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8.xml" ContentType="application/vnd.openxmlformats-officedocument.drawingml.chart+xml"/>
  <Override PartName="/ppt/notesSlides/notesSlide9.xml" ContentType="application/vnd.openxmlformats-officedocument.presentationml.notesSlide+xml"/>
  <Override PartName="/ppt/charts/chart19.xml" ContentType="application/vnd.openxmlformats-officedocument.drawingml.chart+xml"/>
  <Override PartName="/ppt/notesSlides/notesSlide10.xml" ContentType="application/vnd.openxmlformats-officedocument.presentationml.notesSlide+xml"/>
  <Override PartName="/ppt/charts/chart20.xml" ContentType="application/vnd.openxmlformats-officedocument.drawingml.chart+xml"/>
  <Override PartName="/ppt/notesSlides/notesSlide11.xml" ContentType="application/vnd.openxmlformats-officedocument.presentationml.notesSlide+xml"/>
  <Override PartName="/ppt/charts/chart2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81"/>
  </p:notesMasterIdLst>
  <p:sldIdLst>
    <p:sldId id="256" r:id="rId2"/>
    <p:sldId id="300" r:id="rId3"/>
    <p:sldId id="261" r:id="rId4"/>
    <p:sldId id="299" r:id="rId5"/>
    <p:sldId id="264" r:id="rId6"/>
    <p:sldId id="335" r:id="rId7"/>
    <p:sldId id="268" r:id="rId8"/>
    <p:sldId id="269" r:id="rId9"/>
    <p:sldId id="270" r:id="rId10"/>
    <p:sldId id="271" r:id="rId11"/>
    <p:sldId id="272" r:id="rId12"/>
    <p:sldId id="273" r:id="rId13"/>
    <p:sldId id="274" r:id="rId14"/>
    <p:sldId id="275" r:id="rId15"/>
    <p:sldId id="267" r:id="rId16"/>
    <p:sldId id="329" r:id="rId17"/>
    <p:sldId id="302" r:id="rId18"/>
    <p:sldId id="303" r:id="rId19"/>
    <p:sldId id="282" r:id="rId20"/>
    <p:sldId id="283" r:id="rId21"/>
    <p:sldId id="284" r:id="rId22"/>
    <p:sldId id="278" r:id="rId23"/>
    <p:sldId id="334" r:id="rId24"/>
    <p:sldId id="277" r:id="rId25"/>
    <p:sldId id="279" r:id="rId26"/>
    <p:sldId id="333" r:id="rId27"/>
    <p:sldId id="295" r:id="rId28"/>
    <p:sldId id="296" r:id="rId29"/>
    <p:sldId id="330" r:id="rId30"/>
    <p:sldId id="348" r:id="rId31"/>
    <p:sldId id="352" r:id="rId32"/>
    <p:sldId id="332" r:id="rId33"/>
    <p:sldId id="298" r:id="rId34"/>
    <p:sldId id="324" r:id="rId35"/>
    <p:sldId id="319" r:id="rId36"/>
    <p:sldId id="323" r:id="rId37"/>
    <p:sldId id="328" r:id="rId38"/>
    <p:sldId id="331" r:id="rId39"/>
    <p:sldId id="336" r:id="rId40"/>
    <p:sldId id="307" r:id="rId41"/>
    <p:sldId id="287" r:id="rId42"/>
    <p:sldId id="288" r:id="rId43"/>
    <p:sldId id="289" r:id="rId44"/>
    <p:sldId id="290" r:id="rId45"/>
    <p:sldId id="312" r:id="rId46"/>
    <p:sldId id="337" r:id="rId47"/>
    <p:sldId id="308" r:id="rId48"/>
    <p:sldId id="349" r:id="rId49"/>
    <p:sldId id="350" r:id="rId50"/>
    <p:sldId id="351" r:id="rId51"/>
    <p:sldId id="293" r:id="rId52"/>
    <p:sldId id="338" r:id="rId53"/>
    <p:sldId id="291" r:id="rId54"/>
    <p:sldId id="292" r:id="rId55"/>
    <p:sldId id="339" r:id="rId56"/>
    <p:sldId id="285" r:id="rId57"/>
    <p:sldId id="286" r:id="rId58"/>
    <p:sldId id="340" r:id="rId59"/>
    <p:sldId id="266" r:id="rId60"/>
    <p:sldId id="257" r:id="rId61"/>
    <p:sldId id="276" r:id="rId62"/>
    <p:sldId id="259" r:id="rId63"/>
    <p:sldId id="341" r:id="rId64"/>
    <p:sldId id="265" r:id="rId65"/>
    <p:sldId id="342" r:id="rId66"/>
    <p:sldId id="343" r:id="rId67"/>
    <p:sldId id="345" r:id="rId68"/>
    <p:sldId id="281" r:id="rId69"/>
    <p:sldId id="326" r:id="rId70"/>
    <p:sldId id="317" r:id="rId71"/>
    <p:sldId id="316" r:id="rId72"/>
    <p:sldId id="346" r:id="rId73"/>
    <p:sldId id="294" r:id="rId74"/>
    <p:sldId id="347" r:id="rId75"/>
    <p:sldId id="309" r:id="rId76"/>
    <p:sldId id="280" r:id="rId77"/>
    <p:sldId id="314" r:id="rId78"/>
    <p:sldId id="320" r:id="rId79"/>
    <p:sldId id="305" r:id="rId80"/>
  </p:sldIdLst>
  <p:sldSz cx="1188085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DF34"/>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47" autoAdjust="0"/>
    <p:restoredTop sz="91815" autoAdjust="0"/>
  </p:normalViewPr>
  <p:slideViewPr>
    <p:cSldViewPr>
      <p:cViewPr>
        <p:scale>
          <a:sx n="66" d="100"/>
          <a:sy n="66" d="100"/>
        </p:scale>
        <p:origin x="-876" y="-72"/>
      </p:cViewPr>
      <p:guideLst>
        <p:guide orient="horz" pos="2160"/>
        <p:guide pos="37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Libro1"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jrangel\Documents\Google%20Drive\JADERSON\FORMATOS\EVALUACION%202019\Evaluacion%20de%20proveedores%20RyC%202020.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jrangel\Documents\Google%20Drive\JADERSON\FORMATOS\EVALUACION%202019\Evaluacion%20de%20proveedores%20RyC%202020.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jrangel\Documents\Google%20Drive\JADERSON\FORMATOS\EVALUACION%202019\Evaluacion%20de%20proveedores%20RyC%202020.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Users\jrangel\Documents\Google%20Drive\JADERSON\FORMATOS\EVALUACION%202019\Evaluacion%20de%20proveedores%20RyC%202020.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C:\Users\jrangel\Documents\Google%20Drive\JADERSON\FORMATOS\EVALUACION%202019\Evaluacion%20de%20proveedores%20RyC%202020.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Libro1"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Libro1"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Libro1"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Libro1"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Libro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Libro1" TargetMode="External"/></Relationships>
</file>

<file path=ppt/charts/_rels/chart20.xml.rels><?xml version="1.0" encoding="UTF-8" standalone="yes"?>
<Relationships xmlns="http://schemas.openxmlformats.org/package/2006/relationships"><Relationship Id="rId1" Type="http://schemas.openxmlformats.org/officeDocument/2006/relationships/oleObject" Target="file:///C:\Users\MDOMINGUEZC\AppData\Roaming\Microsoft\Excel\Libro1%20(version%201).xlsb" TargetMode="External"/></Relationships>
</file>

<file path=ppt/charts/_rels/chart21.xml.rels><?xml version="1.0" encoding="UTF-8" standalone="yes"?>
<Relationships xmlns="http://schemas.openxmlformats.org/package/2006/relationships"><Relationship Id="rId1" Type="http://schemas.openxmlformats.org/officeDocument/2006/relationships/oleObject" Target="file:///C:\Users\ljaime\Documents\DAABON\Programa%20ing%20Servicio%20&amp;%20Asistencia%20Tecnica\SFM%20-SPM\SFM%20-%20SPM%202019.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Libro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Libro1"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Gr&#225;fico%20en%20Microsoft%20PowerPoint"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Usuario\Google%20Drive\CLIENTE\ENCUESTA\2019\AN&#193;LISIS%20ENCUESTAS%20B%20100%20-%202019.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Usuario\Google%20Drive\CLIENTE\ENCUESTA\2019\AN&#193;LISIS%20ENCUESTAS%20B%20100%20-%202019.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Usuario\Google%20Drive\CLIENTE\ENCUESTA\2019\AN&#193;LISIS%20ENCUESTAS%20B%20100%20-%202019.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jrangel\Documents\Google%20Drive\JADERSON\FORMATOS\EVALUACION%202019\Evaluacion%20de%20proveedores%20RyC%20202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30"/>
    </mc:Choice>
    <mc:Fallback>
      <c:style val="30"/>
    </mc:Fallback>
  </mc:AlternateContent>
  <c:chart>
    <c:title>
      <c:tx>
        <c:rich>
          <a:bodyPr/>
          <a:lstStyle/>
          <a:p>
            <a:pPr>
              <a:defRPr sz="2000"/>
            </a:pPr>
            <a:r>
              <a:rPr lang="es-CO" sz="2000" dirty="0"/>
              <a:t>Histórico</a:t>
            </a:r>
            <a:r>
              <a:rPr lang="en-US" sz="2000" dirty="0"/>
              <a:t> de las </a:t>
            </a:r>
            <a:r>
              <a:rPr lang="es-CO" sz="2000" dirty="0"/>
              <a:t>ultimas</a:t>
            </a:r>
            <a:r>
              <a:rPr lang="en-US" sz="2000" dirty="0"/>
              <a:t> 4 </a:t>
            </a:r>
            <a:r>
              <a:rPr lang="es-CO" sz="2000" dirty="0"/>
              <a:t>auditorias Externas</a:t>
            </a:r>
          </a:p>
        </c:rich>
      </c:tx>
      <c:layout/>
      <c:overlay val="0"/>
    </c:title>
    <c:autoTitleDeleted val="0"/>
    <c:plotArea>
      <c:layout/>
      <c:barChart>
        <c:barDir val="col"/>
        <c:grouping val="clustered"/>
        <c:varyColors val="0"/>
        <c:ser>
          <c:idx val="0"/>
          <c:order val="0"/>
          <c:tx>
            <c:strRef>
              <c:f>Hoja1!$A$2</c:f>
              <c:strCache>
                <c:ptCount val="1"/>
                <c:pt idx="0">
                  <c:v>No conformidades </c:v>
                </c:pt>
              </c:strCache>
            </c:strRef>
          </c:tx>
          <c:invertIfNegative val="0"/>
          <c:dPt>
            <c:idx val="2"/>
            <c:invertIfNegative val="0"/>
            <c:bubble3D val="0"/>
            <c:spPr>
              <a:solidFill>
                <a:schemeClr val="accent2"/>
              </a:solidFill>
            </c:spPr>
          </c:dPt>
          <c:dPt>
            <c:idx val="3"/>
            <c:invertIfNegative val="0"/>
            <c:bubble3D val="0"/>
            <c:spPr>
              <a:solidFill>
                <a:schemeClr val="accent6">
                  <a:lumMod val="75000"/>
                </a:schemeClr>
              </a:solidFill>
            </c:spPr>
          </c:dPt>
          <c:cat>
            <c:numRef>
              <c:f>Hoja1!$B$1:$E$1</c:f>
              <c:numCache>
                <c:formatCode>General</c:formatCode>
                <c:ptCount val="4"/>
                <c:pt idx="0">
                  <c:v>2016</c:v>
                </c:pt>
                <c:pt idx="1">
                  <c:v>2017</c:v>
                </c:pt>
                <c:pt idx="2">
                  <c:v>2018</c:v>
                </c:pt>
                <c:pt idx="3">
                  <c:v>2019</c:v>
                </c:pt>
              </c:numCache>
            </c:numRef>
          </c:cat>
          <c:val>
            <c:numRef>
              <c:f>Hoja1!$B$2:$E$2</c:f>
              <c:numCache>
                <c:formatCode>General</c:formatCode>
                <c:ptCount val="4"/>
                <c:pt idx="0">
                  <c:v>0</c:v>
                </c:pt>
                <c:pt idx="1">
                  <c:v>2</c:v>
                </c:pt>
                <c:pt idx="2">
                  <c:v>7</c:v>
                </c:pt>
                <c:pt idx="3">
                  <c:v>5</c:v>
                </c:pt>
              </c:numCache>
            </c:numRef>
          </c:val>
        </c:ser>
        <c:dLbls>
          <c:showLegendKey val="0"/>
          <c:showVal val="0"/>
          <c:showCatName val="0"/>
          <c:showSerName val="0"/>
          <c:showPercent val="0"/>
          <c:showBubbleSize val="0"/>
        </c:dLbls>
        <c:gapWidth val="150"/>
        <c:axId val="225691904"/>
        <c:axId val="226607104"/>
      </c:barChart>
      <c:catAx>
        <c:axId val="225691904"/>
        <c:scaling>
          <c:orientation val="minMax"/>
        </c:scaling>
        <c:delete val="0"/>
        <c:axPos val="b"/>
        <c:numFmt formatCode="General" sourceLinked="1"/>
        <c:majorTickMark val="out"/>
        <c:minorTickMark val="none"/>
        <c:tickLblPos val="nextTo"/>
        <c:crossAx val="226607104"/>
        <c:crosses val="autoZero"/>
        <c:auto val="1"/>
        <c:lblAlgn val="ctr"/>
        <c:lblOffset val="100"/>
        <c:noMultiLvlLbl val="0"/>
      </c:catAx>
      <c:valAx>
        <c:axId val="226607104"/>
        <c:scaling>
          <c:orientation val="minMax"/>
        </c:scaling>
        <c:delete val="0"/>
        <c:axPos val="l"/>
        <c:majorGridlines/>
        <c:numFmt formatCode="General" sourceLinked="1"/>
        <c:majorTickMark val="out"/>
        <c:minorTickMark val="none"/>
        <c:tickLblPos val="nextTo"/>
        <c:crossAx val="225691904"/>
        <c:crosses val="autoZero"/>
        <c:crossBetween val="between"/>
      </c:valAx>
      <c:dTable>
        <c:showHorzBorder val="1"/>
        <c:showVertBorder val="1"/>
        <c:showOutline val="1"/>
        <c:showKeys val="0"/>
      </c:dTable>
    </c:plotArea>
    <c:legend>
      <c:legendPos val="r"/>
      <c:layout/>
      <c:overlay val="0"/>
    </c:legend>
    <c:plotVisOnly val="1"/>
    <c:dispBlanksAs val="gap"/>
    <c:showDLblsOverMax val="0"/>
  </c:chart>
  <c:txPr>
    <a:bodyPr/>
    <a:lstStyle/>
    <a:p>
      <a:pPr>
        <a:defRPr sz="1200"/>
      </a:pPr>
      <a:endParaRPr lang="es-CO"/>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30"/>
      <c:rotY val="0"/>
      <c:rAngAx val="0"/>
      <c:perspective val="30"/>
    </c:view3D>
    <c:floor>
      <c:thickness val="0"/>
    </c:floor>
    <c:sideWall>
      <c:thickness val="0"/>
    </c:sideWall>
    <c:backWall>
      <c:thickness val="0"/>
    </c:backWall>
    <c:plotArea>
      <c:layout/>
      <c:pie3DChart>
        <c:varyColors val="1"/>
        <c:ser>
          <c:idx val="0"/>
          <c:order val="0"/>
          <c:dLbls>
            <c:dLbl>
              <c:idx val="1"/>
              <c:layout>
                <c:manualLayout>
                  <c:x val="-7.6078302712160968E-3"/>
                  <c:y val="0.10155001458151065"/>
                </c:manualLayout>
              </c:layout>
              <c:showLegendKey val="0"/>
              <c:showVal val="0"/>
              <c:showCatName val="0"/>
              <c:showSerName val="0"/>
              <c:showPercent val="1"/>
              <c:showBubbleSize val="0"/>
            </c:dLbl>
            <c:dLbl>
              <c:idx val="2"/>
              <c:layout>
                <c:manualLayout>
                  <c:x val="5.4837926509186383E-2"/>
                  <c:y val="7.4929644211140289E-2"/>
                </c:manualLayout>
              </c:layout>
              <c:showLegendKey val="0"/>
              <c:showVal val="0"/>
              <c:showCatName val="0"/>
              <c:showSerName val="0"/>
              <c:showPercent val="1"/>
              <c:showBubbleSize val="0"/>
            </c:dLbl>
            <c:showLegendKey val="0"/>
            <c:showVal val="0"/>
            <c:showCatName val="0"/>
            <c:showSerName val="0"/>
            <c:showPercent val="1"/>
            <c:showBubbleSize val="0"/>
            <c:showLeaderLines val="1"/>
          </c:dLbls>
          <c:cat>
            <c:strRef>
              <c:f>Hoja1!$A$108:$A$110</c:f>
              <c:strCache>
                <c:ptCount val="3"/>
                <c:pt idx="0">
                  <c:v>PROVEEDORES PUNTAJE A</c:v>
                </c:pt>
                <c:pt idx="1">
                  <c:v>PROVEEDORES PUNTAJE B</c:v>
                </c:pt>
                <c:pt idx="2">
                  <c:v>PROVEEDORES PUNTAJE C</c:v>
                </c:pt>
              </c:strCache>
            </c:strRef>
          </c:cat>
          <c:val>
            <c:numRef>
              <c:f>Hoja1!$B$108:$B$110</c:f>
              <c:numCache>
                <c:formatCode>General</c:formatCode>
                <c:ptCount val="3"/>
                <c:pt idx="0">
                  <c:v>111</c:v>
                </c:pt>
                <c:pt idx="1">
                  <c:v>1</c:v>
                </c:pt>
                <c:pt idx="2">
                  <c:v>2</c:v>
                </c:pt>
              </c:numCache>
            </c:numRef>
          </c:val>
        </c:ser>
        <c:dLbls>
          <c:showLegendKey val="0"/>
          <c:showVal val="0"/>
          <c:showCatName val="0"/>
          <c:showSerName val="0"/>
          <c:showPercent val="0"/>
          <c:showBubbleSize val="0"/>
          <c:showLeaderLines val="1"/>
        </c:dLbls>
      </c:pie3DChart>
    </c:plotArea>
    <c:legend>
      <c:legendPos val="r"/>
      <c:layout/>
      <c:overlay val="0"/>
    </c:legend>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Hoja1!$B$130</c:f>
              <c:strCache>
                <c:ptCount val="1"/>
                <c:pt idx="0">
                  <c:v>PUNTAJES PROMEDIO</c:v>
                </c:pt>
              </c:strCache>
            </c:strRef>
          </c:tx>
          <c:invertIfNegative val="0"/>
          <c:cat>
            <c:strRef>
              <c:f>Hoja1!$A$131:$A$135</c:f>
              <c:strCache>
                <c:ptCount val="5"/>
                <c:pt idx="0">
                  <c:v>PROVEEDORES MP</c:v>
                </c:pt>
                <c:pt idx="1">
                  <c:v>PROVEEDORES INSUMOS</c:v>
                </c:pt>
                <c:pt idx="2">
                  <c:v>PROVEEDORES INSUMOS TRANSPORTE</c:v>
                </c:pt>
                <c:pt idx="3">
                  <c:v>PROVEEDORES REPUESTOS Y CONSUMIBLES</c:v>
                </c:pt>
                <c:pt idx="4">
                  <c:v>PROVEEDORES LABORATORIO</c:v>
                </c:pt>
              </c:strCache>
            </c:strRef>
          </c:cat>
          <c:val>
            <c:numRef>
              <c:f>Hoja1!$B$131:$B$135</c:f>
              <c:numCache>
                <c:formatCode>0.00%</c:formatCode>
                <c:ptCount val="5"/>
                <c:pt idx="0">
                  <c:v>0.84750000000000003</c:v>
                </c:pt>
                <c:pt idx="1">
                  <c:v>0.878</c:v>
                </c:pt>
                <c:pt idx="2">
                  <c:v>0.9012</c:v>
                </c:pt>
                <c:pt idx="3">
                  <c:v>0.85240000000000005</c:v>
                </c:pt>
                <c:pt idx="4">
                  <c:v>0.84099999999999997</c:v>
                </c:pt>
              </c:numCache>
            </c:numRef>
          </c:val>
        </c:ser>
        <c:dLbls>
          <c:showLegendKey val="0"/>
          <c:showVal val="1"/>
          <c:showCatName val="0"/>
          <c:showSerName val="0"/>
          <c:showPercent val="0"/>
          <c:showBubbleSize val="0"/>
        </c:dLbls>
        <c:gapWidth val="150"/>
        <c:shape val="box"/>
        <c:axId val="227844864"/>
        <c:axId val="227846400"/>
        <c:axId val="0"/>
      </c:bar3DChart>
      <c:catAx>
        <c:axId val="227844864"/>
        <c:scaling>
          <c:orientation val="minMax"/>
        </c:scaling>
        <c:delete val="1"/>
        <c:axPos val="b"/>
        <c:majorTickMark val="none"/>
        <c:minorTickMark val="none"/>
        <c:tickLblPos val="none"/>
        <c:crossAx val="227846400"/>
        <c:crosses val="autoZero"/>
        <c:auto val="1"/>
        <c:lblAlgn val="ctr"/>
        <c:lblOffset val="100"/>
        <c:noMultiLvlLbl val="0"/>
      </c:catAx>
      <c:valAx>
        <c:axId val="227846400"/>
        <c:scaling>
          <c:orientation val="minMax"/>
          <c:max val="1"/>
          <c:min val="0"/>
        </c:scaling>
        <c:delete val="1"/>
        <c:axPos val="l"/>
        <c:numFmt formatCode="0.00%" sourceLinked="1"/>
        <c:majorTickMark val="none"/>
        <c:minorTickMark val="none"/>
        <c:tickLblPos val="none"/>
        <c:crossAx val="227844864"/>
        <c:crosses val="autoZero"/>
        <c:crossBetween val="between"/>
        <c:majorUnit val="10"/>
        <c:minorUnit val="10"/>
      </c:valAx>
    </c:plotArea>
    <c:legend>
      <c:legendPos val="t"/>
      <c:layout/>
      <c:overlay val="0"/>
    </c:legend>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30"/>
      <c:rotY val="0"/>
      <c:rAngAx val="0"/>
      <c:perspective val="30"/>
    </c:view3D>
    <c:floor>
      <c:thickness val="0"/>
    </c:floor>
    <c:sideWall>
      <c:thickness val="0"/>
    </c:sideWall>
    <c:backWall>
      <c:thickness val="0"/>
    </c:backWall>
    <c:plotArea>
      <c:layout/>
      <c:pie3DChart>
        <c:varyColors val="1"/>
        <c:ser>
          <c:idx val="0"/>
          <c:order val="0"/>
          <c:dLbls>
            <c:txPr>
              <a:bodyPr/>
              <a:lstStyle/>
              <a:p>
                <a:pPr>
                  <a:defRPr sz="1200"/>
                </a:pPr>
                <a:endParaRPr lang="es-CO"/>
              </a:p>
            </c:txPr>
            <c:showLegendKey val="0"/>
            <c:showVal val="1"/>
            <c:showCatName val="0"/>
            <c:showSerName val="0"/>
            <c:showPercent val="1"/>
            <c:showBubbleSize val="0"/>
            <c:showLeaderLines val="1"/>
          </c:dLbls>
          <c:cat>
            <c:strRef>
              <c:f>Hoja1!$A$83:$A$87</c:f>
              <c:strCache>
                <c:ptCount val="5"/>
                <c:pt idx="0">
                  <c:v>PROVEEDORES MP</c:v>
                </c:pt>
                <c:pt idx="1">
                  <c:v>PROVEEDORES INSUMOS</c:v>
                </c:pt>
                <c:pt idx="2">
                  <c:v>PROVEEDORES INSUMOS TRANSPORTE</c:v>
                </c:pt>
                <c:pt idx="3">
                  <c:v>PROVEEDORES REPUESTOS Y CONSUMIBLES</c:v>
                </c:pt>
                <c:pt idx="4">
                  <c:v>PROVEEDORES LABORATORIO</c:v>
                </c:pt>
              </c:strCache>
            </c:strRef>
          </c:cat>
          <c:val>
            <c:numRef>
              <c:f>Hoja1!$B$83:$B$87</c:f>
              <c:numCache>
                <c:formatCode>General</c:formatCode>
                <c:ptCount val="5"/>
                <c:pt idx="0">
                  <c:v>12</c:v>
                </c:pt>
                <c:pt idx="1">
                  <c:v>10</c:v>
                </c:pt>
                <c:pt idx="2">
                  <c:v>4</c:v>
                </c:pt>
                <c:pt idx="3">
                  <c:v>68</c:v>
                </c:pt>
                <c:pt idx="4">
                  <c:v>20</c:v>
                </c:pt>
              </c:numCache>
            </c:numRef>
          </c:val>
        </c:ser>
        <c:dLbls>
          <c:showLegendKey val="0"/>
          <c:showVal val="0"/>
          <c:showCatName val="0"/>
          <c:showSerName val="0"/>
          <c:showPercent val="0"/>
          <c:showBubbleSize val="0"/>
          <c:showLeaderLines val="1"/>
        </c:dLbls>
      </c:pie3DChart>
    </c:plotArea>
    <c:legend>
      <c:legendPos val="r"/>
      <c:layout/>
      <c:overlay val="0"/>
    </c:legend>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30"/>
      <c:rotY val="0"/>
      <c:rAngAx val="0"/>
      <c:perspective val="30"/>
    </c:view3D>
    <c:floor>
      <c:thickness val="0"/>
    </c:floor>
    <c:sideWall>
      <c:thickness val="0"/>
    </c:sideWall>
    <c:backWall>
      <c:thickness val="0"/>
    </c:backWall>
    <c:plotArea>
      <c:layout/>
      <c:pie3DChart>
        <c:varyColors val="1"/>
        <c:ser>
          <c:idx val="0"/>
          <c:order val="0"/>
          <c:dLbls>
            <c:dLbl>
              <c:idx val="1"/>
              <c:layout>
                <c:manualLayout>
                  <c:x val="-7.6078302712160959E-3"/>
                  <c:y val="0.10155001458151067"/>
                </c:manualLayout>
              </c:layout>
              <c:showLegendKey val="0"/>
              <c:showVal val="0"/>
              <c:showCatName val="0"/>
              <c:showSerName val="0"/>
              <c:showPercent val="1"/>
              <c:showBubbleSize val="0"/>
            </c:dLbl>
            <c:dLbl>
              <c:idx val="2"/>
              <c:layout>
                <c:manualLayout>
                  <c:x val="5.4837926509186397E-2"/>
                  <c:y val="7.4929644211140303E-2"/>
                </c:manualLayout>
              </c:layout>
              <c:showLegendKey val="0"/>
              <c:showVal val="0"/>
              <c:showCatName val="0"/>
              <c:showSerName val="0"/>
              <c:showPercent val="1"/>
              <c:showBubbleSize val="0"/>
            </c:dLbl>
            <c:txPr>
              <a:bodyPr/>
              <a:lstStyle/>
              <a:p>
                <a:pPr>
                  <a:defRPr sz="1100"/>
                </a:pPr>
                <a:endParaRPr lang="es-CO"/>
              </a:p>
            </c:txPr>
            <c:showLegendKey val="0"/>
            <c:showVal val="0"/>
            <c:showCatName val="0"/>
            <c:showSerName val="0"/>
            <c:showPercent val="1"/>
            <c:showBubbleSize val="0"/>
            <c:showLeaderLines val="1"/>
          </c:dLbls>
          <c:cat>
            <c:strRef>
              <c:f>Hoja1!$A$108:$A$110</c:f>
              <c:strCache>
                <c:ptCount val="3"/>
                <c:pt idx="0">
                  <c:v>PROVEEDORES PUNTAJE A</c:v>
                </c:pt>
                <c:pt idx="1">
                  <c:v>PROVEEDORES PUNTAJE B</c:v>
                </c:pt>
                <c:pt idx="2">
                  <c:v>PROVEEDORES PUNTAJE C</c:v>
                </c:pt>
              </c:strCache>
            </c:strRef>
          </c:cat>
          <c:val>
            <c:numRef>
              <c:f>Hoja1!$B$108:$B$110</c:f>
              <c:numCache>
                <c:formatCode>General</c:formatCode>
                <c:ptCount val="3"/>
                <c:pt idx="0">
                  <c:v>111</c:v>
                </c:pt>
                <c:pt idx="1">
                  <c:v>1</c:v>
                </c:pt>
                <c:pt idx="2">
                  <c:v>2</c:v>
                </c:pt>
              </c:numCache>
            </c:numRef>
          </c:val>
        </c:ser>
        <c:dLbls>
          <c:showLegendKey val="0"/>
          <c:showVal val="0"/>
          <c:showCatName val="0"/>
          <c:showSerName val="0"/>
          <c:showPercent val="0"/>
          <c:showBubbleSize val="0"/>
          <c:showLeaderLines val="1"/>
        </c:dLbls>
      </c:pie3DChart>
    </c:plotArea>
    <c:legend>
      <c:legendPos val="r"/>
      <c:layout>
        <c:manualLayout>
          <c:xMode val="edge"/>
          <c:yMode val="edge"/>
          <c:x val="0.65847804291444412"/>
          <c:y val="0.35761410032079322"/>
          <c:w val="0.32786977176842735"/>
          <c:h val="0.28477143482064743"/>
        </c:manualLayout>
      </c:layout>
      <c:overlay val="0"/>
      <c:txPr>
        <a:bodyPr/>
        <a:lstStyle/>
        <a:p>
          <a:pPr>
            <a:defRPr sz="1200"/>
          </a:pPr>
          <a:endParaRPr lang="es-CO"/>
        </a:p>
      </c:txPr>
    </c:legend>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Hoja1!$B$130</c:f>
              <c:strCache>
                <c:ptCount val="1"/>
                <c:pt idx="0">
                  <c:v>PUNTAJES PROMEDIO</c:v>
                </c:pt>
              </c:strCache>
            </c:strRef>
          </c:tx>
          <c:invertIfNegative val="0"/>
          <c:cat>
            <c:strRef>
              <c:f>Hoja1!$A$131:$A$135</c:f>
              <c:strCache>
                <c:ptCount val="5"/>
                <c:pt idx="0">
                  <c:v>PROVEEDORES MP</c:v>
                </c:pt>
                <c:pt idx="1">
                  <c:v>PROVEEDORES INSUMOS</c:v>
                </c:pt>
                <c:pt idx="2">
                  <c:v>PROVEEDORES INSUMOS TRANSPORTE</c:v>
                </c:pt>
                <c:pt idx="3">
                  <c:v>PROVEEDORES REPUESTOS Y CONSUMIBLES</c:v>
                </c:pt>
                <c:pt idx="4">
                  <c:v>PROVEEDORES LABORATORIO</c:v>
                </c:pt>
              </c:strCache>
            </c:strRef>
          </c:cat>
          <c:val>
            <c:numRef>
              <c:f>Hoja1!$B$131:$B$135</c:f>
              <c:numCache>
                <c:formatCode>0.00%</c:formatCode>
                <c:ptCount val="5"/>
                <c:pt idx="0">
                  <c:v>0.84750000000000003</c:v>
                </c:pt>
                <c:pt idx="1">
                  <c:v>0.878</c:v>
                </c:pt>
                <c:pt idx="2">
                  <c:v>0.9012</c:v>
                </c:pt>
                <c:pt idx="3">
                  <c:v>0.85240000000000005</c:v>
                </c:pt>
                <c:pt idx="4">
                  <c:v>0.84099999999999997</c:v>
                </c:pt>
              </c:numCache>
            </c:numRef>
          </c:val>
        </c:ser>
        <c:dLbls>
          <c:showLegendKey val="0"/>
          <c:showVal val="1"/>
          <c:showCatName val="0"/>
          <c:showSerName val="0"/>
          <c:showPercent val="0"/>
          <c:showBubbleSize val="0"/>
        </c:dLbls>
        <c:gapWidth val="150"/>
        <c:shape val="box"/>
        <c:axId val="227980032"/>
        <c:axId val="227981568"/>
        <c:axId val="0"/>
      </c:bar3DChart>
      <c:catAx>
        <c:axId val="227980032"/>
        <c:scaling>
          <c:orientation val="minMax"/>
        </c:scaling>
        <c:delete val="1"/>
        <c:axPos val="b"/>
        <c:majorTickMark val="none"/>
        <c:minorTickMark val="none"/>
        <c:tickLblPos val="none"/>
        <c:crossAx val="227981568"/>
        <c:crosses val="autoZero"/>
        <c:auto val="1"/>
        <c:lblAlgn val="ctr"/>
        <c:lblOffset val="100"/>
        <c:noMultiLvlLbl val="0"/>
      </c:catAx>
      <c:valAx>
        <c:axId val="227981568"/>
        <c:scaling>
          <c:orientation val="minMax"/>
          <c:max val="1"/>
          <c:min val="0"/>
        </c:scaling>
        <c:delete val="1"/>
        <c:axPos val="l"/>
        <c:numFmt formatCode="0.00%" sourceLinked="1"/>
        <c:majorTickMark val="none"/>
        <c:minorTickMark val="none"/>
        <c:tickLblPos val="none"/>
        <c:crossAx val="227980032"/>
        <c:crosses val="autoZero"/>
        <c:crossBetween val="between"/>
        <c:majorUnit val="10"/>
        <c:minorUnit val="10"/>
      </c:valAx>
    </c:plotArea>
    <c:legend>
      <c:legendPos val="t"/>
      <c:layout/>
      <c:overlay val="0"/>
    </c:legend>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0"/>
    <c:plotArea>
      <c:layout/>
      <c:barChart>
        <c:barDir val="col"/>
        <c:grouping val="clustered"/>
        <c:varyColors val="0"/>
        <c:ser>
          <c:idx val="0"/>
          <c:order val="0"/>
          <c:tx>
            <c:strRef>
              <c:f>Hoja1!$A$3</c:f>
              <c:strCache>
                <c:ptCount val="1"/>
                <c:pt idx="0">
                  <c:v>% Cumplimiento Actividades de Mtto Preventivo</c:v>
                </c:pt>
              </c:strCache>
            </c:strRef>
          </c:tx>
          <c:invertIfNegative val="0"/>
          <c:cat>
            <c:strRef>
              <c:f>Hoja1!$B$2:$M$2</c:f>
              <c:strCache>
                <c:ptCount val="12"/>
                <c:pt idx="0">
                  <c:v>Ene</c:v>
                </c:pt>
                <c:pt idx="1">
                  <c:v>Feb</c:v>
                </c:pt>
                <c:pt idx="2">
                  <c:v>Mar</c:v>
                </c:pt>
                <c:pt idx="3">
                  <c:v>Abr</c:v>
                </c:pt>
                <c:pt idx="4">
                  <c:v>May</c:v>
                </c:pt>
                <c:pt idx="5">
                  <c:v>Jun</c:v>
                </c:pt>
                <c:pt idx="6">
                  <c:v>Jul</c:v>
                </c:pt>
                <c:pt idx="7">
                  <c:v>Ago</c:v>
                </c:pt>
                <c:pt idx="8">
                  <c:v>Sep</c:v>
                </c:pt>
                <c:pt idx="9">
                  <c:v>Oct</c:v>
                </c:pt>
                <c:pt idx="10">
                  <c:v>Nov</c:v>
                </c:pt>
                <c:pt idx="11">
                  <c:v>Dic</c:v>
                </c:pt>
              </c:strCache>
            </c:strRef>
          </c:cat>
          <c:val>
            <c:numRef>
              <c:f>Hoja1!$B$3:$M$3</c:f>
              <c:numCache>
                <c:formatCode>General</c:formatCode>
                <c:ptCount val="12"/>
                <c:pt idx="0">
                  <c:v>86.975999999999999</c:v>
                </c:pt>
                <c:pt idx="1">
                  <c:v>90.001999999999995</c:v>
                </c:pt>
                <c:pt idx="2">
                  <c:v>91.370999999999995</c:v>
                </c:pt>
                <c:pt idx="3">
                  <c:v>90.176000000000002</c:v>
                </c:pt>
                <c:pt idx="4">
                  <c:v>90.028000000000006</c:v>
                </c:pt>
                <c:pt idx="5">
                  <c:v>90.552999999999997</c:v>
                </c:pt>
                <c:pt idx="6">
                  <c:v>90.191999999999993</c:v>
                </c:pt>
                <c:pt idx="7">
                  <c:v>91.5</c:v>
                </c:pt>
                <c:pt idx="8">
                  <c:v>91.546999999999997</c:v>
                </c:pt>
                <c:pt idx="9">
                  <c:v>93.718999999999994</c:v>
                </c:pt>
                <c:pt idx="10">
                  <c:v>93.692999999999998</c:v>
                </c:pt>
                <c:pt idx="11">
                  <c:v>0</c:v>
                </c:pt>
              </c:numCache>
            </c:numRef>
          </c:val>
        </c:ser>
        <c:dLbls>
          <c:showLegendKey val="0"/>
          <c:showVal val="1"/>
          <c:showCatName val="0"/>
          <c:showSerName val="0"/>
          <c:showPercent val="0"/>
          <c:showBubbleSize val="0"/>
        </c:dLbls>
        <c:gapWidth val="75"/>
        <c:axId val="228048896"/>
        <c:axId val="228050432"/>
      </c:barChart>
      <c:lineChart>
        <c:grouping val="standard"/>
        <c:varyColors val="0"/>
        <c:ser>
          <c:idx val="1"/>
          <c:order val="1"/>
          <c:tx>
            <c:strRef>
              <c:f>Hoja1!$A$4</c:f>
              <c:strCache>
                <c:ptCount val="1"/>
                <c:pt idx="0">
                  <c:v>Meta Minima</c:v>
                </c:pt>
              </c:strCache>
            </c:strRef>
          </c:tx>
          <c:marker>
            <c:symbol val="none"/>
          </c:marker>
          <c:cat>
            <c:strRef>
              <c:f>Hoja1!$B$2:$M$2</c:f>
              <c:strCache>
                <c:ptCount val="12"/>
                <c:pt idx="0">
                  <c:v>Ene</c:v>
                </c:pt>
                <c:pt idx="1">
                  <c:v>Feb</c:v>
                </c:pt>
                <c:pt idx="2">
                  <c:v>Mar</c:v>
                </c:pt>
                <c:pt idx="3">
                  <c:v>Abr</c:v>
                </c:pt>
                <c:pt idx="4">
                  <c:v>May</c:v>
                </c:pt>
                <c:pt idx="5">
                  <c:v>Jun</c:v>
                </c:pt>
                <c:pt idx="6">
                  <c:v>Jul</c:v>
                </c:pt>
                <c:pt idx="7">
                  <c:v>Ago</c:v>
                </c:pt>
                <c:pt idx="8">
                  <c:v>Sep</c:v>
                </c:pt>
                <c:pt idx="9">
                  <c:v>Oct</c:v>
                </c:pt>
                <c:pt idx="10">
                  <c:v>Nov</c:v>
                </c:pt>
                <c:pt idx="11">
                  <c:v>Dic</c:v>
                </c:pt>
              </c:strCache>
            </c:strRef>
          </c:cat>
          <c:val>
            <c:numRef>
              <c:f>Hoja1!$B$4:$M$4</c:f>
              <c:numCache>
                <c:formatCode>General</c:formatCode>
                <c:ptCount val="12"/>
                <c:pt idx="0">
                  <c:v>90</c:v>
                </c:pt>
                <c:pt idx="1">
                  <c:v>90</c:v>
                </c:pt>
                <c:pt idx="2">
                  <c:v>90</c:v>
                </c:pt>
                <c:pt idx="3">
                  <c:v>90</c:v>
                </c:pt>
                <c:pt idx="4">
                  <c:v>90</c:v>
                </c:pt>
                <c:pt idx="5">
                  <c:v>90</c:v>
                </c:pt>
                <c:pt idx="6">
                  <c:v>90</c:v>
                </c:pt>
                <c:pt idx="7">
                  <c:v>90</c:v>
                </c:pt>
                <c:pt idx="8">
                  <c:v>90</c:v>
                </c:pt>
                <c:pt idx="9">
                  <c:v>90</c:v>
                </c:pt>
                <c:pt idx="10">
                  <c:v>90</c:v>
                </c:pt>
              </c:numCache>
            </c:numRef>
          </c:val>
          <c:smooth val="0"/>
        </c:ser>
        <c:dLbls>
          <c:showLegendKey val="0"/>
          <c:showVal val="1"/>
          <c:showCatName val="0"/>
          <c:showSerName val="0"/>
          <c:showPercent val="0"/>
          <c:showBubbleSize val="0"/>
        </c:dLbls>
        <c:marker val="1"/>
        <c:smooth val="0"/>
        <c:axId val="228048896"/>
        <c:axId val="228050432"/>
      </c:lineChart>
      <c:catAx>
        <c:axId val="228048896"/>
        <c:scaling>
          <c:orientation val="minMax"/>
        </c:scaling>
        <c:delete val="0"/>
        <c:axPos val="b"/>
        <c:majorTickMark val="none"/>
        <c:minorTickMark val="none"/>
        <c:tickLblPos val="nextTo"/>
        <c:crossAx val="228050432"/>
        <c:crosses val="autoZero"/>
        <c:auto val="1"/>
        <c:lblAlgn val="ctr"/>
        <c:lblOffset val="100"/>
        <c:noMultiLvlLbl val="0"/>
      </c:catAx>
      <c:valAx>
        <c:axId val="228050432"/>
        <c:scaling>
          <c:orientation val="minMax"/>
          <c:max val="100"/>
          <c:min val="80"/>
        </c:scaling>
        <c:delete val="0"/>
        <c:axPos val="l"/>
        <c:numFmt formatCode="General" sourceLinked="1"/>
        <c:majorTickMark val="none"/>
        <c:minorTickMark val="none"/>
        <c:tickLblPos val="nextTo"/>
        <c:crossAx val="228048896"/>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0"/>
    <c:plotArea>
      <c:layout/>
      <c:barChart>
        <c:barDir val="col"/>
        <c:grouping val="clustered"/>
        <c:varyColors val="0"/>
        <c:ser>
          <c:idx val="0"/>
          <c:order val="0"/>
          <c:tx>
            <c:strRef>
              <c:f>Hoja1!$A$28</c:f>
              <c:strCache>
                <c:ptCount val="1"/>
                <c:pt idx="0">
                  <c:v>Producto fuera de especificación en planta</c:v>
                </c:pt>
              </c:strCache>
            </c:strRef>
          </c:tx>
          <c:invertIfNegative val="0"/>
          <c:cat>
            <c:numRef>
              <c:f>Hoja1!$B$27:$K$27</c:f>
              <c:numCache>
                <c:formatCode>mmm\-yy</c:formatCode>
                <c:ptCount val="10"/>
                <c:pt idx="0">
                  <c:v>43831</c:v>
                </c:pt>
                <c:pt idx="1">
                  <c:v>43862</c:v>
                </c:pt>
                <c:pt idx="2">
                  <c:v>43891</c:v>
                </c:pt>
                <c:pt idx="3">
                  <c:v>43922</c:v>
                </c:pt>
                <c:pt idx="4">
                  <c:v>43952</c:v>
                </c:pt>
                <c:pt idx="5">
                  <c:v>43983</c:v>
                </c:pt>
                <c:pt idx="6">
                  <c:v>44013</c:v>
                </c:pt>
                <c:pt idx="7">
                  <c:v>44044</c:v>
                </c:pt>
                <c:pt idx="8">
                  <c:v>44075</c:v>
                </c:pt>
                <c:pt idx="9">
                  <c:v>44105</c:v>
                </c:pt>
              </c:numCache>
            </c:numRef>
          </c:cat>
          <c:val>
            <c:numRef>
              <c:f>Hoja1!$B$28:$K$28</c:f>
              <c:numCache>
                <c:formatCode>General</c:formatCode>
                <c:ptCount val="10"/>
                <c:pt idx="0">
                  <c:v>81.63</c:v>
                </c:pt>
                <c:pt idx="1">
                  <c:v>100</c:v>
                </c:pt>
                <c:pt idx="2">
                  <c:v>100</c:v>
                </c:pt>
                <c:pt idx="3">
                  <c:v>100</c:v>
                </c:pt>
                <c:pt idx="4">
                  <c:v>100</c:v>
                </c:pt>
                <c:pt idx="5">
                  <c:v>100</c:v>
                </c:pt>
                <c:pt idx="6">
                  <c:v>100</c:v>
                </c:pt>
                <c:pt idx="7">
                  <c:v>100</c:v>
                </c:pt>
                <c:pt idx="8">
                  <c:v>100</c:v>
                </c:pt>
                <c:pt idx="9">
                  <c:v>100</c:v>
                </c:pt>
              </c:numCache>
            </c:numRef>
          </c:val>
        </c:ser>
        <c:dLbls>
          <c:showLegendKey val="0"/>
          <c:showVal val="1"/>
          <c:showCatName val="0"/>
          <c:showSerName val="0"/>
          <c:showPercent val="0"/>
          <c:showBubbleSize val="0"/>
        </c:dLbls>
        <c:gapWidth val="75"/>
        <c:axId val="228381824"/>
        <c:axId val="228397056"/>
      </c:barChart>
      <c:lineChart>
        <c:grouping val="standard"/>
        <c:varyColors val="0"/>
        <c:ser>
          <c:idx val="1"/>
          <c:order val="1"/>
          <c:tx>
            <c:strRef>
              <c:f>Hoja1!$A$29</c:f>
              <c:strCache>
                <c:ptCount val="1"/>
                <c:pt idx="0">
                  <c:v>Meta Minima</c:v>
                </c:pt>
              </c:strCache>
            </c:strRef>
          </c:tx>
          <c:marker>
            <c:symbol val="none"/>
          </c:marker>
          <c:dLbls>
            <c:txPr>
              <a:bodyPr/>
              <a:lstStyle/>
              <a:p>
                <a:pPr>
                  <a:defRPr sz="1050" b="0">
                    <a:solidFill>
                      <a:schemeClr val="tx1"/>
                    </a:solidFill>
                  </a:defRPr>
                </a:pPr>
                <a:endParaRPr lang="es-CO"/>
              </a:p>
            </c:txPr>
            <c:dLblPos val="ctr"/>
            <c:showLegendKey val="0"/>
            <c:showVal val="1"/>
            <c:showCatName val="0"/>
            <c:showSerName val="0"/>
            <c:showPercent val="0"/>
            <c:showBubbleSize val="0"/>
            <c:showLeaderLines val="0"/>
          </c:dLbls>
          <c:cat>
            <c:numRef>
              <c:f>Hoja1!$B$27:$K$27</c:f>
              <c:numCache>
                <c:formatCode>mmm\-yy</c:formatCode>
                <c:ptCount val="10"/>
                <c:pt idx="0">
                  <c:v>43831</c:v>
                </c:pt>
                <c:pt idx="1">
                  <c:v>43862</c:v>
                </c:pt>
                <c:pt idx="2">
                  <c:v>43891</c:v>
                </c:pt>
                <c:pt idx="3">
                  <c:v>43922</c:v>
                </c:pt>
                <c:pt idx="4">
                  <c:v>43952</c:v>
                </c:pt>
                <c:pt idx="5">
                  <c:v>43983</c:v>
                </c:pt>
                <c:pt idx="6">
                  <c:v>44013</c:v>
                </c:pt>
                <c:pt idx="7">
                  <c:v>44044</c:v>
                </c:pt>
                <c:pt idx="8">
                  <c:v>44075</c:v>
                </c:pt>
                <c:pt idx="9">
                  <c:v>44105</c:v>
                </c:pt>
              </c:numCache>
            </c:numRef>
          </c:cat>
          <c:val>
            <c:numRef>
              <c:f>Hoja1!$B$29:$K$29</c:f>
              <c:numCache>
                <c:formatCode>General</c:formatCode>
                <c:ptCount val="10"/>
                <c:pt idx="0">
                  <c:v>98</c:v>
                </c:pt>
                <c:pt idx="1">
                  <c:v>98</c:v>
                </c:pt>
                <c:pt idx="2">
                  <c:v>98</c:v>
                </c:pt>
                <c:pt idx="3">
                  <c:v>98</c:v>
                </c:pt>
                <c:pt idx="4">
                  <c:v>98</c:v>
                </c:pt>
                <c:pt idx="5">
                  <c:v>98</c:v>
                </c:pt>
                <c:pt idx="6">
                  <c:v>98</c:v>
                </c:pt>
                <c:pt idx="7">
                  <c:v>98</c:v>
                </c:pt>
                <c:pt idx="8">
                  <c:v>98</c:v>
                </c:pt>
                <c:pt idx="9">
                  <c:v>98</c:v>
                </c:pt>
              </c:numCache>
            </c:numRef>
          </c:val>
          <c:smooth val="0"/>
        </c:ser>
        <c:dLbls>
          <c:showLegendKey val="0"/>
          <c:showVal val="1"/>
          <c:showCatName val="0"/>
          <c:showSerName val="0"/>
          <c:showPercent val="0"/>
          <c:showBubbleSize val="0"/>
        </c:dLbls>
        <c:marker val="1"/>
        <c:smooth val="0"/>
        <c:axId val="228381824"/>
        <c:axId val="228397056"/>
      </c:lineChart>
      <c:dateAx>
        <c:axId val="228381824"/>
        <c:scaling>
          <c:orientation val="minMax"/>
        </c:scaling>
        <c:delete val="0"/>
        <c:axPos val="b"/>
        <c:numFmt formatCode="mmm\-yy" sourceLinked="1"/>
        <c:majorTickMark val="none"/>
        <c:minorTickMark val="none"/>
        <c:tickLblPos val="nextTo"/>
        <c:crossAx val="228397056"/>
        <c:crosses val="autoZero"/>
        <c:auto val="1"/>
        <c:lblOffset val="100"/>
        <c:baseTimeUnit val="months"/>
      </c:dateAx>
      <c:valAx>
        <c:axId val="228397056"/>
        <c:scaling>
          <c:orientation val="minMax"/>
          <c:max val="105"/>
          <c:min val="20"/>
        </c:scaling>
        <c:delete val="0"/>
        <c:axPos val="l"/>
        <c:numFmt formatCode="General" sourceLinked="1"/>
        <c:majorTickMark val="none"/>
        <c:minorTickMark val="none"/>
        <c:tickLblPos val="nextTo"/>
        <c:crossAx val="228381824"/>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0"/>
    <c:plotArea>
      <c:layout/>
      <c:barChart>
        <c:barDir val="col"/>
        <c:grouping val="clustered"/>
        <c:varyColors val="0"/>
        <c:ser>
          <c:idx val="0"/>
          <c:order val="0"/>
          <c:tx>
            <c:strRef>
              <c:f>Hoja1!$A$39</c:f>
              <c:strCache>
                <c:ptCount val="1"/>
                <c:pt idx="0">
                  <c:v>Consumo específico de Energía en p1</c:v>
                </c:pt>
              </c:strCache>
            </c:strRef>
          </c:tx>
          <c:invertIfNegative val="0"/>
          <c:dLbls>
            <c:dLblPos val="inEnd"/>
            <c:showLegendKey val="0"/>
            <c:showVal val="1"/>
            <c:showCatName val="0"/>
            <c:showSerName val="0"/>
            <c:showPercent val="0"/>
            <c:showBubbleSize val="0"/>
            <c:showLeaderLines val="0"/>
          </c:dLbls>
          <c:cat>
            <c:numRef>
              <c:f>Hoja1!$E$38:$P$38</c:f>
              <c:numCache>
                <c:formatCode>mmm\-yy</c:formatCode>
                <c:ptCount val="12"/>
                <c:pt idx="0">
                  <c:v>43770</c:v>
                </c:pt>
                <c:pt idx="1">
                  <c:v>43800</c:v>
                </c:pt>
                <c:pt idx="2">
                  <c:v>43831</c:v>
                </c:pt>
                <c:pt idx="3">
                  <c:v>43862</c:v>
                </c:pt>
                <c:pt idx="4">
                  <c:v>43891</c:v>
                </c:pt>
                <c:pt idx="5">
                  <c:v>43922</c:v>
                </c:pt>
                <c:pt idx="6">
                  <c:v>43952</c:v>
                </c:pt>
                <c:pt idx="7">
                  <c:v>43983</c:v>
                </c:pt>
                <c:pt idx="8">
                  <c:v>44013</c:v>
                </c:pt>
                <c:pt idx="9">
                  <c:v>44044</c:v>
                </c:pt>
                <c:pt idx="10">
                  <c:v>44075</c:v>
                </c:pt>
                <c:pt idx="11">
                  <c:v>44105</c:v>
                </c:pt>
              </c:numCache>
            </c:numRef>
          </c:cat>
          <c:val>
            <c:numRef>
              <c:f>Hoja1!$E$39:$P$39</c:f>
              <c:numCache>
                <c:formatCode>General</c:formatCode>
                <c:ptCount val="12"/>
                <c:pt idx="0">
                  <c:v>47.42</c:v>
                </c:pt>
                <c:pt idx="1">
                  <c:v>49.2</c:v>
                </c:pt>
                <c:pt idx="2">
                  <c:v>50.85</c:v>
                </c:pt>
                <c:pt idx="3">
                  <c:v>47.61</c:v>
                </c:pt>
                <c:pt idx="4">
                  <c:v>40.200000000000003</c:v>
                </c:pt>
                <c:pt idx="5">
                  <c:v>46.61</c:v>
                </c:pt>
                <c:pt idx="6">
                  <c:v>41.82</c:v>
                </c:pt>
                <c:pt idx="7">
                  <c:v>41.83</c:v>
                </c:pt>
                <c:pt idx="8">
                  <c:v>39.97</c:v>
                </c:pt>
                <c:pt idx="9">
                  <c:v>39.26</c:v>
                </c:pt>
                <c:pt idx="10">
                  <c:v>39.020000000000003</c:v>
                </c:pt>
                <c:pt idx="11">
                  <c:v>38.68</c:v>
                </c:pt>
              </c:numCache>
            </c:numRef>
          </c:val>
        </c:ser>
        <c:dLbls>
          <c:showLegendKey val="0"/>
          <c:showVal val="1"/>
          <c:showCatName val="0"/>
          <c:showSerName val="0"/>
          <c:showPercent val="0"/>
          <c:showBubbleSize val="0"/>
        </c:dLbls>
        <c:gapWidth val="75"/>
        <c:axId val="228446208"/>
        <c:axId val="228447744"/>
      </c:barChart>
      <c:lineChart>
        <c:grouping val="standard"/>
        <c:varyColors val="0"/>
        <c:ser>
          <c:idx val="1"/>
          <c:order val="1"/>
          <c:tx>
            <c:strRef>
              <c:f>Hoja1!$A$40</c:f>
              <c:strCache>
                <c:ptCount val="1"/>
                <c:pt idx="0">
                  <c:v>Limite</c:v>
                </c:pt>
              </c:strCache>
            </c:strRef>
          </c:tx>
          <c:marker>
            <c:symbol val="none"/>
          </c:marker>
          <c:cat>
            <c:numRef>
              <c:f>Hoja1!$E$38:$P$38</c:f>
              <c:numCache>
                <c:formatCode>mmm\-yy</c:formatCode>
                <c:ptCount val="12"/>
                <c:pt idx="0">
                  <c:v>43770</c:v>
                </c:pt>
                <c:pt idx="1">
                  <c:v>43800</c:v>
                </c:pt>
                <c:pt idx="2">
                  <c:v>43831</c:v>
                </c:pt>
                <c:pt idx="3">
                  <c:v>43862</c:v>
                </c:pt>
                <c:pt idx="4">
                  <c:v>43891</c:v>
                </c:pt>
                <c:pt idx="5">
                  <c:v>43922</c:v>
                </c:pt>
                <c:pt idx="6">
                  <c:v>43952</c:v>
                </c:pt>
                <c:pt idx="7">
                  <c:v>43983</c:v>
                </c:pt>
                <c:pt idx="8">
                  <c:v>44013</c:v>
                </c:pt>
                <c:pt idx="9">
                  <c:v>44044</c:v>
                </c:pt>
                <c:pt idx="10">
                  <c:v>44075</c:v>
                </c:pt>
                <c:pt idx="11">
                  <c:v>44105</c:v>
                </c:pt>
              </c:numCache>
            </c:numRef>
          </c:cat>
          <c:val>
            <c:numRef>
              <c:f>Hoja1!$E$40:$P$40</c:f>
              <c:numCache>
                <c:formatCode>General</c:formatCode>
                <c:ptCount val="12"/>
                <c:pt idx="0">
                  <c:v>48</c:v>
                </c:pt>
                <c:pt idx="1">
                  <c:v>48</c:v>
                </c:pt>
                <c:pt idx="2">
                  <c:v>48</c:v>
                </c:pt>
                <c:pt idx="3">
                  <c:v>48</c:v>
                </c:pt>
                <c:pt idx="4">
                  <c:v>48</c:v>
                </c:pt>
                <c:pt idx="5">
                  <c:v>48</c:v>
                </c:pt>
                <c:pt idx="6">
                  <c:v>48</c:v>
                </c:pt>
                <c:pt idx="7">
                  <c:v>48</c:v>
                </c:pt>
                <c:pt idx="8">
                  <c:v>48</c:v>
                </c:pt>
                <c:pt idx="9">
                  <c:v>48</c:v>
                </c:pt>
                <c:pt idx="10">
                  <c:v>48</c:v>
                </c:pt>
                <c:pt idx="11">
                  <c:v>48</c:v>
                </c:pt>
              </c:numCache>
            </c:numRef>
          </c:val>
          <c:smooth val="0"/>
        </c:ser>
        <c:dLbls>
          <c:showLegendKey val="0"/>
          <c:showVal val="1"/>
          <c:showCatName val="0"/>
          <c:showSerName val="0"/>
          <c:showPercent val="0"/>
          <c:showBubbleSize val="0"/>
        </c:dLbls>
        <c:marker val="1"/>
        <c:smooth val="0"/>
        <c:axId val="228446208"/>
        <c:axId val="228447744"/>
      </c:lineChart>
      <c:dateAx>
        <c:axId val="228446208"/>
        <c:scaling>
          <c:orientation val="minMax"/>
        </c:scaling>
        <c:delete val="0"/>
        <c:axPos val="b"/>
        <c:numFmt formatCode="mmm\-yy" sourceLinked="1"/>
        <c:majorTickMark val="none"/>
        <c:minorTickMark val="none"/>
        <c:tickLblPos val="nextTo"/>
        <c:crossAx val="228447744"/>
        <c:crosses val="autoZero"/>
        <c:auto val="1"/>
        <c:lblOffset val="100"/>
        <c:baseTimeUnit val="months"/>
      </c:dateAx>
      <c:valAx>
        <c:axId val="228447744"/>
        <c:scaling>
          <c:orientation val="minMax"/>
        </c:scaling>
        <c:delete val="0"/>
        <c:axPos val="l"/>
        <c:numFmt formatCode="General" sourceLinked="1"/>
        <c:majorTickMark val="none"/>
        <c:minorTickMark val="none"/>
        <c:tickLblPos val="nextTo"/>
        <c:crossAx val="228446208"/>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36"/>
    </mc:Choice>
    <mc:Fallback>
      <c:style val="36"/>
    </mc:Fallback>
  </mc:AlternateContent>
  <c:chart>
    <c:autoTitleDeleted val="0"/>
    <c:plotArea>
      <c:layout/>
      <c:barChart>
        <c:barDir val="col"/>
        <c:grouping val="clustered"/>
        <c:varyColors val="0"/>
        <c:ser>
          <c:idx val="0"/>
          <c:order val="0"/>
          <c:invertIfNegative val="0"/>
          <c:dPt>
            <c:idx val="0"/>
            <c:invertIfNegative val="0"/>
            <c:bubble3D val="0"/>
            <c:spPr>
              <a:solidFill>
                <a:srgbClr val="FF0000"/>
              </a:solidFill>
            </c:spPr>
          </c:dPt>
          <c:dPt>
            <c:idx val="1"/>
            <c:invertIfNegative val="0"/>
            <c:bubble3D val="0"/>
            <c:spPr>
              <a:solidFill>
                <a:srgbClr val="FFFF00"/>
              </a:solidFill>
            </c:spPr>
          </c:dPt>
          <c:dPt>
            <c:idx val="2"/>
            <c:invertIfNegative val="0"/>
            <c:bubble3D val="0"/>
            <c:spPr>
              <a:solidFill>
                <a:srgbClr val="FFC000"/>
              </a:solidFill>
            </c:spPr>
          </c:dPt>
          <c:cat>
            <c:strRef>
              <c:f>Hoja1!$A$52:$A$54</c:f>
              <c:strCache>
                <c:ptCount val="3"/>
                <c:pt idx="0">
                  <c:v>año 2018</c:v>
                </c:pt>
                <c:pt idx="1">
                  <c:v>año 2019</c:v>
                </c:pt>
                <c:pt idx="2">
                  <c:v>año 2020</c:v>
                </c:pt>
              </c:strCache>
            </c:strRef>
          </c:cat>
          <c:val>
            <c:numRef>
              <c:f>Hoja1!$B$52:$B$54</c:f>
              <c:numCache>
                <c:formatCode>0.00</c:formatCode>
                <c:ptCount val="3"/>
                <c:pt idx="0">
                  <c:v>4</c:v>
                </c:pt>
                <c:pt idx="1">
                  <c:v>2</c:v>
                </c:pt>
                <c:pt idx="2">
                  <c:v>3</c:v>
                </c:pt>
              </c:numCache>
            </c:numRef>
          </c:val>
        </c:ser>
        <c:dLbls>
          <c:showLegendKey val="0"/>
          <c:showVal val="1"/>
          <c:showCatName val="0"/>
          <c:showSerName val="0"/>
          <c:showPercent val="0"/>
          <c:showBubbleSize val="0"/>
        </c:dLbls>
        <c:gapWidth val="150"/>
        <c:axId val="228480512"/>
        <c:axId val="228482048"/>
      </c:barChart>
      <c:catAx>
        <c:axId val="228480512"/>
        <c:scaling>
          <c:orientation val="minMax"/>
        </c:scaling>
        <c:delete val="0"/>
        <c:axPos val="b"/>
        <c:majorTickMark val="out"/>
        <c:minorTickMark val="none"/>
        <c:tickLblPos val="nextTo"/>
        <c:crossAx val="228482048"/>
        <c:crosses val="autoZero"/>
        <c:auto val="1"/>
        <c:lblAlgn val="ctr"/>
        <c:lblOffset val="100"/>
        <c:noMultiLvlLbl val="0"/>
      </c:catAx>
      <c:valAx>
        <c:axId val="228482048"/>
        <c:scaling>
          <c:orientation val="minMax"/>
        </c:scaling>
        <c:delete val="0"/>
        <c:axPos val="l"/>
        <c:majorGridlines/>
        <c:numFmt formatCode="0.00" sourceLinked="1"/>
        <c:majorTickMark val="out"/>
        <c:minorTickMark val="none"/>
        <c:tickLblPos val="nextTo"/>
        <c:crossAx val="228480512"/>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CO" dirty="0"/>
              <a:t>NÚMERO</a:t>
            </a:r>
            <a:r>
              <a:rPr lang="es-CO" baseline="0" dirty="0"/>
              <a:t> DE DÍAS EN </a:t>
            </a:r>
            <a:r>
              <a:rPr lang="es-CO" dirty="0"/>
              <a:t>AUSENTISMO POR MES</a:t>
            </a:r>
          </a:p>
        </c:rich>
      </c:tx>
      <c:layout>
        <c:manualLayout>
          <c:xMode val="edge"/>
          <c:yMode val="edge"/>
          <c:x val="9.6217980996671726E-2"/>
          <c:y val="1.4732965009208105E-2"/>
        </c:manualLayout>
      </c:layout>
      <c:overlay val="1"/>
    </c:title>
    <c:autoTitleDeleted val="0"/>
    <c:view3D>
      <c:rotX val="15"/>
      <c:rotY val="20"/>
      <c:rAngAx val="1"/>
    </c:view3D>
    <c:floor>
      <c:thickness val="0"/>
    </c:floor>
    <c:sideWall>
      <c:thickness val="0"/>
    </c:sideWall>
    <c:backWall>
      <c:thickness val="0"/>
    </c:backWall>
    <c:plotArea>
      <c:layout>
        <c:manualLayout>
          <c:layoutTarget val="inner"/>
          <c:xMode val="edge"/>
          <c:yMode val="edge"/>
          <c:x val="8.286379404477065E-2"/>
          <c:y val="0.10719160104986877"/>
          <c:w val="0.73501617486922133"/>
          <c:h val="0.69090442423978826"/>
        </c:manualLayout>
      </c:layout>
      <c:bar3DChart>
        <c:barDir val="col"/>
        <c:grouping val="clustered"/>
        <c:varyColors val="0"/>
        <c:ser>
          <c:idx val="0"/>
          <c:order val="0"/>
          <c:invertIfNegative val="0"/>
          <c:dPt>
            <c:idx val="0"/>
            <c:invertIfNegative val="0"/>
            <c:bubble3D val="0"/>
            <c:spPr>
              <a:solidFill>
                <a:srgbClr val="FFC000"/>
              </a:solidFill>
            </c:spPr>
          </c:dPt>
          <c:dPt>
            <c:idx val="1"/>
            <c:invertIfNegative val="0"/>
            <c:bubble3D val="0"/>
            <c:spPr>
              <a:solidFill>
                <a:srgbClr val="92D050"/>
              </a:solidFill>
            </c:spPr>
          </c:dPt>
          <c:dPt>
            <c:idx val="2"/>
            <c:invertIfNegative val="0"/>
            <c:bubble3D val="0"/>
            <c:spPr>
              <a:solidFill>
                <a:srgbClr val="FF9900"/>
              </a:solidFill>
            </c:spPr>
          </c:dPt>
          <c:dPt>
            <c:idx val="3"/>
            <c:invertIfNegative val="0"/>
            <c:bubble3D val="0"/>
            <c:spPr>
              <a:solidFill>
                <a:srgbClr val="FF0000"/>
              </a:solidFill>
            </c:spPr>
          </c:dPt>
          <c:dPt>
            <c:idx val="4"/>
            <c:invertIfNegative val="0"/>
            <c:bubble3D val="0"/>
            <c:spPr>
              <a:solidFill>
                <a:srgbClr val="FF6600"/>
              </a:solidFill>
            </c:spPr>
          </c:dPt>
          <c:dPt>
            <c:idx val="5"/>
            <c:invertIfNegative val="0"/>
            <c:bubble3D val="0"/>
            <c:spPr>
              <a:solidFill>
                <a:schemeClr val="accent6">
                  <a:lumMod val="75000"/>
                </a:schemeClr>
              </a:solidFill>
            </c:spPr>
          </c:dPt>
          <c:dPt>
            <c:idx val="6"/>
            <c:invertIfNegative val="0"/>
            <c:bubble3D val="0"/>
            <c:spPr>
              <a:solidFill>
                <a:srgbClr val="00B050"/>
              </a:solidFill>
            </c:spPr>
          </c:dPt>
          <c:dPt>
            <c:idx val="7"/>
            <c:invertIfNegative val="0"/>
            <c:bubble3D val="0"/>
            <c:spPr>
              <a:solidFill>
                <a:srgbClr val="FF9900"/>
              </a:solidFill>
            </c:spPr>
          </c:dPt>
          <c:dPt>
            <c:idx val="8"/>
            <c:invertIfNegative val="0"/>
            <c:bubble3D val="0"/>
            <c:spPr>
              <a:solidFill>
                <a:srgbClr val="FF0066"/>
              </a:solidFill>
            </c:spPr>
          </c:dPt>
          <c:dLbls>
            <c:dLbl>
              <c:idx val="0"/>
              <c:layout>
                <c:manualLayout>
                  <c:x val="8.3333333333333419E-3"/>
                  <c:y val="-2.7777777777777818E-2"/>
                </c:manualLayout>
              </c:layout>
              <c:showLegendKey val="0"/>
              <c:showVal val="1"/>
              <c:showCatName val="0"/>
              <c:showSerName val="0"/>
              <c:showPercent val="0"/>
              <c:showBubbleSize val="0"/>
            </c:dLbl>
            <c:dLbl>
              <c:idx val="1"/>
              <c:layout>
                <c:manualLayout>
                  <c:x val="8.3333333333333662E-3"/>
                  <c:y val="0"/>
                </c:manualLayout>
              </c:layout>
              <c:showLegendKey val="0"/>
              <c:showVal val="1"/>
              <c:showCatName val="0"/>
              <c:showSerName val="0"/>
              <c:showPercent val="0"/>
              <c:showBubbleSize val="0"/>
            </c:dLbl>
            <c:dLbl>
              <c:idx val="2"/>
              <c:layout>
                <c:manualLayout>
                  <c:x val="5.5556429464119891E-3"/>
                  <c:y val="-2.2099447513812192E-2"/>
                </c:manualLayout>
              </c:layout>
              <c:showLegendKey val="0"/>
              <c:showVal val="1"/>
              <c:showCatName val="0"/>
              <c:showSerName val="0"/>
              <c:showPercent val="0"/>
              <c:showBubbleSize val="0"/>
            </c:dLbl>
            <c:dLbl>
              <c:idx val="3"/>
              <c:layout>
                <c:manualLayout>
                  <c:x val="8.3333760468418186E-3"/>
                  <c:y val="-8.4395527907078034E-4"/>
                </c:manualLayout>
              </c:layout>
              <c:showLegendKey val="0"/>
              <c:showVal val="1"/>
              <c:showCatName val="0"/>
              <c:showSerName val="0"/>
              <c:showPercent val="0"/>
              <c:showBubbleSize val="0"/>
            </c:dLbl>
            <c:dLbl>
              <c:idx val="4"/>
              <c:layout>
                <c:manualLayout>
                  <c:x val="8.3333333333333419E-3"/>
                  <c:y val="-1.3888888888888904E-2"/>
                </c:manualLayout>
              </c:layout>
              <c:showLegendKey val="0"/>
              <c:showVal val="1"/>
              <c:showCatName val="0"/>
              <c:showSerName val="0"/>
              <c:showPercent val="0"/>
              <c:showBubbleSize val="0"/>
            </c:dLbl>
            <c:dLbl>
              <c:idx val="5"/>
              <c:layout>
                <c:manualLayout>
                  <c:x val="8.3333333333333419E-3"/>
                  <c:y val="-4.6299941673957389E-3"/>
                </c:manualLayout>
              </c:layout>
              <c:showLegendKey val="0"/>
              <c:showVal val="1"/>
              <c:showCatName val="0"/>
              <c:showSerName val="0"/>
              <c:showPercent val="0"/>
              <c:showBubbleSize val="0"/>
            </c:dLbl>
            <c:dLbl>
              <c:idx val="6"/>
              <c:layout>
                <c:manualLayout>
                  <c:x val="8.3333333333333419E-3"/>
                  <c:y val="0"/>
                </c:manualLayout>
              </c:layout>
              <c:showLegendKey val="0"/>
              <c:showVal val="1"/>
              <c:showCatName val="0"/>
              <c:showSerName val="0"/>
              <c:showPercent val="0"/>
              <c:showBubbleSize val="0"/>
            </c:dLbl>
            <c:dLbl>
              <c:idx val="7"/>
              <c:layout>
                <c:manualLayout>
                  <c:x val="2.7777777777777822E-3"/>
                  <c:y val="-1.3888888888888944E-2"/>
                </c:manualLayout>
              </c:layout>
              <c:showLegendKey val="0"/>
              <c:showVal val="1"/>
              <c:showCatName val="0"/>
              <c:showSerName val="0"/>
              <c:showPercent val="0"/>
              <c:showBubbleSize val="0"/>
            </c:dLbl>
            <c:dLbl>
              <c:idx val="8"/>
              <c:layout>
                <c:manualLayout>
                  <c:x val="5.5554662008596581E-3"/>
                  <c:y val="-2.6729020750859193E-2"/>
                </c:manualLayout>
              </c:layout>
              <c:showLegendKey val="0"/>
              <c:showVal val="1"/>
              <c:showCatName val="0"/>
              <c:showSerName val="0"/>
              <c:showPercent val="0"/>
              <c:showBubbleSize val="0"/>
            </c:dLbl>
            <c:showLegendKey val="0"/>
            <c:showVal val="1"/>
            <c:showCatName val="0"/>
            <c:showSerName val="0"/>
            <c:showPercent val="0"/>
            <c:showBubbleSize val="0"/>
            <c:showLeaderLines val="0"/>
          </c:dLbls>
          <c:cat>
            <c:strRef>
              <c:f>Hoja2!$A$1:$A$9</c:f>
              <c:strCache>
                <c:ptCount val="9"/>
                <c:pt idx="0">
                  <c:v>Marzo</c:v>
                </c:pt>
                <c:pt idx="1">
                  <c:v>Abril</c:v>
                </c:pt>
                <c:pt idx="2">
                  <c:v>Mayo</c:v>
                </c:pt>
                <c:pt idx="3">
                  <c:v>Junio</c:v>
                </c:pt>
                <c:pt idx="4">
                  <c:v>Julio</c:v>
                </c:pt>
                <c:pt idx="5">
                  <c:v>Agosto</c:v>
                </c:pt>
                <c:pt idx="6">
                  <c:v>Septiembre</c:v>
                </c:pt>
                <c:pt idx="7">
                  <c:v>Octubre</c:v>
                </c:pt>
                <c:pt idx="8">
                  <c:v>Noviembre</c:v>
                </c:pt>
              </c:strCache>
            </c:strRef>
          </c:cat>
          <c:val>
            <c:numRef>
              <c:f>Hoja2!$B$1:$B$9</c:f>
              <c:numCache>
                <c:formatCode>General</c:formatCode>
                <c:ptCount val="9"/>
                <c:pt idx="0">
                  <c:v>37</c:v>
                </c:pt>
                <c:pt idx="1">
                  <c:v>32</c:v>
                </c:pt>
                <c:pt idx="2">
                  <c:v>40</c:v>
                </c:pt>
                <c:pt idx="3">
                  <c:v>75</c:v>
                </c:pt>
                <c:pt idx="4">
                  <c:v>50</c:v>
                </c:pt>
                <c:pt idx="5">
                  <c:v>44</c:v>
                </c:pt>
                <c:pt idx="6">
                  <c:v>33</c:v>
                </c:pt>
                <c:pt idx="7">
                  <c:v>39</c:v>
                </c:pt>
                <c:pt idx="8">
                  <c:v>69</c:v>
                </c:pt>
              </c:numCache>
            </c:numRef>
          </c:val>
        </c:ser>
        <c:dLbls>
          <c:showLegendKey val="0"/>
          <c:showVal val="1"/>
          <c:showCatName val="0"/>
          <c:showSerName val="0"/>
          <c:showPercent val="0"/>
          <c:showBubbleSize val="0"/>
        </c:dLbls>
        <c:gapWidth val="150"/>
        <c:shape val="box"/>
        <c:axId val="228067584"/>
        <c:axId val="228107008"/>
        <c:axId val="0"/>
      </c:bar3DChart>
      <c:catAx>
        <c:axId val="228067584"/>
        <c:scaling>
          <c:orientation val="minMax"/>
        </c:scaling>
        <c:delete val="0"/>
        <c:axPos val="b"/>
        <c:majorTickMark val="out"/>
        <c:minorTickMark val="none"/>
        <c:tickLblPos val="nextTo"/>
        <c:crossAx val="228107008"/>
        <c:crosses val="autoZero"/>
        <c:auto val="1"/>
        <c:lblAlgn val="ctr"/>
        <c:lblOffset val="100"/>
        <c:noMultiLvlLbl val="0"/>
      </c:catAx>
      <c:valAx>
        <c:axId val="228107008"/>
        <c:scaling>
          <c:orientation val="minMax"/>
        </c:scaling>
        <c:delete val="0"/>
        <c:axPos val="l"/>
        <c:majorGridlines/>
        <c:numFmt formatCode="General" sourceLinked="1"/>
        <c:majorTickMark val="out"/>
        <c:minorTickMark val="none"/>
        <c:tickLblPos val="nextTo"/>
        <c:crossAx val="228067584"/>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CO" sz="1400" dirty="0" smtClean="0"/>
              <a:t>Comparativo</a:t>
            </a:r>
            <a:r>
              <a:rPr lang="es-CO" sz="1400" baseline="0" dirty="0" smtClean="0"/>
              <a:t> NC por procesos 2018 - 2019</a:t>
            </a:r>
            <a:endParaRPr lang="es-CO" sz="1400" dirty="0"/>
          </a:p>
        </c:rich>
      </c:tx>
      <c:layout>
        <c:manualLayout>
          <c:xMode val="edge"/>
          <c:yMode val="edge"/>
          <c:x val="0.13713825402426902"/>
          <c:y val="3.1629662313921496E-2"/>
        </c:manualLayout>
      </c:layout>
      <c:overlay val="0"/>
    </c:title>
    <c:autoTitleDeleted val="0"/>
    <c:plotArea>
      <c:layout/>
      <c:barChart>
        <c:barDir val="col"/>
        <c:grouping val="clustered"/>
        <c:varyColors val="0"/>
        <c:ser>
          <c:idx val="0"/>
          <c:order val="0"/>
          <c:tx>
            <c:strRef>
              <c:f>Hoja1!$A$11</c:f>
              <c:strCache>
                <c:ptCount val="1"/>
                <c:pt idx="0">
                  <c:v>2019</c:v>
                </c:pt>
              </c:strCache>
            </c:strRef>
          </c:tx>
          <c:invertIfNegative val="0"/>
          <c:cat>
            <c:strRef>
              <c:f>Hoja1!$B$10:$F$10</c:f>
              <c:strCache>
                <c:ptCount val="5"/>
                <c:pt idx="0">
                  <c:v>GESTION HSEQ</c:v>
                </c:pt>
                <c:pt idx="1">
                  <c:v>Planeacion estrategica</c:v>
                </c:pt>
                <c:pt idx="2">
                  <c:v>Gestión de la producción</c:v>
                </c:pt>
                <c:pt idx="3">
                  <c:v>Gestion Comercial</c:v>
                </c:pt>
                <c:pt idx="4">
                  <c:v>TI</c:v>
                </c:pt>
              </c:strCache>
            </c:strRef>
          </c:cat>
          <c:val>
            <c:numRef>
              <c:f>Hoja1!$B$11:$F$11</c:f>
              <c:numCache>
                <c:formatCode>General</c:formatCode>
                <c:ptCount val="5"/>
                <c:pt idx="0">
                  <c:v>4</c:v>
                </c:pt>
                <c:pt idx="1">
                  <c:v>0</c:v>
                </c:pt>
                <c:pt idx="2">
                  <c:v>1</c:v>
                </c:pt>
                <c:pt idx="3">
                  <c:v>0</c:v>
                </c:pt>
                <c:pt idx="4">
                  <c:v>0</c:v>
                </c:pt>
              </c:numCache>
            </c:numRef>
          </c:val>
        </c:ser>
        <c:ser>
          <c:idx val="1"/>
          <c:order val="1"/>
          <c:tx>
            <c:strRef>
              <c:f>Hoja1!$A$12</c:f>
              <c:strCache>
                <c:ptCount val="1"/>
                <c:pt idx="0">
                  <c:v>2018</c:v>
                </c:pt>
              </c:strCache>
            </c:strRef>
          </c:tx>
          <c:invertIfNegative val="0"/>
          <c:cat>
            <c:strRef>
              <c:f>Hoja1!$B$10:$F$10</c:f>
              <c:strCache>
                <c:ptCount val="5"/>
                <c:pt idx="0">
                  <c:v>GESTION HSEQ</c:v>
                </c:pt>
                <c:pt idx="1">
                  <c:v>Planeacion estrategica</c:v>
                </c:pt>
                <c:pt idx="2">
                  <c:v>Gestión de la producción</c:v>
                </c:pt>
                <c:pt idx="3">
                  <c:v>Gestion Comercial</c:v>
                </c:pt>
                <c:pt idx="4">
                  <c:v>TI</c:v>
                </c:pt>
              </c:strCache>
            </c:strRef>
          </c:cat>
          <c:val>
            <c:numRef>
              <c:f>Hoja1!$B$12:$F$12</c:f>
              <c:numCache>
                <c:formatCode>General</c:formatCode>
                <c:ptCount val="5"/>
                <c:pt idx="0">
                  <c:v>4</c:v>
                </c:pt>
                <c:pt idx="1">
                  <c:v>1</c:v>
                </c:pt>
                <c:pt idx="3">
                  <c:v>1</c:v>
                </c:pt>
                <c:pt idx="4">
                  <c:v>1</c:v>
                </c:pt>
              </c:numCache>
            </c:numRef>
          </c:val>
        </c:ser>
        <c:dLbls>
          <c:showLegendKey val="0"/>
          <c:showVal val="1"/>
          <c:showCatName val="0"/>
          <c:showSerName val="0"/>
          <c:showPercent val="0"/>
          <c:showBubbleSize val="0"/>
        </c:dLbls>
        <c:gapWidth val="150"/>
        <c:axId val="227112448"/>
        <c:axId val="227113984"/>
      </c:barChart>
      <c:catAx>
        <c:axId val="227112448"/>
        <c:scaling>
          <c:orientation val="minMax"/>
        </c:scaling>
        <c:delete val="0"/>
        <c:axPos val="b"/>
        <c:majorTickMark val="out"/>
        <c:minorTickMark val="none"/>
        <c:tickLblPos val="nextTo"/>
        <c:crossAx val="227113984"/>
        <c:crosses val="autoZero"/>
        <c:auto val="1"/>
        <c:lblAlgn val="ctr"/>
        <c:lblOffset val="100"/>
        <c:noMultiLvlLbl val="0"/>
      </c:catAx>
      <c:valAx>
        <c:axId val="227113984"/>
        <c:scaling>
          <c:orientation val="minMax"/>
        </c:scaling>
        <c:delete val="0"/>
        <c:axPos val="l"/>
        <c:majorGridlines/>
        <c:numFmt formatCode="General" sourceLinked="1"/>
        <c:majorTickMark val="out"/>
        <c:minorTickMark val="none"/>
        <c:tickLblPos val="nextTo"/>
        <c:crossAx val="227112448"/>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CO" dirty="0"/>
              <a:t>DÍAS DE INCAPACIDAD POR DIAGNÓSTICO </a:t>
            </a:r>
          </a:p>
        </c:rich>
      </c:tx>
      <c:layout>
        <c:manualLayout>
          <c:xMode val="edge"/>
          <c:yMode val="edge"/>
          <c:x val="0.11709041266894808"/>
          <c:y val="3.4672979448875846E-2"/>
        </c:manualLayout>
      </c:layout>
      <c:overlay val="1"/>
    </c:title>
    <c:autoTitleDeleted val="0"/>
    <c:view3D>
      <c:rotX val="15"/>
      <c:rotY val="20"/>
      <c:rAngAx val="1"/>
    </c:view3D>
    <c:floor>
      <c:thickness val="0"/>
    </c:floor>
    <c:sideWall>
      <c:thickness val="0"/>
    </c:sideWall>
    <c:backWall>
      <c:thickness val="0"/>
    </c:backWall>
    <c:plotArea>
      <c:layout>
        <c:manualLayout>
          <c:layoutTarget val="inner"/>
          <c:xMode val="edge"/>
          <c:yMode val="edge"/>
          <c:x val="4.8748250686798292E-2"/>
          <c:y val="0.16072402740679373"/>
          <c:w val="0.55294296385484143"/>
          <c:h val="0.36165064352791598"/>
        </c:manualLayout>
      </c:layout>
      <c:bar3DChart>
        <c:barDir val="col"/>
        <c:grouping val="clustered"/>
        <c:varyColors val="0"/>
        <c:ser>
          <c:idx val="0"/>
          <c:order val="0"/>
          <c:invertIfNegative val="0"/>
          <c:dPt>
            <c:idx val="0"/>
            <c:invertIfNegative val="0"/>
            <c:bubble3D val="0"/>
            <c:spPr>
              <a:solidFill>
                <a:srgbClr val="00B050"/>
              </a:solidFill>
              <a:ln>
                <a:solidFill>
                  <a:schemeClr val="accent1"/>
                </a:solidFill>
              </a:ln>
            </c:spPr>
          </c:dPt>
          <c:dPt>
            <c:idx val="1"/>
            <c:invertIfNegative val="0"/>
            <c:bubble3D val="0"/>
            <c:spPr>
              <a:solidFill>
                <a:schemeClr val="accent2">
                  <a:lumMod val="60000"/>
                  <a:lumOff val="40000"/>
                </a:schemeClr>
              </a:solidFill>
            </c:spPr>
          </c:dPt>
          <c:dPt>
            <c:idx val="2"/>
            <c:invertIfNegative val="0"/>
            <c:bubble3D val="0"/>
            <c:spPr>
              <a:solidFill>
                <a:srgbClr val="00B050"/>
              </a:solidFill>
            </c:spPr>
          </c:dPt>
          <c:dPt>
            <c:idx val="3"/>
            <c:invertIfNegative val="0"/>
            <c:bubble3D val="0"/>
            <c:spPr>
              <a:solidFill>
                <a:srgbClr val="92D050"/>
              </a:solidFill>
            </c:spPr>
          </c:dPt>
          <c:dPt>
            <c:idx val="4"/>
            <c:invertIfNegative val="0"/>
            <c:bubble3D val="0"/>
            <c:spPr>
              <a:solidFill>
                <a:schemeClr val="accent2">
                  <a:lumMod val="75000"/>
                </a:schemeClr>
              </a:solidFill>
            </c:spPr>
          </c:dPt>
          <c:dPt>
            <c:idx val="5"/>
            <c:invertIfNegative val="0"/>
            <c:bubble3D val="0"/>
            <c:spPr>
              <a:solidFill>
                <a:srgbClr val="00B050"/>
              </a:solidFill>
            </c:spPr>
          </c:dPt>
          <c:dPt>
            <c:idx val="8"/>
            <c:invertIfNegative val="0"/>
            <c:bubble3D val="0"/>
            <c:spPr>
              <a:solidFill>
                <a:srgbClr val="FF9900"/>
              </a:solidFill>
            </c:spPr>
          </c:dPt>
          <c:dPt>
            <c:idx val="11"/>
            <c:invertIfNegative val="0"/>
            <c:bubble3D val="0"/>
            <c:spPr>
              <a:solidFill>
                <a:schemeClr val="accent6">
                  <a:lumMod val="20000"/>
                  <a:lumOff val="80000"/>
                </a:schemeClr>
              </a:solidFill>
            </c:spPr>
          </c:dPt>
          <c:dPt>
            <c:idx val="12"/>
            <c:invertIfNegative val="0"/>
            <c:bubble3D val="0"/>
            <c:spPr>
              <a:solidFill>
                <a:schemeClr val="accent6">
                  <a:lumMod val="60000"/>
                  <a:lumOff val="40000"/>
                </a:schemeClr>
              </a:solidFill>
            </c:spPr>
          </c:dPt>
          <c:dPt>
            <c:idx val="15"/>
            <c:invertIfNegative val="0"/>
            <c:bubble3D val="0"/>
            <c:spPr>
              <a:solidFill>
                <a:schemeClr val="accent3"/>
              </a:solidFill>
            </c:spPr>
          </c:dPt>
          <c:dPt>
            <c:idx val="17"/>
            <c:invertIfNegative val="0"/>
            <c:bubble3D val="0"/>
            <c:spPr>
              <a:solidFill>
                <a:srgbClr val="92D050"/>
              </a:solidFill>
            </c:spPr>
          </c:dPt>
          <c:dPt>
            <c:idx val="18"/>
            <c:invertIfNegative val="0"/>
            <c:bubble3D val="0"/>
            <c:spPr>
              <a:solidFill>
                <a:srgbClr val="FFFF00"/>
              </a:solidFill>
            </c:spPr>
          </c:dPt>
          <c:dPt>
            <c:idx val="19"/>
            <c:invertIfNegative val="0"/>
            <c:bubble3D val="0"/>
            <c:spPr>
              <a:solidFill>
                <a:schemeClr val="accent6">
                  <a:lumMod val="40000"/>
                  <a:lumOff val="60000"/>
                </a:schemeClr>
              </a:solidFill>
            </c:spPr>
          </c:dPt>
          <c:dPt>
            <c:idx val="20"/>
            <c:invertIfNegative val="0"/>
            <c:bubble3D val="0"/>
            <c:spPr>
              <a:solidFill>
                <a:srgbClr val="00B050"/>
              </a:solidFill>
            </c:spPr>
          </c:dPt>
          <c:dPt>
            <c:idx val="21"/>
            <c:invertIfNegative val="0"/>
            <c:bubble3D val="0"/>
            <c:spPr>
              <a:solidFill>
                <a:schemeClr val="accent6"/>
              </a:solidFill>
            </c:spPr>
          </c:dPt>
          <c:dPt>
            <c:idx val="22"/>
            <c:invertIfNegative val="0"/>
            <c:bubble3D val="0"/>
            <c:spPr>
              <a:solidFill>
                <a:srgbClr val="FF0000"/>
              </a:solidFill>
            </c:spPr>
          </c:dPt>
          <c:dLbls>
            <c:dLbl>
              <c:idx val="12"/>
              <c:layout>
                <c:manualLayout>
                  <c:x val="1.2710516681502741E-3"/>
                  <c:y val="1.260835616322758E-2"/>
                </c:manualLayout>
              </c:layout>
              <c:showLegendKey val="0"/>
              <c:showVal val="1"/>
              <c:showCatName val="0"/>
              <c:showSerName val="0"/>
              <c:showPercent val="0"/>
              <c:showBubbleSize val="0"/>
            </c:dLbl>
            <c:dLbl>
              <c:idx val="20"/>
              <c:layout>
                <c:manualLayout>
                  <c:x val="3.8131550044506832E-3"/>
                  <c:y val="-3.1520890408068959E-3"/>
                </c:manualLayout>
              </c:layout>
              <c:showLegendKey val="0"/>
              <c:showVal val="1"/>
              <c:showCatName val="0"/>
              <c:showSerName val="0"/>
              <c:showPercent val="0"/>
              <c:showBubbleSize val="0"/>
            </c:dLbl>
            <c:dLbl>
              <c:idx val="21"/>
              <c:layout>
                <c:manualLayout>
                  <c:x val="0"/>
                  <c:y val="-1.8912534244841378E-2"/>
                </c:manualLayout>
              </c:layout>
              <c:showLegendKey val="0"/>
              <c:showVal val="1"/>
              <c:showCatName val="0"/>
              <c:showSerName val="0"/>
              <c:showPercent val="0"/>
              <c:showBubbleSize val="0"/>
            </c:dLbl>
            <c:dLbl>
              <c:idx val="22"/>
              <c:layout>
                <c:manualLayout>
                  <c:x val="0"/>
                  <c:y val="9.456267122420689E-3"/>
                </c:manualLayout>
              </c:layout>
              <c:showLegendKey val="0"/>
              <c:showVal val="1"/>
              <c:showCatName val="0"/>
              <c:showSerName val="0"/>
              <c:showPercent val="0"/>
              <c:showBubbleSize val="0"/>
            </c:dLbl>
            <c:showLegendKey val="0"/>
            <c:showVal val="1"/>
            <c:showCatName val="0"/>
            <c:showSerName val="0"/>
            <c:showPercent val="0"/>
            <c:showBubbleSize val="0"/>
            <c:showLeaderLines val="0"/>
          </c:dLbls>
          <c:cat>
            <c:strRef>
              <c:f>Hoja2!$A$1:$A$23</c:f>
              <c:strCache>
                <c:ptCount val="23"/>
                <c:pt idx="0">
                  <c:v>CALCULO DE LAS VIAS URINARIAS INFERIORES, NO ESPECIFICADO</c:v>
                </c:pt>
                <c:pt idx="1">
                  <c:v>LUMBAGO CON CIÁTICA</c:v>
                </c:pt>
                <c:pt idx="2">
                  <c:v>COLITIS Y GASTROENTERITIS NO INFECCIOSAS, NO ESPECIFICADAS</c:v>
                </c:pt>
                <c:pt idx="3">
                  <c:v>COMPRESIONES DE LAS RAICES Y PLEXOS NERVIOSOS EN TRASTORNOS DE LOS DISCOS INTERVERTEBRALES (M50-M51?)</c:v>
                </c:pt>
                <c:pt idx="4">
                  <c:v>CONTUSION DEL HOMBRO Y DEL BRAZO</c:v>
                </c:pt>
                <c:pt idx="5">
                  <c:v>CONTUSION DEL TORAX</c:v>
                </c:pt>
                <c:pt idx="6">
                  <c:v>DOLOR PELVICO Y PERINEAL</c:v>
                </c:pt>
                <c:pt idx="7">
                  <c:v>ESGUINCES Y TORCEDURAS DE LA MUÑECA</c:v>
                </c:pt>
                <c:pt idx="8">
                  <c:v>FALSO TRABAJO DE PARTO ANTES DE LA 37 SEMANAS COMPLETAS DE GESTACION</c:v>
                </c:pt>
                <c:pt idx="9">
                  <c:v>FIEBRE, NO ESPECIFICADA</c:v>
                </c:pt>
                <c:pt idx="10">
                  <c:v>INFECCION DE VIAS URINARIAS, SITIO NO ESPECIFICADO</c:v>
                </c:pt>
                <c:pt idx="11">
                  <c:v>LEY MARIA PATERNIDAD </c:v>
                </c:pt>
                <c:pt idx="12">
                  <c:v>LICENCIA DE MATERNIDAD</c:v>
                </c:pt>
                <c:pt idx="13">
                  <c:v>LUMBAGO NO ESPECIFICADO</c:v>
                </c:pt>
                <c:pt idx="14">
                  <c:v>MIGRAÑA, NO ESPECIFICADA</c:v>
                </c:pt>
                <c:pt idx="15">
                  <c:v>OTROS DOLORES ABDOMINALES Y LOS NO ESPECIFICADOS</c:v>
                </c:pt>
                <c:pt idx="16">
                  <c:v>RADICULOPATIA</c:v>
                </c:pt>
                <c:pt idx="17">
                  <c:v>RINOFARINGITIS AGUDA (RESFRIADO COMUN)</c:v>
                </c:pt>
                <c:pt idx="18">
                  <c:v>RUPTURA TRAUMATICA DE LIGAMENTOS DE LA MUÑECA Y DEL CARPO</c:v>
                </c:pt>
                <c:pt idx="19">
                  <c:v>TRASTORNO DE DISCO LUMBAR Y OTROS, CON RADICULOPATIA</c:v>
                </c:pt>
                <c:pt idx="20">
                  <c:v>TRASTORNO DEL HIGADO EN OTRAS ENFERMEDADES CLASIFICADAS EN OTRA PARTE</c:v>
                </c:pt>
                <c:pt idx="21">
                  <c:v>TUMOR DE COMPORTAMIENTO INCIERTO O DESCONOCIDO DE LA MAMA</c:v>
                </c:pt>
                <c:pt idx="22">
                  <c:v>TUMOR DE COMPORTAMIENTO INCIERTO O DESCONOCIDO DE LA MAMA</c:v>
                </c:pt>
              </c:strCache>
            </c:strRef>
          </c:cat>
          <c:val>
            <c:numRef>
              <c:f>Hoja2!$B$1:$B$23</c:f>
              <c:numCache>
                <c:formatCode>General</c:formatCode>
                <c:ptCount val="23"/>
                <c:pt idx="0">
                  <c:v>5</c:v>
                </c:pt>
                <c:pt idx="1">
                  <c:v>13</c:v>
                </c:pt>
                <c:pt idx="2">
                  <c:v>3</c:v>
                </c:pt>
                <c:pt idx="3">
                  <c:v>4</c:v>
                </c:pt>
                <c:pt idx="4">
                  <c:v>24</c:v>
                </c:pt>
                <c:pt idx="5">
                  <c:v>3</c:v>
                </c:pt>
                <c:pt idx="6">
                  <c:v>5</c:v>
                </c:pt>
                <c:pt idx="7">
                  <c:v>8</c:v>
                </c:pt>
                <c:pt idx="8">
                  <c:v>57</c:v>
                </c:pt>
                <c:pt idx="9">
                  <c:v>2</c:v>
                </c:pt>
                <c:pt idx="10">
                  <c:v>3</c:v>
                </c:pt>
                <c:pt idx="11">
                  <c:v>22</c:v>
                </c:pt>
                <c:pt idx="12">
                  <c:v>33</c:v>
                </c:pt>
                <c:pt idx="13">
                  <c:v>6</c:v>
                </c:pt>
                <c:pt idx="14">
                  <c:v>2</c:v>
                </c:pt>
                <c:pt idx="15">
                  <c:v>7</c:v>
                </c:pt>
                <c:pt idx="16">
                  <c:v>3</c:v>
                </c:pt>
                <c:pt idx="17">
                  <c:v>3</c:v>
                </c:pt>
                <c:pt idx="18">
                  <c:v>10</c:v>
                </c:pt>
                <c:pt idx="19">
                  <c:v>19</c:v>
                </c:pt>
                <c:pt idx="20">
                  <c:v>2</c:v>
                </c:pt>
                <c:pt idx="21">
                  <c:v>35</c:v>
                </c:pt>
                <c:pt idx="22">
                  <c:v>180</c:v>
                </c:pt>
              </c:numCache>
            </c:numRef>
          </c:val>
        </c:ser>
        <c:dLbls>
          <c:showLegendKey val="0"/>
          <c:showVal val="1"/>
          <c:showCatName val="0"/>
          <c:showSerName val="0"/>
          <c:showPercent val="0"/>
          <c:showBubbleSize val="0"/>
        </c:dLbls>
        <c:gapWidth val="150"/>
        <c:shape val="box"/>
        <c:axId val="228184064"/>
        <c:axId val="228193408"/>
        <c:axId val="0"/>
      </c:bar3DChart>
      <c:catAx>
        <c:axId val="228184064"/>
        <c:scaling>
          <c:orientation val="minMax"/>
        </c:scaling>
        <c:delete val="0"/>
        <c:axPos val="b"/>
        <c:majorTickMark val="out"/>
        <c:minorTickMark val="none"/>
        <c:tickLblPos val="nextTo"/>
        <c:crossAx val="228193408"/>
        <c:crosses val="autoZero"/>
        <c:auto val="1"/>
        <c:lblAlgn val="ctr"/>
        <c:lblOffset val="100"/>
        <c:noMultiLvlLbl val="0"/>
      </c:catAx>
      <c:valAx>
        <c:axId val="228193408"/>
        <c:scaling>
          <c:orientation val="minMax"/>
        </c:scaling>
        <c:delete val="0"/>
        <c:axPos val="l"/>
        <c:majorGridlines/>
        <c:numFmt formatCode="General" sourceLinked="1"/>
        <c:majorTickMark val="out"/>
        <c:minorTickMark val="none"/>
        <c:tickLblPos val="nextTo"/>
        <c:crossAx val="228184064"/>
        <c:crosses val="autoZero"/>
        <c:crossBetween val="between"/>
      </c:valAx>
    </c:plotArea>
    <c:legend>
      <c:legendPos val="r"/>
      <c:layout>
        <c:manualLayout>
          <c:xMode val="edge"/>
          <c:yMode val="edge"/>
          <c:x val="0.67884792830612506"/>
          <c:y val="1.2235288796630843E-3"/>
          <c:w val="0.29104989988423541"/>
          <c:h val="0.99877639378179706"/>
        </c:manualLayout>
      </c:layout>
      <c:overlay val="0"/>
      <c:txPr>
        <a:bodyPr/>
        <a:lstStyle/>
        <a:p>
          <a:pPr>
            <a:defRPr sz="700"/>
          </a:pPr>
          <a:endParaRPr lang="es-CO"/>
        </a:p>
      </c:txPr>
    </c:legend>
    <c:plotVisOnly val="1"/>
    <c:dispBlanksAs val="gap"/>
    <c:showDLblsOverMax val="0"/>
  </c:chart>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CO" dirty="0"/>
              <a:t>Cumplimiento SPM</a:t>
            </a:r>
          </a:p>
        </c:rich>
      </c:tx>
      <c:layout/>
      <c:overlay val="0"/>
      <c:spPr>
        <a:noFill/>
        <a:ln>
          <a:noFill/>
        </a:ln>
        <a:effectLst/>
      </c:spPr>
    </c:title>
    <c:autoTitleDeleted val="0"/>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rgbClr val="FFCD00"/>
              </a:solidFill>
              <a:ln>
                <a:noFill/>
              </a:ln>
              <a:effectLst/>
            </c:spPr>
            <c:extLst xmlns:c16r2="http://schemas.microsoft.com/office/drawing/2015/06/chart">
              <c:ext xmlns:c16="http://schemas.microsoft.com/office/drawing/2014/chart" uri="{C3380CC4-5D6E-409C-BE32-E72D297353CC}">
                <c16:uniqueId val="{00000001-EB1D-45F1-BA94-70A309D38637}"/>
              </c:ext>
            </c:extLst>
          </c:dPt>
          <c:dPt>
            <c:idx val="1"/>
            <c:invertIfNegative val="0"/>
            <c:bubble3D val="0"/>
            <c:spPr>
              <a:solidFill>
                <a:srgbClr val="0CAC53"/>
              </a:solidFill>
              <a:ln>
                <a:solidFill>
                  <a:srgbClr val="0CAC53"/>
                </a:solidFill>
              </a:ln>
              <a:effectLst/>
            </c:spPr>
            <c:extLst xmlns:c16r2="http://schemas.microsoft.com/office/drawing/2015/06/chart">
              <c:ext xmlns:c16="http://schemas.microsoft.com/office/drawing/2014/chart" uri="{C3380CC4-5D6E-409C-BE32-E72D297353CC}">
                <c16:uniqueId val="{00000003-EB1D-45F1-BA94-70A309D38637}"/>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s-CO"/>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'Revision por la Direccion'!$A$4:$A$5</c:f>
              <c:numCache>
                <c:formatCode>General</c:formatCode>
                <c:ptCount val="2"/>
                <c:pt idx="0">
                  <c:v>2018</c:v>
                </c:pt>
                <c:pt idx="1">
                  <c:v>2019</c:v>
                </c:pt>
              </c:numCache>
            </c:numRef>
          </c:cat>
          <c:val>
            <c:numRef>
              <c:f>'Revision por la Direccion'!$D$4:$D$5</c:f>
              <c:numCache>
                <c:formatCode>0%</c:formatCode>
                <c:ptCount val="2"/>
                <c:pt idx="0">
                  <c:v>0.8125</c:v>
                </c:pt>
                <c:pt idx="1">
                  <c:v>0.92727272727272725</c:v>
                </c:pt>
              </c:numCache>
            </c:numRef>
          </c:val>
          <c:extLst xmlns:c16r2="http://schemas.microsoft.com/office/drawing/2015/06/chart">
            <c:ext xmlns:c16="http://schemas.microsoft.com/office/drawing/2014/chart" uri="{C3380CC4-5D6E-409C-BE32-E72D297353CC}">
              <c16:uniqueId val="{00000004-EB1D-45F1-BA94-70A309D38637}"/>
            </c:ext>
          </c:extLst>
        </c:ser>
        <c:dLbls>
          <c:showLegendKey val="0"/>
          <c:showVal val="0"/>
          <c:showCatName val="0"/>
          <c:showSerName val="0"/>
          <c:showPercent val="0"/>
          <c:showBubbleSize val="0"/>
        </c:dLbls>
        <c:gapWidth val="219"/>
        <c:overlap val="-27"/>
        <c:axId val="227744384"/>
        <c:axId val="227746176"/>
      </c:barChart>
      <c:catAx>
        <c:axId val="227744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227746176"/>
        <c:crosses val="autoZero"/>
        <c:auto val="1"/>
        <c:lblAlgn val="ctr"/>
        <c:lblOffset val="100"/>
        <c:noMultiLvlLbl val="0"/>
      </c:catAx>
      <c:valAx>
        <c:axId val="227746176"/>
        <c:scaling>
          <c:orientation val="minMax"/>
          <c:max val="1"/>
          <c:min val="0.5"/>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s-CO"/>
          </a:p>
        </c:txPr>
        <c:crossAx val="227744384"/>
        <c:crosses val="autoZero"/>
        <c:crossBetween val="between"/>
      </c:valAx>
      <c:spPr>
        <a:noFill/>
        <a:ln>
          <a:solidFill>
            <a:schemeClr val="bg1">
              <a:lumMod val="75000"/>
            </a:schemeClr>
          </a:solidFill>
        </a:ln>
        <a:effectLst/>
      </c:spPr>
    </c:plotArea>
    <c:plotVisOnly val="1"/>
    <c:dispBlanksAs val="gap"/>
    <c:showDLblsOverMax val="0"/>
  </c:chart>
  <c:spPr>
    <a:noFill/>
    <a:ln>
      <a:noFill/>
    </a:ln>
    <a:effectLst/>
  </c:spPr>
  <c:txPr>
    <a:bodyPr/>
    <a:lstStyle/>
    <a:p>
      <a:pPr>
        <a:defRPr/>
      </a:pPr>
      <a:endParaRPr lang="es-CO"/>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0"/>
    <c:plotArea>
      <c:layout/>
      <c:barChart>
        <c:barDir val="col"/>
        <c:grouping val="clustered"/>
        <c:varyColors val="0"/>
        <c:ser>
          <c:idx val="0"/>
          <c:order val="0"/>
          <c:tx>
            <c:strRef>
              <c:f>Hoja1!$A$20</c:f>
              <c:strCache>
                <c:ptCount val="1"/>
                <c:pt idx="0">
                  <c:v>No conformidades</c:v>
                </c:pt>
              </c:strCache>
            </c:strRef>
          </c:tx>
          <c:spPr>
            <a:solidFill>
              <a:srgbClr val="FF0000"/>
            </a:solidFill>
            <a:sp3d>
              <a:bevelT w="63500" h="25400"/>
            </a:sp3d>
          </c:spPr>
          <c:invertIfNegative val="0"/>
          <c:cat>
            <c:numRef>
              <c:f>Hoja1!$B$19:$D$19</c:f>
              <c:numCache>
                <c:formatCode>General</c:formatCode>
                <c:ptCount val="3"/>
                <c:pt idx="0">
                  <c:v>2018</c:v>
                </c:pt>
                <c:pt idx="1">
                  <c:v>2019</c:v>
                </c:pt>
                <c:pt idx="2">
                  <c:v>2020</c:v>
                </c:pt>
              </c:numCache>
            </c:numRef>
          </c:cat>
          <c:val>
            <c:numRef>
              <c:f>Hoja1!$B$20:$D$20</c:f>
              <c:numCache>
                <c:formatCode>General</c:formatCode>
                <c:ptCount val="3"/>
                <c:pt idx="0">
                  <c:v>11</c:v>
                </c:pt>
                <c:pt idx="1">
                  <c:v>12</c:v>
                </c:pt>
                <c:pt idx="2">
                  <c:v>24</c:v>
                </c:pt>
              </c:numCache>
            </c:numRef>
          </c:val>
        </c:ser>
        <c:ser>
          <c:idx val="1"/>
          <c:order val="1"/>
          <c:tx>
            <c:strRef>
              <c:f>Hoja1!$A$21</c:f>
              <c:strCache>
                <c:ptCount val="1"/>
                <c:pt idx="0">
                  <c:v>Observaciones </c:v>
                </c:pt>
              </c:strCache>
            </c:strRef>
          </c:tx>
          <c:spPr>
            <a:solidFill>
              <a:srgbClr val="FFC000"/>
            </a:solidFill>
          </c:spPr>
          <c:invertIfNegative val="0"/>
          <c:cat>
            <c:numRef>
              <c:f>Hoja1!$B$19:$D$19</c:f>
              <c:numCache>
                <c:formatCode>General</c:formatCode>
                <c:ptCount val="3"/>
                <c:pt idx="0">
                  <c:v>2018</c:v>
                </c:pt>
                <c:pt idx="1">
                  <c:v>2019</c:v>
                </c:pt>
                <c:pt idx="2">
                  <c:v>2020</c:v>
                </c:pt>
              </c:numCache>
            </c:numRef>
          </c:cat>
          <c:val>
            <c:numRef>
              <c:f>Hoja1!$B$21:$D$21</c:f>
              <c:numCache>
                <c:formatCode>General</c:formatCode>
                <c:ptCount val="3"/>
                <c:pt idx="0">
                  <c:v>23</c:v>
                </c:pt>
                <c:pt idx="1">
                  <c:v>10</c:v>
                </c:pt>
                <c:pt idx="2">
                  <c:v>19</c:v>
                </c:pt>
              </c:numCache>
            </c:numRef>
          </c:val>
        </c:ser>
        <c:dLbls>
          <c:dLblPos val="outEnd"/>
          <c:showLegendKey val="0"/>
          <c:showVal val="1"/>
          <c:showCatName val="0"/>
          <c:showSerName val="0"/>
          <c:showPercent val="0"/>
          <c:showBubbleSize val="0"/>
        </c:dLbls>
        <c:gapWidth val="150"/>
        <c:axId val="227441664"/>
        <c:axId val="227447552"/>
      </c:barChart>
      <c:catAx>
        <c:axId val="227441664"/>
        <c:scaling>
          <c:orientation val="minMax"/>
        </c:scaling>
        <c:delete val="0"/>
        <c:axPos val="b"/>
        <c:numFmt formatCode="General" sourceLinked="1"/>
        <c:majorTickMark val="out"/>
        <c:minorTickMark val="none"/>
        <c:tickLblPos val="nextTo"/>
        <c:crossAx val="227447552"/>
        <c:crosses val="autoZero"/>
        <c:auto val="1"/>
        <c:lblAlgn val="ctr"/>
        <c:lblOffset val="100"/>
        <c:noMultiLvlLbl val="0"/>
      </c:catAx>
      <c:valAx>
        <c:axId val="227447552"/>
        <c:scaling>
          <c:orientation val="minMax"/>
        </c:scaling>
        <c:delete val="0"/>
        <c:axPos val="l"/>
        <c:majorGridlines/>
        <c:numFmt formatCode="General" sourceLinked="1"/>
        <c:majorTickMark val="out"/>
        <c:minorTickMark val="none"/>
        <c:tickLblPos val="nextTo"/>
        <c:crossAx val="227441664"/>
        <c:crosses val="autoZero"/>
        <c:crossBetween val="between"/>
      </c:valAx>
    </c:plotArea>
    <c:legend>
      <c:legendPos val="r"/>
      <c:layout/>
      <c:overlay val="0"/>
    </c:legend>
    <c:plotVisOnly val="1"/>
    <c:dispBlanksAs val="gap"/>
    <c:showDLblsOverMax val="0"/>
  </c:chart>
  <c:txPr>
    <a:bodyPr/>
    <a:lstStyle/>
    <a:p>
      <a:pPr>
        <a:defRPr sz="1100"/>
      </a:pPr>
      <a:endParaRPr lang="es-CO"/>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26"/>
    </mc:Choice>
    <mc:Fallback>
      <c:style val="26"/>
    </mc:Fallback>
  </mc:AlternateContent>
  <c:chart>
    <c:title>
      <c:tx>
        <c:rich>
          <a:bodyPr/>
          <a:lstStyle/>
          <a:p>
            <a:pPr>
              <a:defRPr/>
            </a:pPr>
            <a:r>
              <a:rPr lang="es-CO" dirty="0"/>
              <a:t>No Conformidades - Aud Interna 24 NC</a:t>
            </a:r>
          </a:p>
        </c:rich>
      </c:tx>
      <c:layout/>
      <c:overlay val="0"/>
    </c:title>
    <c:autoTitleDeleted val="0"/>
    <c:plotArea>
      <c:layout>
        <c:manualLayout>
          <c:layoutTarget val="inner"/>
          <c:xMode val="edge"/>
          <c:yMode val="edge"/>
          <c:x val="0.15351512709534285"/>
          <c:y val="0.17052708836927299"/>
          <c:w val="0.83436366271157836"/>
          <c:h val="0.45853800189869881"/>
        </c:manualLayout>
      </c:layout>
      <c:barChart>
        <c:barDir val="col"/>
        <c:grouping val="clustered"/>
        <c:varyColors val="0"/>
        <c:ser>
          <c:idx val="0"/>
          <c:order val="0"/>
          <c:tx>
            <c:strRef>
              <c:f>Hoja1!$A$5</c:f>
              <c:strCache>
                <c:ptCount val="1"/>
                <c:pt idx="0">
                  <c:v>ISO 9001</c:v>
                </c:pt>
              </c:strCache>
            </c:strRef>
          </c:tx>
          <c:invertIfNegative val="0"/>
          <c:dLbls>
            <c:delete val="1"/>
          </c:dLbls>
          <c:cat>
            <c:strRef>
              <c:f>Hoja1!$B$4:$K$4</c:f>
              <c:strCache>
                <c:ptCount val="10"/>
                <c:pt idx="0">
                  <c:v>Dir Estrategico</c:v>
                </c:pt>
                <c:pt idx="1">
                  <c:v>G. Integral</c:v>
                </c:pt>
                <c:pt idx="2">
                  <c:v>G. Comercial</c:v>
                </c:pt>
                <c:pt idx="3">
                  <c:v>G. Prod</c:v>
                </c:pt>
                <c:pt idx="4">
                  <c:v>G. Log</c:v>
                </c:pt>
                <c:pt idx="5">
                  <c:v>G. Com y Alm</c:v>
                </c:pt>
                <c:pt idx="6">
                  <c:v>G. Lab</c:v>
                </c:pt>
                <c:pt idx="7">
                  <c:v>Mantenimiento</c:v>
                </c:pt>
                <c:pt idx="8">
                  <c:v>Sistemas de inf</c:v>
                </c:pt>
                <c:pt idx="9">
                  <c:v>Des. Humano</c:v>
                </c:pt>
              </c:strCache>
            </c:strRef>
          </c:cat>
          <c:val>
            <c:numRef>
              <c:f>Hoja1!$B$5:$K$5</c:f>
              <c:numCache>
                <c:formatCode>General</c:formatCode>
                <c:ptCount val="10"/>
                <c:pt idx="0">
                  <c:v>0</c:v>
                </c:pt>
                <c:pt idx="1">
                  <c:v>2</c:v>
                </c:pt>
                <c:pt idx="2">
                  <c:v>1</c:v>
                </c:pt>
                <c:pt idx="3">
                  <c:v>2</c:v>
                </c:pt>
                <c:pt idx="4">
                  <c:v>1</c:v>
                </c:pt>
                <c:pt idx="5">
                  <c:v>1</c:v>
                </c:pt>
                <c:pt idx="6">
                  <c:v>2</c:v>
                </c:pt>
                <c:pt idx="7">
                  <c:v>1</c:v>
                </c:pt>
                <c:pt idx="8">
                  <c:v>3</c:v>
                </c:pt>
                <c:pt idx="9">
                  <c:v>1</c:v>
                </c:pt>
              </c:numCache>
            </c:numRef>
          </c:val>
        </c:ser>
        <c:ser>
          <c:idx val="1"/>
          <c:order val="1"/>
          <c:tx>
            <c:strRef>
              <c:f>Hoja1!$A$6</c:f>
              <c:strCache>
                <c:ptCount val="1"/>
                <c:pt idx="0">
                  <c:v>ISO 14001</c:v>
                </c:pt>
              </c:strCache>
            </c:strRef>
          </c:tx>
          <c:invertIfNegative val="0"/>
          <c:dLbls>
            <c:delete val="1"/>
          </c:dLbls>
          <c:cat>
            <c:strRef>
              <c:f>Hoja1!$B$4:$K$4</c:f>
              <c:strCache>
                <c:ptCount val="10"/>
                <c:pt idx="0">
                  <c:v>Dir Estrategico</c:v>
                </c:pt>
                <c:pt idx="1">
                  <c:v>G. Integral</c:v>
                </c:pt>
                <c:pt idx="2">
                  <c:v>G. Comercial</c:v>
                </c:pt>
                <c:pt idx="3">
                  <c:v>G. Prod</c:v>
                </c:pt>
                <c:pt idx="4">
                  <c:v>G. Log</c:v>
                </c:pt>
                <c:pt idx="5">
                  <c:v>G. Com y Alm</c:v>
                </c:pt>
                <c:pt idx="6">
                  <c:v>G. Lab</c:v>
                </c:pt>
                <c:pt idx="7">
                  <c:v>Mantenimiento</c:v>
                </c:pt>
                <c:pt idx="8">
                  <c:v>Sistemas de inf</c:v>
                </c:pt>
                <c:pt idx="9">
                  <c:v>Des. Humano</c:v>
                </c:pt>
              </c:strCache>
            </c:strRef>
          </c:cat>
          <c:val>
            <c:numRef>
              <c:f>Hoja1!$B$6:$K$6</c:f>
              <c:numCache>
                <c:formatCode>General</c:formatCode>
                <c:ptCount val="10"/>
                <c:pt idx="0">
                  <c:v>0</c:v>
                </c:pt>
                <c:pt idx="1">
                  <c:v>6</c:v>
                </c:pt>
                <c:pt idx="2">
                  <c:v>0</c:v>
                </c:pt>
                <c:pt idx="3">
                  <c:v>0</c:v>
                </c:pt>
                <c:pt idx="4">
                  <c:v>0</c:v>
                </c:pt>
                <c:pt idx="5">
                  <c:v>0</c:v>
                </c:pt>
                <c:pt idx="6">
                  <c:v>0</c:v>
                </c:pt>
                <c:pt idx="7">
                  <c:v>0</c:v>
                </c:pt>
                <c:pt idx="8">
                  <c:v>0</c:v>
                </c:pt>
                <c:pt idx="9">
                  <c:v>0</c:v>
                </c:pt>
              </c:numCache>
            </c:numRef>
          </c:val>
        </c:ser>
        <c:ser>
          <c:idx val="2"/>
          <c:order val="2"/>
          <c:tx>
            <c:strRef>
              <c:f>Hoja1!$A$7</c:f>
              <c:strCache>
                <c:ptCount val="1"/>
                <c:pt idx="0">
                  <c:v>9001/14001</c:v>
                </c:pt>
              </c:strCache>
            </c:strRef>
          </c:tx>
          <c:invertIfNegative val="0"/>
          <c:dLbls>
            <c:delete val="1"/>
          </c:dLbls>
          <c:cat>
            <c:strRef>
              <c:f>Hoja1!$B$4:$K$4</c:f>
              <c:strCache>
                <c:ptCount val="10"/>
                <c:pt idx="0">
                  <c:v>Dir Estrategico</c:v>
                </c:pt>
                <c:pt idx="1">
                  <c:v>G. Integral</c:v>
                </c:pt>
                <c:pt idx="2">
                  <c:v>G. Comercial</c:v>
                </c:pt>
                <c:pt idx="3">
                  <c:v>G. Prod</c:v>
                </c:pt>
                <c:pt idx="4">
                  <c:v>G. Log</c:v>
                </c:pt>
                <c:pt idx="5">
                  <c:v>G. Com y Alm</c:v>
                </c:pt>
                <c:pt idx="6">
                  <c:v>G. Lab</c:v>
                </c:pt>
                <c:pt idx="7">
                  <c:v>Mantenimiento</c:v>
                </c:pt>
                <c:pt idx="8">
                  <c:v>Sistemas de inf</c:v>
                </c:pt>
                <c:pt idx="9">
                  <c:v>Des. Humano</c:v>
                </c:pt>
              </c:strCache>
            </c:strRef>
          </c:cat>
          <c:val>
            <c:numRef>
              <c:f>Hoja1!$B$7:$K$7</c:f>
              <c:numCache>
                <c:formatCode>General</c:formatCode>
                <c:ptCount val="10"/>
                <c:pt idx="0">
                  <c:v>0</c:v>
                </c:pt>
                <c:pt idx="1">
                  <c:v>1</c:v>
                </c:pt>
                <c:pt idx="2">
                  <c:v>0</c:v>
                </c:pt>
                <c:pt idx="3">
                  <c:v>0</c:v>
                </c:pt>
                <c:pt idx="4">
                  <c:v>0</c:v>
                </c:pt>
                <c:pt idx="5">
                  <c:v>2</c:v>
                </c:pt>
                <c:pt idx="6">
                  <c:v>0</c:v>
                </c:pt>
                <c:pt idx="7">
                  <c:v>0</c:v>
                </c:pt>
                <c:pt idx="8">
                  <c:v>0</c:v>
                </c:pt>
                <c:pt idx="9">
                  <c:v>1</c:v>
                </c:pt>
              </c:numCache>
            </c:numRef>
          </c:val>
        </c:ser>
        <c:dLbls>
          <c:dLblPos val="outEnd"/>
          <c:showLegendKey val="0"/>
          <c:showVal val="1"/>
          <c:showCatName val="0"/>
          <c:showSerName val="0"/>
          <c:showPercent val="0"/>
          <c:showBubbleSize val="0"/>
        </c:dLbls>
        <c:gapWidth val="150"/>
        <c:axId val="227473664"/>
        <c:axId val="227475456"/>
      </c:barChart>
      <c:catAx>
        <c:axId val="227473664"/>
        <c:scaling>
          <c:orientation val="minMax"/>
        </c:scaling>
        <c:delete val="0"/>
        <c:axPos val="b"/>
        <c:majorTickMark val="out"/>
        <c:minorTickMark val="none"/>
        <c:tickLblPos val="nextTo"/>
        <c:crossAx val="227475456"/>
        <c:crosses val="autoZero"/>
        <c:auto val="1"/>
        <c:lblAlgn val="ctr"/>
        <c:lblOffset val="100"/>
        <c:noMultiLvlLbl val="0"/>
      </c:catAx>
      <c:valAx>
        <c:axId val="227475456"/>
        <c:scaling>
          <c:orientation val="minMax"/>
        </c:scaling>
        <c:delete val="0"/>
        <c:axPos val="l"/>
        <c:majorGridlines/>
        <c:numFmt formatCode="General" sourceLinked="1"/>
        <c:majorTickMark val="out"/>
        <c:minorTickMark val="none"/>
        <c:tickLblPos val="nextTo"/>
        <c:crossAx val="227473664"/>
        <c:crosses val="autoZero"/>
        <c:crossBetween val="between"/>
      </c:valAx>
      <c:dTable>
        <c:showHorzBorder val="1"/>
        <c:showVertBorder val="1"/>
        <c:showOutline val="1"/>
        <c:showKeys val="0"/>
      </c:dTable>
    </c:plotArea>
    <c:legend>
      <c:legendPos val="r"/>
      <c:layout>
        <c:manualLayout>
          <c:xMode val="edge"/>
          <c:yMode val="edge"/>
          <c:x val="4.7892986703756708E-3"/>
          <c:y val="0.34341686012652672"/>
          <c:w val="0.13429187396931935"/>
          <c:h val="0.21985305028360816"/>
        </c:manualLayout>
      </c:layout>
      <c:overlay val="1"/>
    </c:legend>
    <c:plotVisOnly val="1"/>
    <c:dispBlanksAs val="gap"/>
    <c:showDLblsOverMax val="0"/>
  </c:chart>
  <c:txPr>
    <a:bodyPr/>
    <a:lstStyle/>
    <a:p>
      <a:pPr>
        <a:defRPr sz="1000"/>
      </a:pPr>
      <a:endParaRPr lang="es-CO"/>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dLbls>
            <c:dLblPos val="ctr"/>
            <c:showLegendKey val="0"/>
            <c:showVal val="1"/>
            <c:showCatName val="0"/>
            <c:showSerName val="0"/>
            <c:showPercent val="0"/>
            <c:showBubbleSize val="0"/>
            <c:showLeaderLines val="1"/>
          </c:dLbls>
          <c:cat>
            <c:strRef>
              <c:f>'[Gráfico en Microsoft PowerPoint]Hoja1'!$A$13:$A$17</c:f>
              <c:strCache>
                <c:ptCount val="5"/>
                <c:pt idx="0">
                  <c:v>Atención al cliente</c:v>
                </c:pt>
                <c:pt idx="1">
                  <c:v>Calidad del producto </c:v>
                </c:pt>
                <c:pt idx="2">
                  <c:v>Gestión logística y de abastecimiento</c:v>
                </c:pt>
                <c:pt idx="3">
                  <c:v>Facturación</c:v>
                </c:pt>
                <c:pt idx="4">
                  <c:v>Normatividad SISO</c:v>
                </c:pt>
              </c:strCache>
            </c:strRef>
          </c:cat>
          <c:val>
            <c:numRef>
              <c:f>'[Gráfico en Microsoft PowerPoint]Hoja1'!$B$13:$B$17</c:f>
              <c:numCache>
                <c:formatCode>0%</c:formatCode>
                <c:ptCount val="5"/>
                <c:pt idx="0">
                  <c:v>0.1</c:v>
                </c:pt>
                <c:pt idx="1">
                  <c:v>0.3</c:v>
                </c:pt>
                <c:pt idx="2">
                  <c:v>0.3</c:v>
                </c:pt>
                <c:pt idx="3">
                  <c:v>0.1</c:v>
                </c:pt>
                <c:pt idx="4">
                  <c:v>0.2</c:v>
                </c:pt>
              </c:numCache>
            </c:numRef>
          </c:val>
        </c:ser>
        <c:dLbls>
          <c:dLblPos val="ctr"/>
          <c:showLegendKey val="0"/>
          <c:showVal val="1"/>
          <c:showCatName val="0"/>
          <c:showSerName val="0"/>
          <c:showPercent val="0"/>
          <c:showBubbleSize val="0"/>
          <c:showLeaderLines val="1"/>
        </c:dLbls>
        <c:firstSliceAng val="0"/>
      </c:pieChart>
    </c:plotArea>
    <c:legend>
      <c:legendPos val="r"/>
      <c:layout/>
      <c:overlay val="0"/>
      <c:txPr>
        <a:bodyPr/>
        <a:lstStyle/>
        <a:p>
          <a:pPr>
            <a:defRPr sz="1200"/>
          </a:pPr>
          <a:endParaRPr lang="es-CO"/>
        </a:p>
      </c:txPr>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725810484453755E-2"/>
          <c:y val="4.6595809784517536E-2"/>
          <c:w val="0.91052393739353632"/>
          <c:h val="0.7487484957684104"/>
        </c:manualLayout>
      </c:layout>
      <c:barChart>
        <c:barDir val="col"/>
        <c:grouping val="clustered"/>
        <c:varyColors val="0"/>
        <c:ser>
          <c:idx val="0"/>
          <c:order val="0"/>
          <c:spPr>
            <a:solidFill>
              <a:srgbClr val="124963"/>
            </a:solidFill>
            <a:ln>
              <a:noFill/>
            </a:ln>
            <a:effectLst/>
          </c:spPr>
          <c:invertIfNegative val="0"/>
          <c:dLbls>
            <c:dLbl>
              <c:idx val="0"/>
              <c:layout>
                <c:manualLayout>
                  <c:x val="1.4510679291608885E-3"/>
                  <c:y val="9.7687789026371704E-4"/>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0-92AC-40DD-A1D6-CA58140C42B5}"/>
                </c:ext>
              </c:extLst>
            </c:dLbl>
            <c:dLbl>
              <c:idx val="1"/>
              <c:layout>
                <c:manualLayout>
                  <c:x val="1.8599245231545685E-3"/>
                  <c:y val="7.8145231846019243E-3"/>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92AC-40DD-A1D6-CA58140C42B5}"/>
                </c:ext>
              </c:extLst>
            </c:dLbl>
            <c:dLbl>
              <c:idx val="2"/>
              <c:layout>
                <c:manualLayout>
                  <c:x val="-8.0457010025689404E-4"/>
                  <c:y val="9.7687789026368798E-4"/>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2-92AC-40DD-A1D6-CA58140C42B5}"/>
                </c:ext>
              </c:extLst>
            </c:dLbl>
            <c:dLbl>
              <c:idx val="3"/>
              <c:layout>
                <c:manualLayout>
                  <c:x val="-2.2424949416873165E-3"/>
                  <c:y val="-4.6399200099987497E-3"/>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92AC-40DD-A1D6-CA58140C42B5}"/>
                </c:ext>
              </c:extLst>
            </c:dLbl>
            <c:dLbl>
              <c:idx val="4"/>
              <c:layout>
                <c:manualLayout>
                  <c:x val="3.4955285084230258E-3"/>
                  <c:y val="-4.6399200099987792E-3"/>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4-92AC-40DD-A1D6-CA58140C42B5}"/>
                </c:ext>
              </c:extLst>
            </c:dLbl>
            <c:dLbl>
              <c:idx val="5"/>
              <c:layout>
                <c:manualLayout>
                  <c:x val="-1.4771764953283306E-3"/>
                  <c:y val="-3.1746031746031746E-3"/>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92AC-40DD-A1D6-CA58140C42B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CO"/>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'Resultado 2019'!$A$27:$A$32</c:f>
              <c:strCache>
                <c:ptCount val="6"/>
                <c:pt idx="0">
                  <c:v>Atención al Cliente</c:v>
                </c:pt>
                <c:pt idx="1">
                  <c:v>Calidad del Producto </c:v>
                </c:pt>
                <c:pt idx="2">
                  <c:v>Gestión Logísitca de Abastecimientos</c:v>
                </c:pt>
                <c:pt idx="3">
                  <c:v>Facturación</c:v>
                </c:pt>
                <c:pt idx="4">
                  <c:v>Normatividad SISO</c:v>
                </c:pt>
                <c:pt idx="5">
                  <c:v>Total</c:v>
                </c:pt>
              </c:strCache>
            </c:strRef>
          </c:cat>
          <c:val>
            <c:numRef>
              <c:f>'Resultado 2019'!$B$27:$B$32</c:f>
              <c:numCache>
                <c:formatCode>0.0%</c:formatCode>
                <c:ptCount val="6"/>
                <c:pt idx="0">
                  <c:v>0.98656991380731474</c:v>
                </c:pt>
                <c:pt idx="1">
                  <c:v>0.98494379783257213</c:v>
                </c:pt>
                <c:pt idx="2">
                  <c:v>0.96862855506213541</c:v>
                </c:pt>
                <c:pt idx="3">
                  <c:v>0.98970927565902678</c:v>
                </c:pt>
                <c:pt idx="4">
                  <c:v>0.99005462506269215</c:v>
                </c:pt>
                <c:pt idx="5">
                  <c:v>0.98171054982758488</c:v>
                </c:pt>
              </c:numCache>
            </c:numRef>
          </c:val>
          <c:extLst xmlns:c16r2="http://schemas.microsoft.com/office/drawing/2015/06/chart">
            <c:ext xmlns:c16="http://schemas.microsoft.com/office/drawing/2014/chart" uri="{C3380CC4-5D6E-409C-BE32-E72D297353CC}">
              <c16:uniqueId val="{00000006-92AC-40DD-A1D6-CA58140C42B5}"/>
            </c:ext>
          </c:extLst>
        </c:ser>
        <c:dLbls>
          <c:showLegendKey val="0"/>
          <c:showVal val="1"/>
          <c:showCatName val="0"/>
          <c:showSerName val="0"/>
          <c:showPercent val="0"/>
          <c:showBubbleSize val="0"/>
        </c:dLbls>
        <c:gapWidth val="100"/>
        <c:axId val="225887744"/>
        <c:axId val="225889280"/>
      </c:barChart>
      <c:lineChart>
        <c:grouping val="standard"/>
        <c:varyColors val="0"/>
        <c:ser>
          <c:idx val="1"/>
          <c:order val="1"/>
          <c:spPr>
            <a:ln w="28575" cap="rnd">
              <a:solidFill>
                <a:srgbClr val="FFC000"/>
              </a:solidFill>
              <a:round/>
            </a:ln>
            <a:effectLst/>
          </c:spPr>
          <c:marker>
            <c:symbol val="none"/>
          </c:marker>
          <c:cat>
            <c:strRef>
              <c:f>'Resultado 2019'!$A$27:$A$32</c:f>
              <c:strCache>
                <c:ptCount val="6"/>
                <c:pt idx="0">
                  <c:v>Atención al Cliente</c:v>
                </c:pt>
                <c:pt idx="1">
                  <c:v>Calidad del Producto </c:v>
                </c:pt>
                <c:pt idx="2">
                  <c:v>Gestión Logísitca de Abastecimientos</c:v>
                </c:pt>
                <c:pt idx="3">
                  <c:v>Facturación</c:v>
                </c:pt>
                <c:pt idx="4">
                  <c:v>Normatividad SISO</c:v>
                </c:pt>
                <c:pt idx="5">
                  <c:v>Total</c:v>
                </c:pt>
              </c:strCache>
            </c:strRef>
          </c:cat>
          <c:val>
            <c:numRef>
              <c:f>'Resultado 2019'!$C$27:$C$32</c:f>
              <c:numCache>
                <c:formatCode>0.00%</c:formatCode>
                <c:ptCount val="6"/>
                <c:pt idx="0">
                  <c:v>0.98</c:v>
                </c:pt>
                <c:pt idx="1">
                  <c:v>0.98</c:v>
                </c:pt>
                <c:pt idx="2">
                  <c:v>0.98</c:v>
                </c:pt>
                <c:pt idx="3">
                  <c:v>0.98</c:v>
                </c:pt>
                <c:pt idx="4">
                  <c:v>0.98</c:v>
                </c:pt>
                <c:pt idx="5">
                  <c:v>0.98</c:v>
                </c:pt>
              </c:numCache>
            </c:numRef>
          </c:val>
          <c:smooth val="0"/>
          <c:extLst xmlns:c16r2="http://schemas.microsoft.com/office/drawing/2015/06/chart">
            <c:ext xmlns:c16="http://schemas.microsoft.com/office/drawing/2014/chart" uri="{C3380CC4-5D6E-409C-BE32-E72D297353CC}">
              <c16:uniqueId val="{00000007-92AC-40DD-A1D6-CA58140C42B5}"/>
            </c:ext>
          </c:extLst>
        </c:ser>
        <c:dLbls>
          <c:showLegendKey val="0"/>
          <c:showVal val="0"/>
          <c:showCatName val="0"/>
          <c:showSerName val="0"/>
          <c:showPercent val="0"/>
          <c:showBubbleSize val="0"/>
        </c:dLbls>
        <c:marker val="1"/>
        <c:smooth val="0"/>
        <c:axId val="225887744"/>
        <c:axId val="225889280"/>
      </c:lineChart>
      <c:catAx>
        <c:axId val="225887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225889280"/>
        <c:crosses val="autoZero"/>
        <c:auto val="0"/>
        <c:lblAlgn val="ctr"/>
        <c:lblOffset val="100"/>
        <c:noMultiLvlLbl val="0"/>
      </c:catAx>
      <c:valAx>
        <c:axId val="225889280"/>
        <c:scaling>
          <c:orientation val="minMax"/>
          <c:max val="1"/>
          <c:min val="0.92"/>
        </c:scaling>
        <c:delete val="0"/>
        <c:axPos val="l"/>
        <c:majorGridlines>
          <c:spPr>
            <a:ln w="9525" cap="flat" cmpd="sng" algn="ctr">
              <a:solidFill>
                <a:schemeClr val="bg1">
                  <a:lumMod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225887744"/>
        <c:crossesAt val="1"/>
        <c:crossBetween val="between"/>
        <c:majorUnit val="2.0000000000000004E-2"/>
        <c:minorUnit val="4.000000000000001E-3"/>
      </c:valAx>
      <c:spPr>
        <a:noFill/>
        <a:ln>
          <a:solidFill>
            <a:schemeClr val="bg1">
              <a:lumMod val="85000"/>
            </a:schemeClr>
          </a:solidFill>
        </a:ln>
        <a:effectLst/>
      </c:spPr>
    </c:plotArea>
    <c:plotVisOnly val="1"/>
    <c:dispBlanksAs val="gap"/>
    <c:showDLblsOverMax val="0"/>
  </c:chart>
  <c:spPr>
    <a:noFill/>
    <a:ln>
      <a:noFill/>
    </a:ln>
    <a:effectLst/>
  </c:spPr>
  <c:txPr>
    <a:bodyPr/>
    <a:lstStyle/>
    <a:p>
      <a:pPr>
        <a:defRPr/>
      </a:pPr>
      <a:endParaRPr lang="es-CO"/>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825528917328065E-2"/>
          <c:y val="0.21433619725148578"/>
          <c:w val="0.96509356199363716"/>
          <c:h val="0.57227485025911806"/>
        </c:manualLayout>
      </c:layout>
      <c:barChart>
        <c:barDir val="col"/>
        <c:grouping val="clustered"/>
        <c:varyColors val="0"/>
        <c:ser>
          <c:idx val="0"/>
          <c:order val="0"/>
          <c:tx>
            <c:v>2018</c:v>
          </c:tx>
          <c:spPr>
            <a:solidFill>
              <a:srgbClr val="124963"/>
            </a:solidFill>
            <a:ln>
              <a:noFill/>
            </a:ln>
            <a:effectLst/>
          </c:spPr>
          <c:invertIfNegative val="0"/>
          <c:dLbls>
            <c:dLbl>
              <c:idx val="0"/>
              <c:layout>
                <c:manualLayout>
                  <c:x val="1.4510679291608885E-3"/>
                  <c:y val="9.7687789026371704E-4"/>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0-9F4A-4AC5-89AB-12F7A683D6F7}"/>
                </c:ext>
              </c:extLst>
            </c:dLbl>
            <c:dLbl>
              <c:idx val="1"/>
              <c:layout>
                <c:manualLayout>
                  <c:x val="1.8599245231545685E-3"/>
                  <c:y val="7.8145231846019243E-3"/>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9F4A-4AC5-89AB-12F7A683D6F7}"/>
                </c:ext>
              </c:extLst>
            </c:dLbl>
            <c:dLbl>
              <c:idx val="2"/>
              <c:layout>
                <c:manualLayout>
                  <c:x val="-8.0457010025689404E-4"/>
                  <c:y val="9.7687789026368798E-4"/>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2-9F4A-4AC5-89AB-12F7A683D6F7}"/>
                </c:ext>
              </c:extLst>
            </c:dLbl>
            <c:dLbl>
              <c:idx val="3"/>
              <c:layout>
                <c:manualLayout>
                  <c:x val="-2.2424949416873165E-3"/>
                  <c:y val="-4.6399200099987497E-3"/>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9F4A-4AC5-89AB-12F7A683D6F7}"/>
                </c:ext>
              </c:extLst>
            </c:dLbl>
            <c:dLbl>
              <c:idx val="4"/>
              <c:layout>
                <c:manualLayout>
                  <c:x val="3.4955285084230258E-3"/>
                  <c:y val="-4.6399200099987792E-3"/>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4-9F4A-4AC5-89AB-12F7A683D6F7}"/>
                </c:ext>
              </c:extLst>
            </c:dLbl>
            <c:dLbl>
              <c:idx val="5"/>
              <c:layout>
                <c:manualLayout>
                  <c:x val="-1.4771764953283306E-3"/>
                  <c:y val="-3.1746031746031746E-3"/>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9F4A-4AC5-89AB-12F7A683D6F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'Resultado 2018'!$A$26:$A$31</c:f>
              <c:strCache>
                <c:ptCount val="6"/>
                <c:pt idx="0">
                  <c:v>Atención al Cliente</c:v>
                </c:pt>
                <c:pt idx="1">
                  <c:v>Calidad del Producto </c:v>
                </c:pt>
                <c:pt idx="2">
                  <c:v>Gestión Logísitca de Abastecimientos</c:v>
                </c:pt>
                <c:pt idx="3">
                  <c:v>Facturación</c:v>
                </c:pt>
                <c:pt idx="4">
                  <c:v>Normatividad SISO</c:v>
                </c:pt>
                <c:pt idx="5">
                  <c:v>Total</c:v>
                </c:pt>
              </c:strCache>
            </c:strRef>
          </c:cat>
          <c:val>
            <c:numRef>
              <c:f>'Resultado 2018'!$B$26:$B$31</c:f>
              <c:numCache>
                <c:formatCode>0.0%</c:formatCode>
                <c:ptCount val="6"/>
                <c:pt idx="0">
                  <c:v>0.97877126832594963</c:v>
                </c:pt>
                <c:pt idx="1">
                  <c:v>0.91354182949125007</c:v>
                </c:pt>
                <c:pt idx="2">
                  <c:v>0.99032385437342763</c:v>
                </c:pt>
                <c:pt idx="3">
                  <c:v>0.96143436636482682</c:v>
                </c:pt>
                <c:pt idx="4">
                  <c:v>0.97922728647327872</c:v>
                </c:pt>
                <c:pt idx="5">
                  <c:v>0.96102572592313673</c:v>
                </c:pt>
              </c:numCache>
            </c:numRef>
          </c:val>
          <c:extLst xmlns:c16r2="http://schemas.microsoft.com/office/drawing/2015/06/chart">
            <c:ext xmlns:c16="http://schemas.microsoft.com/office/drawing/2014/chart" uri="{C3380CC4-5D6E-409C-BE32-E72D297353CC}">
              <c16:uniqueId val="{00000006-9F4A-4AC5-89AB-12F7A683D6F7}"/>
            </c:ext>
          </c:extLst>
        </c:ser>
        <c:ser>
          <c:idx val="2"/>
          <c:order val="2"/>
          <c:tx>
            <c:v>2019</c:v>
          </c:tx>
          <c:spPr>
            <a:solidFill>
              <a:srgbClr val="28AC53"/>
            </a:solidFill>
            <a:ln>
              <a:noFill/>
            </a:ln>
            <a:effectLst/>
          </c:spPr>
          <c:invertIfNegative val="0"/>
          <c:dLbls>
            <c:dLbl>
              <c:idx val="2"/>
              <c:layout>
                <c:manualLayout>
                  <c:x val="0"/>
                  <c:y val="1.5825915921768633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7-9F4A-4AC5-89AB-12F7A683D6F7}"/>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'Resultado 2019'!$B$27:$B$32</c:f>
              <c:numCache>
                <c:formatCode>0.0%</c:formatCode>
                <c:ptCount val="6"/>
                <c:pt idx="0">
                  <c:v>0.98670916332519465</c:v>
                </c:pt>
                <c:pt idx="1">
                  <c:v>0.98513524506098449</c:v>
                </c:pt>
                <c:pt idx="2">
                  <c:v>0.96876400518058803</c:v>
                </c:pt>
                <c:pt idx="3">
                  <c:v>0.98984263083356783</c:v>
                </c:pt>
                <c:pt idx="4">
                  <c:v>0.99018017520687029</c:v>
                </c:pt>
                <c:pt idx="5">
                  <c:v>0.98186098952972212</c:v>
                </c:pt>
              </c:numCache>
            </c:numRef>
          </c:val>
          <c:extLst xmlns:c16r2="http://schemas.microsoft.com/office/drawing/2015/06/chart">
            <c:ext xmlns:c16="http://schemas.microsoft.com/office/drawing/2014/chart" uri="{C3380CC4-5D6E-409C-BE32-E72D297353CC}">
              <c16:uniqueId val="{00000008-9F4A-4AC5-89AB-12F7A683D6F7}"/>
            </c:ext>
          </c:extLst>
        </c:ser>
        <c:dLbls>
          <c:showLegendKey val="0"/>
          <c:showVal val="0"/>
          <c:showCatName val="0"/>
          <c:showSerName val="0"/>
          <c:showPercent val="0"/>
          <c:showBubbleSize val="0"/>
        </c:dLbls>
        <c:gapWidth val="150"/>
        <c:axId val="225954816"/>
        <c:axId val="225964800"/>
      </c:barChart>
      <c:lineChart>
        <c:grouping val="stacked"/>
        <c:varyColors val="0"/>
        <c:ser>
          <c:idx val="1"/>
          <c:order val="1"/>
          <c:tx>
            <c:v>Meta</c:v>
          </c:tx>
          <c:spPr>
            <a:ln w="28575" cap="rnd">
              <a:solidFill>
                <a:srgbClr val="FFC000"/>
              </a:solidFill>
              <a:round/>
            </a:ln>
            <a:effectLst/>
          </c:spPr>
          <c:marker>
            <c:symbol val="none"/>
          </c:marker>
          <c:cat>
            <c:strRef>
              <c:f>'Resultado 2018'!$A$26:$A$31</c:f>
              <c:strCache>
                <c:ptCount val="6"/>
                <c:pt idx="0">
                  <c:v>Atención al Cliente</c:v>
                </c:pt>
                <c:pt idx="1">
                  <c:v>Calidad del Producto </c:v>
                </c:pt>
                <c:pt idx="2">
                  <c:v>Gestión Logísitca de Abastecimientos</c:v>
                </c:pt>
                <c:pt idx="3">
                  <c:v>Facturación</c:v>
                </c:pt>
                <c:pt idx="4">
                  <c:v>Normatividad SISO</c:v>
                </c:pt>
                <c:pt idx="5">
                  <c:v>Total</c:v>
                </c:pt>
              </c:strCache>
            </c:strRef>
          </c:cat>
          <c:val>
            <c:numRef>
              <c:f>'Resultado 2018'!$C$26:$C$31</c:f>
              <c:numCache>
                <c:formatCode>0.00%</c:formatCode>
                <c:ptCount val="6"/>
                <c:pt idx="0">
                  <c:v>0.98</c:v>
                </c:pt>
                <c:pt idx="1">
                  <c:v>0.98</c:v>
                </c:pt>
                <c:pt idx="2">
                  <c:v>0.98</c:v>
                </c:pt>
                <c:pt idx="3">
                  <c:v>0.98</c:v>
                </c:pt>
                <c:pt idx="4">
                  <c:v>0.98</c:v>
                </c:pt>
                <c:pt idx="5">
                  <c:v>0.98</c:v>
                </c:pt>
              </c:numCache>
            </c:numRef>
          </c:val>
          <c:smooth val="0"/>
          <c:extLst xmlns:c16r2="http://schemas.microsoft.com/office/drawing/2015/06/chart">
            <c:ext xmlns:c16="http://schemas.microsoft.com/office/drawing/2014/chart" uri="{C3380CC4-5D6E-409C-BE32-E72D297353CC}">
              <c16:uniqueId val="{00000009-9F4A-4AC5-89AB-12F7A683D6F7}"/>
            </c:ext>
          </c:extLst>
        </c:ser>
        <c:dLbls>
          <c:showLegendKey val="0"/>
          <c:showVal val="0"/>
          <c:showCatName val="0"/>
          <c:showSerName val="0"/>
          <c:showPercent val="0"/>
          <c:showBubbleSize val="0"/>
        </c:dLbls>
        <c:marker val="1"/>
        <c:smooth val="0"/>
        <c:axId val="225954816"/>
        <c:axId val="225964800"/>
      </c:lineChart>
      <c:catAx>
        <c:axId val="225954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CO"/>
          </a:p>
        </c:txPr>
        <c:crossAx val="225964800"/>
        <c:crosses val="autoZero"/>
        <c:auto val="0"/>
        <c:lblAlgn val="ctr"/>
        <c:lblOffset val="100"/>
        <c:noMultiLvlLbl val="0"/>
      </c:catAx>
      <c:valAx>
        <c:axId val="225964800"/>
        <c:scaling>
          <c:orientation val="minMax"/>
          <c:max val="1"/>
          <c:min val="0.8"/>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225954816"/>
        <c:crossesAt val="1"/>
        <c:crossBetween val="between"/>
        <c:majorUnit val="5.000000000000001E-2"/>
        <c:minorUnit val="4.000000000000001E-3"/>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1" i="0" u="none" strike="noStrike" kern="1200" spc="0" baseline="0">
                <a:solidFill>
                  <a:srgbClr val="124963"/>
                </a:solidFill>
                <a:latin typeface="+mn-lt"/>
                <a:ea typeface="+mn-ea"/>
                <a:cs typeface="+mn-cs"/>
              </a:defRPr>
            </a:pPr>
            <a:r>
              <a:rPr lang="es-CO" b="1" dirty="0">
                <a:solidFill>
                  <a:srgbClr val="124963"/>
                </a:solidFill>
              </a:rPr>
              <a:t>Histórico Nivel de Satisfacción de Cliente</a:t>
            </a:r>
          </a:p>
        </c:rich>
      </c:tx>
      <c:layout/>
      <c:overlay val="0"/>
      <c:spPr>
        <a:noFill/>
        <a:ln>
          <a:noFill/>
        </a:ln>
        <a:effectLst/>
      </c:spPr>
    </c:title>
    <c:autoTitleDeleted val="0"/>
    <c:plotArea>
      <c:layout>
        <c:manualLayout>
          <c:layoutTarget val="inner"/>
          <c:xMode val="edge"/>
          <c:yMode val="edge"/>
          <c:x val="9.7416412991657375E-2"/>
          <c:y val="0.13020458828519968"/>
          <c:w val="0.87064442733517833"/>
          <c:h val="0.71939339304938965"/>
        </c:manualLayout>
      </c:layout>
      <c:lineChart>
        <c:grouping val="standard"/>
        <c:varyColors val="0"/>
        <c:ser>
          <c:idx val="0"/>
          <c:order val="0"/>
          <c:spPr>
            <a:ln w="28575" cap="rnd">
              <a:solidFill>
                <a:srgbClr val="00B050"/>
              </a:solidFill>
              <a:round/>
            </a:ln>
            <a:effectLst/>
          </c:spPr>
          <c:marker>
            <c:symbol val="none"/>
          </c:marker>
          <c:dLbls>
            <c:dLbl>
              <c:idx val="0"/>
              <c:layout>
                <c:manualLayout>
                  <c:x val="-4.3248269441916301E-2"/>
                  <c:y val="-4.5487057141414329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0-CC56-49B7-BBB6-05813F4A73FA}"/>
                </c:ext>
              </c:extLst>
            </c:dLbl>
            <c:dLbl>
              <c:idx val="1"/>
              <c:layout>
                <c:manualLayout>
                  <c:x val="4.3049323817877646E-3"/>
                  <c:y val="-1.1830216514810334E-3"/>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CC56-49B7-BBB6-05813F4A73FA}"/>
                </c:ext>
              </c:extLst>
            </c:dLbl>
            <c:dLbl>
              <c:idx val="2"/>
              <c:layout>
                <c:manualLayout>
                  <c:x val="-2.4751703315079325E-4"/>
                  <c:y val="-3.2770380261052813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2-CC56-49B7-BBB6-05813F4A73FA}"/>
                </c:ext>
              </c:extLst>
            </c:dLbl>
            <c:dLbl>
              <c:idx val="3"/>
              <c:layout>
                <c:manualLayout>
                  <c:x val="-1.1381123537346436E-2"/>
                  <c:y val="-3.638964571313142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CC56-49B7-BBB6-05813F4A73FA}"/>
                </c:ext>
              </c:extLst>
            </c:dLbl>
            <c:dLbl>
              <c:idx val="4"/>
              <c:layout>
                <c:manualLayout>
                  <c:x val="-8.0000000000000227E-3"/>
                  <c:y val="4.6332051966321543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4-CC56-49B7-BBB6-05813F4A73FA}"/>
                </c:ext>
              </c:extLst>
            </c:dLbl>
            <c:dLbl>
              <c:idx val="7"/>
              <c:layout>
                <c:manualLayout>
                  <c:x val="4.5627370961663305E-2"/>
                  <c:y val="4.4158246465601771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CC56-49B7-BBB6-05813F4A73FA}"/>
                </c:ext>
              </c:extLst>
            </c:dLbl>
            <c:dLbl>
              <c:idx val="8"/>
              <c:layout>
                <c:manualLayout>
                  <c:x val="-9.8098847567576114E-2"/>
                  <c:y val="-5.0272598938811273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6-CC56-49B7-BBB6-05813F4A73FA}"/>
                </c:ext>
              </c:extLst>
            </c:dLbl>
            <c:dLbl>
              <c:idx val="9"/>
              <c:layout>
                <c:manualLayout>
                  <c:x val="-4.334600241358031E-2"/>
                  <c:y val="-4.5856801845537684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7-CC56-49B7-BBB6-05813F4A73FA}"/>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Consolidado!$U$3:$AD$3</c:f>
              <c:strCache>
                <c:ptCount val="10"/>
                <c:pt idx="0">
                  <c:v>2013-I</c:v>
                </c:pt>
                <c:pt idx="1">
                  <c:v> 2013-II</c:v>
                </c:pt>
                <c:pt idx="2">
                  <c:v> 2014-I</c:v>
                </c:pt>
                <c:pt idx="3">
                  <c:v> 2014-II</c:v>
                </c:pt>
                <c:pt idx="4">
                  <c:v> 2015-I</c:v>
                </c:pt>
                <c:pt idx="5">
                  <c:v> 2015-II</c:v>
                </c:pt>
                <c:pt idx="6">
                  <c:v>2016</c:v>
                </c:pt>
                <c:pt idx="7">
                  <c:v>2017</c:v>
                </c:pt>
                <c:pt idx="8">
                  <c:v>2018</c:v>
                </c:pt>
                <c:pt idx="9">
                  <c:v>2019</c:v>
                </c:pt>
              </c:strCache>
            </c:strRef>
          </c:cat>
          <c:val>
            <c:numRef>
              <c:f>Consolidado!$U$4:$AD$4</c:f>
              <c:numCache>
                <c:formatCode>0.0%</c:formatCode>
                <c:ptCount val="10"/>
                <c:pt idx="0">
                  <c:v>0.94815691662991042</c:v>
                </c:pt>
                <c:pt idx="1">
                  <c:v>0.94734925212306509</c:v>
                </c:pt>
                <c:pt idx="2">
                  <c:v>0.96170080626510035</c:v>
                </c:pt>
                <c:pt idx="3">
                  <c:v>0.98074885979360238</c:v>
                </c:pt>
                <c:pt idx="4">
                  <c:v>0.95144038108352058</c:v>
                </c:pt>
                <c:pt idx="5">
                  <c:v>0.97606509523671736</c:v>
                </c:pt>
                <c:pt idx="6">
                  <c:v>0.95436451498534502</c:v>
                </c:pt>
                <c:pt idx="7">
                  <c:v>0.96699999999999997</c:v>
                </c:pt>
                <c:pt idx="8">
                  <c:v>0.96799585478735906</c:v>
                </c:pt>
                <c:pt idx="9">
                  <c:v>0.98199999999999998</c:v>
                </c:pt>
              </c:numCache>
            </c:numRef>
          </c:val>
          <c:smooth val="0"/>
          <c:extLst xmlns:c16r2="http://schemas.microsoft.com/office/drawing/2015/06/chart">
            <c:ext xmlns:c16="http://schemas.microsoft.com/office/drawing/2014/chart" uri="{C3380CC4-5D6E-409C-BE32-E72D297353CC}">
              <c16:uniqueId val="{00000008-CC56-49B7-BBB6-05813F4A73FA}"/>
            </c:ext>
          </c:extLst>
        </c:ser>
        <c:ser>
          <c:idx val="1"/>
          <c:order val="1"/>
          <c:tx>
            <c:v>Meta</c:v>
          </c:tx>
          <c:spPr>
            <a:ln w="28575" cap="rnd">
              <a:solidFill>
                <a:srgbClr val="FFC000"/>
              </a:solidFill>
              <a:round/>
            </a:ln>
            <a:effectLst/>
          </c:spPr>
          <c:marker>
            <c:symbol val="none"/>
          </c:marker>
          <c:val>
            <c:numRef>
              <c:f>Consolidado!$T$5:$AD$5</c:f>
              <c:numCache>
                <c:formatCode>0%</c:formatCode>
                <c:ptCount val="11"/>
                <c:pt idx="0">
                  <c:v>0.98</c:v>
                </c:pt>
                <c:pt idx="1">
                  <c:v>0.98</c:v>
                </c:pt>
                <c:pt idx="2">
                  <c:v>0.98</c:v>
                </c:pt>
                <c:pt idx="3">
                  <c:v>0.98</c:v>
                </c:pt>
                <c:pt idx="4">
                  <c:v>0.98</c:v>
                </c:pt>
                <c:pt idx="5">
                  <c:v>0.98</c:v>
                </c:pt>
                <c:pt idx="6">
                  <c:v>0.98</c:v>
                </c:pt>
                <c:pt idx="7">
                  <c:v>0.98</c:v>
                </c:pt>
                <c:pt idx="8">
                  <c:v>0.98</c:v>
                </c:pt>
                <c:pt idx="9">
                  <c:v>0.98</c:v>
                </c:pt>
                <c:pt idx="10">
                  <c:v>0.98</c:v>
                </c:pt>
              </c:numCache>
            </c:numRef>
          </c:val>
          <c:smooth val="0"/>
          <c:extLst xmlns:c16r2="http://schemas.microsoft.com/office/drawing/2015/06/chart">
            <c:ext xmlns:c16="http://schemas.microsoft.com/office/drawing/2014/chart" uri="{C3380CC4-5D6E-409C-BE32-E72D297353CC}">
              <c16:uniqueId val="{00000009-CC56-49B7-BBB6-05813F4A73FA}"/>
            </c:ext>
          </c:extLst>
        </c:ser>
        <c:dLbls>
          <c:showLegendKey val="0"/>
          <c:showVal val="0"/>
          <c:showCatName val="0"/>
          <c:showSerName val="0"/>
          <c:showPercent val="0"/>
          <c:showBubbleSize val="0"/>
        </c:dLbls>
        <c:marker val="1"/>
        <c:smooth val="0"/>
        <c:axId val="227347840"/>
        <c:axId val="227374208"/>
      </c:lineChart>
      <c:catAx>
        <c:axId val="22734784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CO"/>
          </a:p>
        </c:txPr>
        <c:crossAx val="227374208"/>
        <c:crosses val="autoZero"/>
        <c:auto val="1"/>
        <c:lblAlgn val="ctr"/>
        <c:lblOffset val="100"/>
        <c:noMultiLvlLbl val="0"/>
      </c:catAx>
      <c:valAx>
        <c:axId val="227374208"/>
        <c:scaling>
          <c:orientation val="minMax"/>
        </c:scaling>
        <c:delete val="0"/>
        <c:axPos val="l"/>
        <c:majorGridlines>
          <c:spPr>
            <a:ln w="9525" cap="flat" cmpd="sng" algn="ctr">
              <a:solidFill>
                <a:schemeClr val="bg1">
                  <a:lumMod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CO"/>
          </a:p>
        </c:txPr>
        <c:crossAx val="227347840"/>
        <c:crosses val="autoZero"/>
        <c:crossBetween val="between"/>
      </c:valAx>
      <c:spPr>
        <a:noFill/>
        <a:ln>
          <a:solidFill>
            <a:schemeClr val="bg1">
              <a:lumMod val="85000"/>
            </a:schemeClr>
          </a:solidFill>
        </a:ln>
        <a:effectLst/>
      </c:spPr>
    </c:plotArea>
    <c:plotVisOnly val="1"/>
    <c:dispBlanksAs val="gap"/>
    <c:showDLblsOverMax val="0"/>
  </c:chart>
  <c:spPr>
    <a:noFill/>
    <a:ln>
      <a:noFill/>
    </a:ln>
    <a:effectLst/>
  </c:spPr>
  <c:txPr>
    <a:bodyPr/>
    <a:lstStyle/>
    <a:p>
      <a:pPr>
        <a:defRPr/>
      </a:pPr>
      <a:endParaRPr lang="es-CO"/>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30"/>
      <c:rotY val="0"/>
      <c:rAngAx val="0"/>
      <c:perspective val="30"/>
    </c:view3D>
    <c:floor>
      <c:thickness val="0"/>
    </c:floor>
    <c:sideWall>
      <c:thickness val="0"/>
    </c:sideWall>
    <c:backWall>
      <c:thickness val="0"/>
    </c:backWall>
    <c:plotArea>
      <c:layout/>
      <c:pie3DChart>
        <c:varyColors val="1"/>
        <c:ser>
          <c:idx val="0"/>
          <c:order val="0"/>
          <c:dLbls>
            <c:showLegendKey val="0"/>
            <c:showVal val="1"/>
            <c:showCatName val="0"/>
            <c:showSerName val="0"/>
            <c:showPercent val="1"/>
            <c:showBubbleSize val="0"/>
            <c:showLeaderLines val="1"/>
          </c:dLbls>
          <c:cat>
            <c:strRef>
              <c:f>Hoja1!$A$83:$A$87</c:f>
              <c:strCache>
                <c:ptCount val="5"/>
                <c:pt idx="0">
                  <c:v>PROVEEDORES MP</c:v>
                </c:pt>
                <c:pt idx="1">
                  <c:v>PROVEEDORES INSUMOS</c:v>
                </c:pt>
                <c:pt idx="2">
                  <c:v>PROVEEDORES INSUMOS TRANSPORTE</c:v>
                </c:pt>
                <c:pt idx="3">
                  <c:v>PROVEEDORES REPUESTOS Y CONSUMIBLES</c:v>
                </c:pt>
                <c:pt idx="4">
                  <c:v>PROVEEDORES LABORATORIO</c:v>
                </c:pt>
              </c:strCache>
            </c:strRef>
          </c:cat>
          <c:val>
            <c:numRef>
              <c:f>Hoja1!$B$83:$B$87</c:f>
              <c:numCache>
                <c:formatCode>General</c:formatCode>
                <c:ptCount val="5"/>
                <c:pt idx="0">
                  <c:v>12</c:v>
                </c:pt>
                <c:pt idx="1">
                  <c:v>10</c:v>
                </c:pt>
                <c:pt idx="2">
                  <c:v>4</c:v>
                </c:pt>
                <c:pt idx="3">
                  <c:v>68</c:v>
                </c:pt>
                <c:pt idx="4">
                  <c:v>20</c:v>
                </c:pt>
              </c:numCache>
            </c:numRef>
          </c:val>
        </c:ser>
        <c:dLbls>
          <c:showLegendKey val="0"/>
          <c:showVal val="0"/>
          <c:showCatName val="0"/>
          <c:showSerName val="0"/>
          <c:showPercent val="0"/>
          <c:showBubbleSize val="0"/>
          <c:showLeaderLines val="1"/>
        </c:dLbls>
      </c:pie3DChart>
    </c:plotArea>
    <c:legend>
      <c:legendPos val="r"/>
      <c:layout/>
      <c:overlay val="0"/>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A1521B-C14D-4BD1-83F2-202F91B63941}"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s-CO"/>
        </a:p>
      </dgm:t>
    </dgm:pt>
    <dgm:pt modelId="{239253EA-89EC-4052-AAF8-3F2E4FC0C48C}">
      <dgm:prSet phldrT="[Texto]" custT="1"/>
      <dgm:spPr/>
      <dgm:t>
        <a:bodyPr/>
        <a:lstStyle/>
        <a:p>
          <a:r>
            <a:rPr lang="es-CO" sz="2400" dirty="0" smtClean="0"/>
            <a:t>Resolución 40233</a:t>
          </a:r>
          <a:endParaRPr lang="es-CO" sz="2400" dirty="0"/>
        </a:p>
      </dgm:t>
    </dgm:pt>
    <dgm:pt modelId="{5D7EBAFD-BCBD-4945-A48E-763A70AF3A04}" type="parTrans" cxnId="{E2FDDEDB-1299-4497-87EF-C6AE972B9654}">
      <dgm:prSet/>
      <dgm:spPr/>
      <dgm:t>
        <a:bodyPr/>
        <a:lstStyle/>
        <a:p>
          <a:endParaRPr lang="es-CO" sz="1400"/>
        </a:p>
      </dgm:t>
    </dgm:pt>
    <dgm:pt modelId="{308B22B0-38CF-4F71-8F7E-26587B81E5F7}" type="sibTrans" cxnId="{E2FDDEDB-1299-4497-87EF-C6AE972B9654}">
      <dgm:prSet/>
      <dgm:spPr/>
      <dgm:t>
        <a:bodyPr/>
        <a:lstStyle/>
        <a:p>
          <a:endParaRPr lang="es-CO" sz="1400"/>
        </a:p>
      </dgm:t>
    </dgm:pt>
    <dgm:pt modelId="{89E67E71-1C12-4CD4-BFBB-D761AC71CF22}">
      <dgm:prSet phldrT="[Texto]" custT="1"/>
      <dgm:spPr/>
      <dgm:t>
        <a:bodyPr/>
        <a:lstStyle/>
        <a:p>
          <a:r>
            <a:rPr lang="es-ES" sz="1800" dirty="0" smtClean="0"/>
            <a:t>Por la cual se establece el ingreso al productor del alcohol carburante y del biocombustible para uso en motores diésel, que regirán a partir del 15 de agosto de 2020 </a:t>
          </a:r>
          <a:endParaRPr lang="es-CO" sz="1800" dirty="0"/>
        </a:p>
      </dgm:t>
    </dgm:pt>
    <dgm:pt modelId="{7D3A6761-A376-42C2-ACB8-45C4141B55D7}" type="parTrans" cxnId="{669B3026-C612-4BC8-83A2-301BD34FC5FD}">
      <dgm:prSet/>
      <dgm:spPr/>
      <dgm:t>
        <a:bodyPr/>
        <a:lstStyle/>
        <a:p>
          <a:endParaRPr lang="es-CO" sz="1400"/>
        </a:p>
      </dgm:t>
    </dgm:pt>
    <dgm:pt modelId="{6E3A6D7C-26BB-4F13-B5BA-2824244BEBEA}" type="sibTrans" cxnId="{669B3026-C612-4BC8-83A2-301BD34FC5FD}">
      <dgm:prSet/>
      <dgm:spPr/>
      <dgm:t>
        <a:bodyPr/>
        <a:lstStyle/>
        <a:p>
          <a:endParaRPr lang="es-CO" sz="1400"/>
        </a:p>
      </dgm:t>
    </dgm:pt>
    <dgm:pt modelId="{B4C88A5A-30CD-4C42-A007-74E4F3E87DA0}">
      <dgm:prSet phldrT="[Texto]" custT="1"/>
      <dgm:spPr/>
      <dgm:t>
        <a:bodyPr/>
        <a:lstStyle/>
        <a:p>
          <a:r>
            <a:rPr lang="es-CO" sz="2400" dirty="0" smtClean="0"/>
            <a:t>Resolución 40730 </a:t>
          </a:r>
          <a:r>
            <a:rPr lang="es-CO" sz="1600" dirty="0" smtClean="0"/>
            <a:t>(Informativo</a:t>
          </a:r>
          <a:r>
            <a:rPr lang="es-CO" sz="1200" dirty="0" smtClean="0"/>
            <a:t>)</a:t>
          </a:r>
          <a:endParaRPr lang="es-CO" sz="1200" dirty="0"/>
        </a:p>
      </dgm:t>
    </dgm:pt>
    <dgm:pt modelId="{16C9FDF2-E15C-4D8F-B6DC-6796FC36193B}" type="parTrans" cxnId="{D6F66D0D-97A4-412C-8E1B-D11F554D11E5}">
      <dgm:prSet/>
      <dgm:spPr/>
      <dgm:t>
        <a:bodyPr/>
        <a:lstStyle/>
        <a:p>
          <a:endParaRPr lang="es-CO" sz="1400"/>
        </a:p>
      </dgm:t>
    </dgm:pt>
    <dgm:pt modelId="{725CDB67-DC23-421E-B3EC-C52563CBAEB9}" type="sibTrans" cxnId="{D6F66D0D-97A4-412C-8E1B-D11F554D11E5}">
      <dgm:prSet/>
      <dgm:spPr/>
      <dgm:t>
        <a:bodyPr/>
        <a:lstStyle/>
        <a:p>
          <a:endParaRPr lang="es-CO" sz="1400"/>
        </a:p>
      </dgm:t>
    </dgm:pt>
    <dgm:pt modelId="{9DDA21FD-5F6E-4E60-93CB-8AF52D357391}">
      <dgm:prSet phldrT="[Texto]" custT="1"/>
      <dgm:spPr/>
      <dgm:t>
        <a:bodyPr/>
        <a:lstStyle/>
        <a:p>
          <a:r>
            <a:rPr lang="es-ES" sz="1800" dirty="0" smtClean="0"/>
            <a:t>Por la cual se establece el contenido máximo de biocombustible para uso en motores diésel en la mezcla con combustible diésel fósil en algunas zonas del país y se adoptan otras disposiciones.</a:t>
          </a:r>
          <a:endParaRPr lang="es-CO" sz="1800" dirty="0"/>
        </a:p>
      </dgm:t>
    </dgm:pt>
    <dgm:pt modelId="{F6163186-9C91-4C76-B59E-B4C5247241FA}" type="parTrans" cxnId="{12875470-FF50-4F86-A830-7E3B5A2BD6A9}">
      <dgm:prSet/>
      <dgm:spPr/>
      <dgm:t>
        <a:bodyPr/>
        <a:lstStyle/>
        <a:p>
          <a:endParaRPr lang="es-CO" sz="1400"/>
        </a:p>
      </dgm:t>
    </dgm:pt>
    <dgm:pt modelId="{37530E75-C084-446C-A4C7-F9ECE2B9169B}" type="sibTrans" cxnId="{12875470-FF50-4F86-A830-7E3B5A2BD6A9}">
      <dgm:prSet/>
      <dgm:spPr/>
      <dgm:t>
        <a:bodyPr/>
        <a:lstStyle/>
        <a:p>
          <a:endParaRPr lang="es-CO" sz="1400"/>
        </a:p>
      </dgm:t>
    </dgm:pt>
    <dgm:pt modelId="{D1A1F3A7-786C-466B-843D-A0F0D8217B2A}" type="pres">
      <dgm:prSet presAssocID="{43A1521B-C14D-4BD1-83F2-202F91B63941}" presName="linear" presStyleCnt="0">
        <dgm:presLayoutVars>
          <dgm:animLvl val="lvl"/>
          <dgm:resizeHandles val="exact"/>
        </dgm:presLayoutVars>
      </dgm:prSet>
      <dgm:spPr/>
      <dgm:t>
        <a:bodyPr/>
        <a:lstStyle/>
        <a:p>
          <a:endParaRPr lang="es-CO"/>
        </a:p>
      </dgm:t>
    </dgm:pt>
    <dgm:pt modelId="{EF5187A8-814D-4E9E-9988-394539A2130C}" type="pres">
      <dgm:prSet presAssocID="{239253EA-89EC-4052-AAF8-3F2E4FC0C48C}" presName="parentText" presStyleLbl="node1" presStyleIdx="0" presStyleCnt="2" custLinFactY="-25499" custLinFactNeighborX="848" custLinFactNeighborY="-100000">
        <dgm:presLayoutVars>
          <dgm:chMax val="0"/>
          <dgm:bulletEnabled val="1"/>
        </dgm:presLayoutVars>
      </dgm:prSet>
      <dgm:spPr/>
      <dgm:t>
        <a:bodyPr/>
        <a:lstStyle/>
        <a:p>
          <a:endParaRPr lang="es-CO"/>
        </a:p>
      </dgm:t>
    </dgm:pt>
    <dgm:pt modelId="{2B2230EF-BF5D-49C0-9612-ECA2ECEB5259}" type="pres">
      <dgm:prSet presAssocID="{239253EA-89EC-4052-AAF8-3F2E4FC0C48C}" presName="childText" presStyleLbl="revTx" presStyleIdx="0" presStyleCnt="2">
        <dgm:presLayoutVars>
          <dgm:bulletEnabled val="1"/>
        </dgm:presLayoutVars>
      </dgm:prSet>
      <dgm:spPr/>
      <dgm:t>
        <a:bodyPr/>
        <a:lstStyle/>
        <a:p>
          <a:endParaRPr lang="es-CO"/>
        </a:p>
      </dgm:t>
    </dgm:pt>
    <dgm:pt modelId="{68B274F0-6871-405F-A936-AD39035DCE40}" type="pres">
      <dgm:prSet presAssocID="{B4C88A5A-30CD-4C42-A007-74E4F3E87DA0}" presName="parentText" presStyleLbl="node1" presStyleIdx="1" presStyleCnt="2" custLinFactNeighborX="-8800" custLinFactNeighborY="773">
        <dgm:presLayoutVars>
          <dgm:chMax val="0"/>
          <dgm:bulletEnabled val="1"/>
        </dgm:presLayoutVars>
      </dgm:prSet>
      <dgm:spPr/>
      <dgm:t>
        <a:bodyPr/>
        <a:lstStyle/>
        <a:p>
          <a:endParaRPr lang="es-CO"/>
        </a:p>
      </dgm:t>
    </dgm:pt>
    <dgm:pt modelId="{F09218C6-ACE7-4320-AF28-FD7FF49A0B64}" type="pres">
      <dgm:prSet presAssocID="{B4C88A5A-30CD-4C42-A007-74E4F3E87DA0}" presName="childText" presStyleLbl="revTx" presStyleIdx="1" presStyleCnt="2">
        <dgm:presLayoutVars>
          <dgm:bulletEnabled val="1"/>
        </dgm:presLayoutVars>
      </dgm:prSet>
      <dgm:spPr/>
      <dgm:t>
        <a:bodyPr/>
        <a:lstStyle/>
        <a:p>
          <a:endParaRPr lang="es-CO"/>
        </a:p>
      </dgm:t>
    </dgm:pt>
  </dgm:ptLst>
  <dgm:cxnLst>
    <dgm:cxn modelId="{669B3026-C612-4BC8-83A2-301BD34FC5FD}" srcId="{239253EA-89EC-4052-AAF8-3F2E4FC0C48C}" destId="{89E67E71-1C12-4CD4-BFBB-D761AC71CF22}" srcOrd="0" destOrd="0" parTransId="{7D3A6761-A376-42C2-ACB8-45C4141B55D7}" sibTransId="{6E3A6D7C-26BB-4F13-B5BA-2824244BEBEA}"/>
    <dgm:cxn modelId="{12875470-FF50-4F86-A830-7E3B5A2BD6A9}" srcId="{B4C88A5A-30CD-4C42-A007-74E4F3E87DA0}" destId="{9DDA21FD-5F6E-4E60-93CB-8AF52D357391}" srcOrd="0" destOrd="0" parTransId="{F6163186-9C91-4C76-B59E-B4C5247241FA}" sibTransId="{37530E75-C084-446C-A4C7-F9ECE2B9169B}"/>
    <dgm:cxn modelId="{E2FDDEDB-1299-4497-87EF-C6AE972B9654}" srcId="{43A1521B-C14D-4BD1-83F2-202F91B63941}" destId="{239253EA-89EC-4052-AAF8-3F2E4FC0C48C}" srcOrd="0" destOrd="0" parTransId="{5D7EBAFD-BCBD-4945-A48E-763A70AF3A04}" sibTransId="{308B22B0-38CF-4F71-8F7E-26587B81E5F7}"/>
    <dgm:cxn modelId="{CA8F1CF6-8ACD-478F-9567-BF17B1509ED6}" type="presOf" srcId="{43A1521B-C14D-4BD1-83F2-202F91B63941}" destId="{D1A1F3A7-786C-466B-843D-A0F0D8217B2A}" srcOrd="0" destOrd="0" presId="urn:microsoft.com/office/officeart/2005/8/layout/vList2"/>
    <dgm:cxn modelId="{D6F66D0D-97A4-412C-8E1B-D11F554D11E5}" srcId="{43A1521B-C14D-4BD1-83F2-202F91B63941}" destId="{B4C88A5A-30CD-4C42-A007-74E4F3E87DA0}" srcOrd="1" destOrd="0" parTransId="{16C9FDF2-E15C-4D8F-B6DC-6796FC36193B}" sibTransId="{725CDB67-DC23-421E-B3EC-C52563CBAEB9}"/>
    <dgm:cxn modelId="{1ED5B62B-46BD-41EF-9FCE-D7F1BF81774A}" type="presOf" srcId="{89E67E71-1C12-4CD4-BFBB-D761AC71CF22}" destId="{2B2230EF-BF5D-49C0-9612-ECA2ECEB5259}" srcOrd="0" destOrd="0" presId="urn:microsoft.com/office/officeart/2005/8/layout/vList2"/>
    <dgm:cxn modelId="{6D7B3B48-7276-4859-A35F-D0DAD981F740}" type="presOf" srcId="{B4C88A5A-30CD-4C42-A007-74E4F3E87DA0}" destId="{68B274F0-6871-405F-A936-AD39035DCE40}" srcOrd="0" destOrd="0" presId="urn:microsoft.com/office/officeart/2005/8/layout/vList2"/>
    <dgm:cxn modelId="{7517884C-7D9E-444B-8E01-14BB2A540AB8}" type="presOf" srcId="{9DDA21FD-5F6E-4E60-93CB-8AF52D357391}" destId="{F09218C6-ACE7-4320-AF28-FD7FF49A0B64}" srcOrd="0" destOrd="0" presId="urn:microsoft.com/office/officeart/2005/8/layout/vList2"/>
    <dgm:cxn modelId="{17580D5E-77D7-44E6-B7C0-54556197A236}" type="presOf" srcId="{239253EA-89EC-4052-AAF8-3F2E4FC0C48C}" destId="{EF5187A8-814D-4E9E-9988-394539A2130C}" srcOrd="0" destOrd="0" presId="urn:microsoft.com/office/officeart/2005/8/layout/vList2"/>
    <dgm:cxn modelId="{6754F3EB-28EB-4BBB-A538-ED759C0FCC1A}" type="presParOf" srcId="{D1A1F3A7-786C-466B-843D-A0F0D8217B2A}" destId="{EF5187A8-814D-4E9E-9988-394539A2130C}" srcOrd="0" destOrd="0" presId="urn:microsoft.com/office/officeart/2005/8/layout/vList2"/>
    <dgm:cxn modelId="{044AC9ED-BDF1-45DF-9456-98BFB43BF1CF}" type="presParOf" srcId="{D1A1F3A7-786C-466B-843D-A0F0D8217B2A}" destId="{2B2230EF-BF5D-49C0-9612-ECA2ECEB5259}" srcOrd="1" destOrd="0" presId="urn:microsoft.com/office/officeart/2005/8/layout/vList2"/>
    <dgm:cxn modelId="{226FC961-17D6-455B-9FBE-02AB6511CDC1}" type="presParOf" srcId="{D1A1F3A7-786C-466B-843D-A0F0D8217B2A}" destId="{68B274F0-6871-405F-A936-AD39035DCE40}" srcOrd="2" destOrd="0" presId="urn:microsoft.com/office/officeart/2005/8/layout/vList2"/>
    <dgm:cxn modelId="{020CF569-BC9B-4852-A4D1-91A1EB98568E}" type="presParOf" srcId="{D1A1F3A7-786C-466B-843D-A0F0D8217B2A}" destId="{F09218C6-ACE7-4320-AF28-FD7FF49A0B64}"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24B3E1-8047-4711-8350-655C7BCBFCEF}" type="doc">
      <dgm:prSet loTypeId="urn:microsoft.com/office/officeart/2005/8/layout/vList5" loCatId="list" qsTypeId="urn:microsoft.com/office/officeart/2005/8/quickstyle/simple1" qsCatId="simple" csTypeId="urn:microsoft.com/office/officeart/2005/8/colors/accent3_2" csCatId="accent3" phldr="1"/>
      <dgm:spPr/>
      <dgm:t>
        <a:bodyPr/>
        <a:lstStyle/>
        <a:p>
          <a:endParaRPr lang="es-CO"/>
        </a:p>
      </dgm:t>
    </dgm:pt>
    <dgm:pt modelId="{BDCC0C69-1D12-43B0-B793-55A607963EDF}">
      <dgm:prSet phldrT="[Texto]" custT="1"/>
      <dgm:spPr>
        <a:solidFill>
          <a:srgbClr val="00B050"/>
        </a:solidFill>
      </dgm:spPr>
      <dgm:t>
        <a:bodyPr/>
        <a:lstStyle/>
        <a:p>
          <a:r>
            <a:rPr lang="es-CO" sz="1800" b="1" dirty="0" smtClean="0">
              <a:latin typeface="Arial" panose="020B0604020202020204" pitchFamily="34" charset="0"/>
              <a:cs typeface="Arial" panose="020B0604020202020204" pitchFamily="34" charset="0"/>
            </a:rPr>
            <a:t>Direccionamiento Estratégico</a:t>
          </a:r>
          <a:endParaRPr lang="es-CO" sz="1800" b="1" dirty="0">
            <a:latin typeface="Arial" panose="020B0604020202020204" pitchFamily="34" charset="0"/>
            <a:cs typeface="Arial" panose="020B0604020202020204" pitchFamily="34" charset="0"/>
          </a:endParaRPr>
        </a:p>
      </dgm:t>
    </dgm:pt>
    <dgm:pt modelId="{07B83352-CAB2-42F2-8D10-F113E786A957}" type="parTrans" cxnId="{42E3BB43-EBB3-4A60-82E1-AA25213183A1}">
      <dgm:prSet/>
      <dgm:spPr/>
      <dgm:t>
        <a:bodyPr/>
        <a:lstStyle/>
        <a:p>
          <a:endParaRPr lang="es-CO" sz="1800">
            <a:latin typeface="Arial" panose="020B0604020202020204" pitchFamily="34" charset="0"/>
            <a:cs typeface="Arial" panose="020B0604020202020204" pitchFamily="34" charset="0"/>
          </a:endParaRPr>
        </a:p>
      </dgm:t>
    </dgm:pt>
    <dgm:pt modelId="{F8E94146-F34A-4B0D-BA04-96F498BA625D}" type="sibTrans" cxnId="{42E3BB43-EBB3-4A60-82E1-AA25213183A1}">
      <dgm:prSet/>
      <dgm:spPr/>
      <dgm:t>
        <a:bodyPr/>
        <a:lstStyle/>
        <a:p>
          <a:endParaRPr lang="es-CO" sz="1800">
            <a:latin typeface="Arial" panose="020B0604020202020204" pitchFamily="34" charset="0"/>
            <a:cs typeface="Arial" panose="020B0604020202020204" pitchFamily="34" charset="0"/>
          </a:endParaRPr>
        </a:p>
      </dgm:t>
    </dgm:pt>
    <dgm:pt modelId="{F2A9024D-7AA2-49F5-9413-5A1DD4ECCE1E}">
      <dgm:prSet phldrT="[Texto]" custT="1"/>
      <dgm:spPr/>
      <dgm:t>
        <a:bodyPr/>
        <a:lstStyle/>
        <a:p>
          <a:endParaRPr lang="es-CO" sz="1600" dirty="0">
            <a:latin typeface="Arial" panose="020B0604020202020204" pitchFamily="34" charset="0"/>
            <a:cs typeface="Arial" panose="020B0604020202020204" pitchFamily="34" charset="0"/>
          </a:endParaRPr>
        </a:p>
      </dgm:t>
    </dgm:pt>
    <dgm:pt modelId="{2BEA09D1-57E3-4224-8393-E57B0E94BE34}" type="parTrans" cxnId="{D8C2219B-B5D1-432C-A7A3-492ABC352E62}">
      <dgm:prSet/>
      <dgm:spPr/>
      <dgm:t>
        <a:bodyPr/>
        <a:lstStyle/>
        <a:p>
          <a:endParaRPr lang="es-CO" sz="1800">
            <a:latin typeface="Arial" panose="020B0604020202020204" pitchFamily="34" charset="0"/>
            <a:cs typeface="Arial" panose="020B0604020202020204" pitchFamily="34" charset="0"/>
          </a:endParaRPr>
        </a:p>
      </dgm:t>
    </dgm:pt>
    <dgm:pt modelId="{33D3F3D8-2CCE-4F56-8E63-546034A16BD2}" type="sibTrans" cxnId="{D8C2219B-B5D1-432C-A7A3-492ABC352E62}">
      <dgm:prSet/>
      <dgm:spPr/>
      <dgm:t>
        <a:bodyPr/>
        <a:lstStyle/>
        <a:p>
          <a:endParaRPr lang="es-CO" sz="1800">
            <a:latin typeface="Arial" panose="020B0604020202020204" pitchFamily="34" charset="0"/>
            <a:cs typeface="Arial" panose="020B0604020202020204" pitchFamily="34" charset="0"/>
          </a:endParaRPr>
        </a:p>
      </dgm:t>
    </dgm:pt>
    <dgm:pt modelId="{94DFF41A-A8E0-4BDF-B26B-B0213433F5CA}">
      <dgm:prSet phldrT="[Texto]" custT="1"/>
      <dgm:spPr>
        <a:solidFill>
          <a:srgbClr val="00B050"/>
        </a:solidFill>
      </dgm:spPr>
      <dgm:t>
        <a:bodyPr/>
        <a:lstStyle/>
        <a:p>
          <a:r>
            <a:rPr lang="es-CO" sz="1800" b="1" dirty="0" smtClean="0">
              <a:latin typeface="Arial" panose="020B0604020202020204" pitchFamily="34" charset="0"/>
              <a:cs typeface="Arial" panose="020B0604020202020204" pitchFamily="34" charset="0"/>
            </a:rPr>
            <a:t>Gestión Integral</a:t>
          </a:r>
          <a:endParaRPr lang="es-CO" sz="1800" b="1" dirty="0">
            <a:latin typeface="Arial" panose="020B0604020202020204" pitchFamily="34" charset="0"/>
            <a:cs typeface="Arial" panose="020B0604020202020204" pitchFamily="34" charset="0"/>
          </a:endParaRPr>
        </a:p>
      </dgm:t>
    </dgm:pt>
    <dgm:pt modelId="{4F1FAC43-E199-438B-A70C-8D73CAAD70B5}" type="parTrans" cxnId="{3390B30B-D587-455B-85E9-0DB69243E000}">
      <dgm:prSet/>
      <dgm:spPr/>
      <dgm:t>
        <a:bodyPr/>
        <a:lstStyle/>
        <a:p>
          <a:endParaRPr lang="es-CO" sz="1800">
            <a:latin typeface="Arial" panose="020B0604020202020204" pitchFamily="34" charset="0"/>
            <a:cs typeface="Arial" panose="020B0604020202020204" pitchFamily="34" charset="0"/>
          </a:endParaRPr>
        </a:p>
      </dgm:t>
    </dgm:pt>
    <dgm:pt modelId="{36B548BA-3732-4508-BD9B-EF0DEC15FE06}" type="sibTrans" cxnId="{3390B30B-D587-455B-85E9-0DB69243E000}">
      <dgm:prSet/>
      <dgm:spPr/>
      <dgm:t>
        <a:bodyPr/>
        <a:lstStyle/>
        <a:p>
          <a:endParaRPr lang="es-CO" sz="1800">
            <a:latin typeface="Arial" panose="020B0604020202020204" pitchFamily="34" charset="0"/>
            <a:cs typeface="Arial" panose="020B0604020202020204" pitchFamily="34" charset="0"/>
          </a:endParaRPr>
        </a:p>
      </dgm:t>
    </dgm:pt>
    <dgm:pt modelId="{2771B7A3-0BB7-44AC-882F-0222DD8D7D9C}">
      <dgm:prSet phldrT="[Texto]" custT="1"/>
      <dgm:spPr/>
      <dgm:t>
        <a:bodyPr/>
        <a:lstStyle/>
        <a:p>
          <a:endParaRPr lang="es-CO" sz="1100" dirty="0">
            <a:latin typeface="Arial" panose="020B0604020202020204" pitchFamily="34" charset="0"/>
            <a:cs typeface="Arial" panose="020B0604020202020204" pitchFamily="34" charset="0"/>
          </a:endParaRPr>
        </a:p>
      </dgm:t>
    </dgm:pt>
    <dgm:pt modelId="{BA5C8548-EEB2-47E5-B5BF-87A18F97BCAC}" type="parTrans" cxnId="{B3E8C8E3-C372-40FB-8EC1-085BDFDC951B}">
      <dgm:prSet/>
      <dgm:spPr/>
      <dgm:t>
        <a:bodyPr/>
        <a:lstStyle/>
        <a:p>
          <a:endParaRPr lang="es-CO" sz="1800">
            <a:latin typeface="Arial" panose="020B0604020202020204" pitchFamily="34" charset="0"/>
            <a:cs typeface="Arial" panose="020B0604020202020204" pitchFamily="34" charset="0"/>
          </a:endParaRPr>
        </a:p>
      </dgm:t>
    </dgm:pt>
    <dgm:pt modelId="{BC4DC722-058B-4736-908A-381768FDF59A}" type="sibTrans" cxnId="{B3E8C8E3-C372-40FB-8EC1-085BDFDC951B}">
      <dgm:prSet/>
      <dgm:spPr/>
      <dgm:t>
        <a:bodyPr/>
        <a:lstStyle/>
        <a:p>
          <a:endParaRPr lang="es-CO" sz="1800">
            <a:latin typeface="Arial" panose="020B0604020202020204" pitchFamily="34" charset="0"/>
            <a:cs typeface="Arial" panose="020B0604020202020204" pitchFamily="34" charset="0"/>
          </a:endParaRPr>
        </a:p>
      </dgm:t>
    </dgm:pt>
    <dgm:pt modelId="{C0947BB5-BD00-441E-8699-F0E93C17C51B}">
      <dgm:prSet phldrT="[Texto]" custT="1"/>
      <dgm:spPr>
        <a:solidFill>
          <a:srgbClr val="00B050"/>
        </a:solidFill>
      </dgm:spPr>
      <dgm:t>
        <a:bodyPr/>
        <a:lstStyle/>
        <a:p>
          <a:r>
            <a:rPr lang="es-CO" sz="1800" b="1" dirty="0" smtClean="0">
              <a:latin typeface="Arial" panose="020B0604020202020204" pitchFamily="34" charset="0"/>
              <a:cs typeface="Arial" panose="020B0604020202020204" pitchFamily="34" charset="0"/>
            </a:rPr>
            <a:t>Gestión Producción </a:t>
          </a:r>
          <a:endParaRPr lang="es-CO" sz="1800" b="1" dirty="0">
            <a:latin typeface="Arial" panose="020B0604020202020204" pitchFamily="34" charset="0"/>
            <a:cs typeface="Arial" panose="020B0604020202020204" pitchFamily="34" charset="0"/>
          </a:endParaRPr>
        </a:p>
      </dgm:t>
    </dgm:pt>
    <dgm:pt modelId="{BE6BCBF6-269C-48FE-A4E1-BA65CC53517F}" type="parTrans" cxnId="{7986720B-5405-4DED-9DC1-97A95DCA5D0A}">
      <dgm:prSet/>
      <dgm:spPr/>
      <dgm:t>
        <a:bodyPr/>
        <a:lstStyle/>
        <a:p>
          <a:endParaRPr lang="es-CO" sz="1800">
            <a:latin typeface="Arial" panose="020B0604020202020204" pitchFamily="34" charset="0"/>
            <a:cs typeface="Arial" panose="020B0604020202020204" pitchFamily="34" charset="0"/>
          </a:endParaRPr>
        </a:p>
      </dgm:t>
    </dgm:pt>
    <dgm:pt modelId="{EFC6C7DE-F62B-43CE-A2ED-B6448FF06DF1}" type="sibTrans" cxnId="{7986720B-5405-4DED-9DC1-97A95DCA5D0A}">
      <dgm:prSet/>
      <dgm:spPr/>
      <dgm:t>
        <a:bodyPr/>
        <a:lstStyle/>
        <a:p>
          <a:endParaRPr lang="es-CO" sz="1800">
            <a:latin typeface="Arial" panose="020B0604020202020204" pitchFamily="34" charset="0"/>
            <a:cs typeface="Arial" panose="020B0604020202020204" pitchFamily="34" charset="0"/>
          </a:endParaRPr>
        </a:p>
      </dgm:t>
    </dgm:pt>
    <dgm:pt modelId="{23184592-DDB7-411B-99EA-EC01F63441CE}">
      <dgm:prSet phldrT="[Texto]" custT="1"/>
      <dgm:spPr/>
      <dgm:t>
        <a:bodyPr/>
        <a:lstStyle/>
        <a:p>
          <a:r>
            <a:rPr lang="es-ES" sz="1800" b="1" i="0" u="none" dirty="0" smtClean="0"/>
            <a:t>Mala planificación de la producción: </a:t>
          </a:r>
          <a:r>
            <a:rPr lang="es-ES" sz="1800" b="0" i="0" u="none" dirty="0" smtClean="0"/>
            <a:t>Desconocimiento de la </a:t>
          </a:r>
          <a:r>
            <a:rPr lang="es-ES" sz="1800" b="0" i="0" u="none" dirty="0" smtClean="0"/>
            <a:t>nominación </a:t>
          </a:r>
          <a:r>
            <a:rPr lang="es-ES" sz="1800" b="0" i="0" u="none" dirty="0" smtClean="0"/>
            <a:t>y de los inventarios de materia prima e insumos.</a:t>
          </a:r>
          <a:endParaRPr lang="es-CO" sz="1800" dirty="0">
            <a:latin typeface="Arial" panose="020B0604020202020204" pitchFamily="34" charset="0"/>
            <a:cs typeface="Arial" panose="020B0604020202020204" pitchFamily="34" charset="0"/>
          </a:endParaRPr>
        </a:p>
      </dgm:t>
    </dgm:pt>
    <dgm:pt modelId="{7C8FCA4F-E866-452C-88A6-07106EE93595}" type="parTrans" cxnId="{856503E7-6A4F-4976-BB93-CE2CCBE755A3}">
      <dgm:prSet/>
      <dgm:spPr/>
      <dgm:t>
        <a:bodyPr/>
        <a:lstStyle/>
        <a:p>
          <a:endParaRPr lang="es-CO" sz="1800">
            <a:latin typeface="Arial" panose="020B0604020202020204" pitchFamily="34" charset="0"/>
            <a:cs typeface="Arial" panose="020B0604020202020204" pitchFamily="34" charset="0"/>
          </a:endParaRPr>
        </a:p>
      </dgm:t>
    </dgm:pt>
    <dgm:pt modelId="{6EBF02B9-B5F5-4E5D-B2A9-A34C41886BB7}" type="sibTrans" cxnId="{856503E7-6A4F-4976-BB93-CE2CCBE755A3}">
      <dgm:prSet/>
      <dgm:spPr/>
      <dgm:t>
        <a:bodyPr/>
        <a:lstStyle/>
        <a:p>
          <a:endParaRPr lang="es-CO" sz="1800">
            <a:latin typeface="Arial" panose="020B0604020202020204" pitchFamily="34" charset="0"/>
            <a:cs typeface="Arial" panose="020B0604020202020204" pitchFamily="34" charset="0"/>
          </a:endParaRPr>
        </a:p>
      </dgm:t>
    </dgm:pt>
    <dgm:pt modelId="{4EDF5B44-41DD-46B1-A3C6-12AC2D40273A}">
      <dgm:prSet custT="1"/>
      <dgm:spPr/>
      <dgm:t>
        <a:bodyPr/>
        <a:lstStyle/>
        <a:p>
          <a:r>
            <a:rPr lang="es-CO" sz="1600" b="1" dirty="0" smtClean="0">
              <a:latin typeface="Arial" panose="020B0604020202020204" pitchFamily="34" charset="0"/>
              <a:cs typeface="Arial" panose="020B0604020202020204" pitchFamily="34" charset="0"/>
            </a:rPr>
            <a:t>Debilidades en la planeación </a:t>
          </a:r>
          <a:r>
            <a:rPr lang="es-CO" sz="1400" dirty="0" smtClean="0">
              <a:latin typeface="Arial" panose="020B0604020202020204" pitchFamily="34" charset="0"/>
              <a:cs typeface="Arial" panose="020B0604020202020204" pitchFamily="34" charset="0"/>
            </a:rPr>
            <a:t>(Desconocimiento req legales – Información deficiente para la toma de decisiones)</a:t>
          </a:r>
          <a:endParaRPr lang="es-CO" sz="1400" dirty="0">
            <a:latin typeface="Arial" panose="020B0604020202020204" pitchFamily="34" charset="0"/>
            <a:cs typeface="Arial" panose="020B0604020202020204" pitchFamily="34" charset="0"/>
          </a:endParaRPr>
        </a:p>
      </dgm:t>
    </dgm:pt>
    <dgm:pt modelId="{7E59407B-5B96-4A64-8D66-56076A1B38D3}" type="parTrans" cxnId="{AC1785B6-5456-4E20-BDC8-550EB686415E}">
      <dgm:prSet/>
      <dgm:spPr/>
      <dgm:t>
        <a:bodyPr/>
        <a:lstStyle/>
        <a:p>
          <a:endParaRPr lang="es-CO"/>
        </a:p>
      </dgm:t>
    </dgm:pt>
    <dgm:pt modelId="{E86E31F3-6CF9-4F64-9D0A-FB7A66076D0A}" type="sibTrans" cxnId="{AC1785B6-5456-4E20-BDC8-550EB686415E}">
      <dgm:prSet/>
      <dgm:spPr/>
      <dgm:t>
        <a:bodyPr/>
        <a:lstStyle/>
        <a:p>
          <a:endParaRPr lang="es-CO"/>
        </a:p>
      </dgm:t>
    </dgm:pt>
    <dgm:pt modelId="{24AA425D-10D5-46E2-BA23-153E914F8190}">
      <dgm:prSet custT="1"/>
      <dgm:spPr/>
      <dgm:t>
        <a:bodyPr/>
        <a:lstStyle/>
        <a:p>
          <a:r>
            <a:rPr lang="es-CO" sz="1600" b="1" dirty="0" smtClean="0">
              <a:latin typeface="Arial" panose="020B0604020202020204" pitchFamily="34" charset="0"/>
              <a:cs typeface="Arial" panose="020B0604020202020204" pitchFamily="34" charset="0"/>
            </a:rPr>
            <a:t>Recursos insuficientes </a:t>
          </a:r>
          <a:r>
            <a:rPr lang="es-CO" sz="1400" dirty="0" smtClean="0">
              <a:latin typeface="Arial" panose="020B0604020202020204" pitchFamily="34" charset="0"/>
              <a:cs typeface="Arial" panose="020B0604020202020204" pitchFamily="34" charset="0"/>
            </a:rPr>
            <a:t>(Falta de análisis de necesidades de procesos – Estudio de métodos y tiempo en tema de recursos humanos)</a:t>
          </a:r>
          <a:endParaRPr lang="es-CO" sz="1400" dirty="0">
            <a:latin typeface="Arial" panose="020B0604020202020204" pitchFamily="34" charset="0"/>
            <a:cs typeface="Arial" panose="020B0604020202020204" pitchFamily="34" charset="0"/>
          </a:endParaRPr>
        </a:p>
      </dgm:t>
    </dgm:pt>
    <dgm:pt modelId="{1D512915-7724-472D-A1F0-25503E492FF8}" type="parTrans" cxnId="{F714FF10-9C72-45EE-896A-4C975BF6C8C5}">
      <dgm:prSet/>
      <dgm:spPr/>
      <dgm:t>
        <a:bodyPr/>
        <a:lstStyle/>
        <a:p>
          <a:endParaRPr lang="es-CO"/>
        </a:p>
      </dgm:t>
    </dgm:pt>
    <dgm:pt modelId="{D3B9921D-ADBB-40EB-BA99-7ADBE918FDC5}" type="sibTrans" cxnId="{F714FF10-9C72-45EE-896A-4C975BF6C8C5}">
      <dgm:prSet/>
      <dgm:spPr/>
      <dgm:t>
        <a:bodyPr/>
        <a:lstStyle/>
        <a:p>
          <a:endParaRPr lang="es-CO"/>
        </a:p>
      </dgm:t>
    </dgm:pt>
    <dgm:pt modelId="{201D7471-2557-4CB2-97CE-21FBF8D271D5}">
      <dgm:prSet custT="1"/>
      <dgm:spPr/>
      <dgm:t>
        <a:bodyPr/>
        <a:lstStyle/>
        <a:p>
          <a:endParaRPr lang="es-CO" sz="1600" dirty="0">
            <a:latin typeface="Arial" panose="020B0604020202020204" pitchFamily="34" charset="0"/>
            <a:cs typeface="Arial" panose="020B0604020202020204" pitchFamily="34" charset="0"/>
          </a:endParaRPr>
        </a:p>
      </dgm:t>
    </dgm:pt>
    <dgm:pt modelId="{8D5135CF-A72D-415C-AB54-6856B2FB4781}" type="parTrans" cxnId="{C131D707-64CC-4F80-9F0B-1DB8C9D87B9A}">
      <dgm:prSet/>
      <dgm:spPr/>
      <dgm:t>
        <a:bodyPr/>
        <a:lstStyle/>
        <a:p>
          <a:endParaRPr lang="es-CO"/>
        </a:p>
      </dgm:t>
    </dgm:pt>
    <dgm:pt modelId="{833F2F41-D208-4F72-B86F-6BDE8535E2B7}" type="sibTrans" cxnId="{C131D707-64CC-4F80-9F0B-1DB8C9D87B9A}">
      <dgm:prSet/>
      <dgm:spPr/>
      <dgm:t>
        <a:bodyPr/>
        <a:lstStyle/>
        <a:p>
          <a:endParaRPr lang="es-CO"/>
        </a:p>
      </dgm:t>
    </dgm:pt>
    <dgm:pt modelId="{29FD89D9-4297-4ADD-B79C-6078F5D14700}">
      <dgm:prSet custT="1"/>
      <dgm:spPr/>
      <dgm:t>
        <a:bodyPr/>
        <a:lstStyle/>
        <a:p>
          <a:r>
            <a:rPr lang="es-ES" sz="1800" b="1" i="0" u="none" dirty="0" smtClean="0"/>
            <a:t>Uso de documentos obsoletos</a:t>
          </a:r>
          <a:endParaRPr lang="es-ES" sz="1800" b="1" dirty="0"/>
        </a:p>
      </dgm:t>
    </dgm:pt>
    <dgm:pt modelId="{2620A0BA-35F5-40E4-8F06-5A905E128904}" type="parTrans" cxnId="{C16242E6-CB96-4440-8AF6-AC327AAC6513}">
      <dgm:prSet/>
      <dgm:spPr/>
      <dgm:t>
        <a:bodyPr/>
        <a:lstStyle/>
        <a:p>
          <a:endParaRPr lang="es-CO"/>
        </a:p>
      </dgm:t>
    </dgm:pt>
    <dgm:pt modelId="{F78E7B91-8F5B-4B1D-BD71-83A9C671A1B7}" type="sibTrans" cxnId="{C16242E6-CB96-4440-8AF6-AC327AAC6513}">
      <dgm:prSet/>
      <dgm:spPr/>
      <dgm:t>
        <a:bodyPr/>
        <a:lstStyle/>
        <a:p>
          <a:endParaRPr lang="es-CO"/>
        </a:p>
      </dgm:t>
    </dgm:pt>
    <dgm:pt modelId="{DD537367-0F9E-49D9-B3C9-B015C7BDF964}">
      <dgm:prSet custT="1"/>
      <dgm:spPr/>
      <dgm:t>
        <a:bodyPr/>
        <a:lstStyle/>
        <a:p>
          <a:r>
            <a:rPr lang="es-ES" sz="1800" b="1" dirty="0" smtClean="0"/>
            <a:t>Incumplimiento de actividades de seguimiento del SIG </a:t>
          </a:r>
          <a:r>
            <a:rPr lang="es-ES" sz="1400" dirty="0" smtClean="0"/>
            <a:t>(Falta de planificación, actualización y monitoreo del sistema de gestión)</a:t>
          </a:r>
          <a:endParaRPr lang="es-ES" sz="1400" dirty="0"/>
        </a:p>
      </dgm:t>
    </dgm:pt>
    <dgm:pt modelId="{70BA9B71-B3E8-49E4-96CD-554CBEEC7618}" type="parTrans" cxnId="{BD558292-DBB0-47FC-A651-445D3E3387B0}">
      <dgm:prSet/>
      <dgm:spPr/>
      <dgm:t>
        <a:bodyPr/>
        <a:lstStyle/>
        <a:p>
          <a:endParaRPr lang="es-CO"/>
        </a:p>
      </dgm:t>
    </dgm:pt>
    <dgm:pt modelId="{B5F39CFB-A310-4D6A-9323-20186625824B}" type="sibTrans" cxnId="{BD558292-DBB0-47FC-A651-445D3E3387B0}">
      <dgm:prSet/>
      <dgm:spPr/>
      <dgm:t>
        <a:bodyPr/>
        <a:lstStyle/>
        <a:p>
          <a:endParaRPr lang="es-CO"/>
        </a:p>
      </dgm:t>
    </dgm:pt>
    <dgm:pt modelId="{96CC9291-3AF6-4570-A48B-83CED06DFD4D}">
      <dgm:prSet custT="1"/>
      <dgm:spPr/>
      <dgm:t>
        <a:bodyPr/>
        <a:lstStyle/>
        <a:p>
          <a:r>
            <a:rPr lang="es-CO" sz="1800" b="1" dirty="0" smtClean="0"/>
            <a:t>Incumplimiento requisitos legales de los requisitos legales </a:t>
          </a:r>
          <a:r>
            <a:rPr lang="es-CO" sz="1400" dirty="0" smtClean="0"/>
            <a:t>(Falta de seguimiento y evaluación) </a:t>
          </a:r>
          <a:endParaRPr lang="es-ES" sz="1400" dirty="0"/>
        </a:p>
      </dgm:t>
    </dgm:pt>
    <dgm:pt modelId="{7DE9BA0E-F806-4B57-9241-AF6751553049}" type="parTrans" cxnId="{076F2A19-9721-41E1-A96C-A63A1BDFAD1B}">
      <dgm:prSet/>
      <dgm:spPr/>
      <dgm:t>
        <a:bodyPr/>
        <a:lstStyle/>
        <a:p>
          <a:endParaRPr lang="es-CO"/>
        </a:p>
      </dgm:t>
    </dgm:pt>
    <dgm:pt modelId="{B00140DB-5167-47FA-977E-3268A18ECAA7}" type="sibTrans" cxnId="{076F2A19-9721-41E1-A96C-A63A1BDFAD1B}">
      <dgm:prSet/>
      <dgm:spPr/>
      <dgm:t>
        <a:bodyPr/>
        <a:lstStyle/>
        <a:p>
          <a:endParaRPr lang="es-CO"/>
        </a:p>
      </dgm:t>
    </dgm:pt>
    <dgm:pt modelId="{24705B5B-EF64-4166-8FA2-88F2C53D8766}">
      <dgm:prSet custT="1"/>
      <dgm:spPr/>
      <dgm:t>
        <a:bodyPr/>
        <a:lstStyle/>
        <a:p>
          <a:r>
            <a:rPr lang="es-ES" sz="1600" b="1" dirty="0">
              <a:latin typeface="Arial" panose="020B0604020202020204" pitchFamily="34" charset="0"/>
              <a:cs typeface="Arial" panose="020B0604020202020204" pitchFamily="34" charset="0"/>
            </a:rPr>
            <a:t>Inadecuada formulación de políticas, objetivos, planes y </a:t>
          </a:r>
          <a:r>
            <a:rPr lang="es-ES" sz="1600" b="1" dirty="0" smtClean="0">
              <a:latin typeface="Arial" panose="020B0604020202020204" pitchFamily="34" charset="0"/>
              <a:cs typeface="Arial" panose="020B0604020202020204" pitchFamily="34" charset="0"/>
            </a:rPr>
            <a:t>programas </a:t>
          </a:r>
          <a:endParaRPr lang="es-CO" sz="1600" b="1" dirty="0">
            <a:latin typeface="Arial" panose="020B0604020202020204" pitchFamily="34" charset="0"/>
            <a:cs typeface="Arial" panose="020B0604020202020204" pitchFamily="34" charset="0"/>
          </a:endParaRPr>
        </a:p>
      </dgm:t>
    </dgm:pt>
    <dgm:pt modelId="{C3A09016-6606-4716-BD40-78D64DCC68BE}" type="sibTrans" cxnId="{2F3F3A43-3CBF-4919-B021-9442ADC41174}">
      <dgm:prSet/>
      <dgm:spPr/>
      <dgm:t>
        <a:bodyPr/>
        <a:lstStyle/>
        <a:p>
          <a:endParaRPr lang="es-CO"/>
        </a:p>
      </dgm:t>
    </dgm:pt>
    <dgm:pt modelId="{104CA213-617D-4D72-9DCC-54ADD5576380}" type="parTrans" cxnId="{2F3F3A43-3CBF-4919-B021-9442ADC41174}">
      <dgm:prSet/>
      <dgm:spPr/>
      <dgm:t>
        <a:bodyPr/>
        <a:lstStyle/>
        <a:p>
          <a:endParaRPr lang="es-CO"/>
        </a:p>
      </dgm:t>
    </dgm:pt>
    <dgm:pt modelId="{C5C73BD4-57F8-4D0E-A51D-9EB2EAE3FFA7}">
      <dgm:prSet custT="1"/>
      <dgm:spPr/>
      <dgm:t>
        <a:bodyPr/>
        <a:lstStyle/>
        <a:p>
          <a:r>
            <a:rPr lang="es-ES" sz="1800" b="1" dirty="0" smtClean="0"/>
            <a:t>Incumplimiento del Programa de Auditoria.</a:t>
          </a:r>
          <a:endParaRPr lang="es-ES" sz="1800" b="1" dirty="0"/>
        </a:p>
      </dgm:t>
    </dgm:pt>
    <dgm:pt modelId="{A5E7FD0E-3AF7-45F4-8AFF-2447FEDF81D2}" type="parTrans" cxnId="{7FE6FB63-40B4-4581-A301-DC99B7A14E3D}">
      <dgm:prSet/>
      <dgm:spPr/>
      <dgm:t>
        <a:bodyPr/>
        <a:lstStyle/>
        <a:p>
          <a:endParaRPr lang="es-CO"/>
        </a:p>
      </dgm:t>
    </dgm:pt>
    <dgm:pt modelId="{82CC9DB0-EF45-47DD-B8DC-194172BAA39A}" type="sibTrans" cxnId="{7FE6FB63-40B4-4581-A301-DC99B7A14E3D}">
      <dgm:prSet/>
      <dgm:spPr/>
      <dgm:t>
        <a:bodyPr/>
        <a:lstStyle/>
        <a:p>
          <a:endParaRPr lang="es-CO"/>
        </a:p>
      </dgm:t>
    </dgm:pt>
    <dgm:pt modelId="{C120202F-A1E5-455A-8A95-844EDC24B3BD}" type="pres">
      <dgm:prSet presAssocID="{4624B3E1-8047-4711-8350-655C7BCBFCEF}" presName="Name0" presStyleCnt="0">
        <dgm:presLayoutVars>
          <dgm:dir/>
          <dgm:animLvl val="lvl"/>
          <dgm:resizeHandles val="exact"/>
        </dgm:presLayoutVars>
      </dgm:prSet>
      <dgm:spPr/>
      <dgm:t>
        <a:bodyPr/>
        <a:lstStyle/>
        <a:p>
          <a:endParaRPr lang="es-CO"/>
        </a:p>
      </dgm:t>
    </dgm:pt>
    <dgm:pt modelId="{4FF70076-4938-469A-8710-27841AE2A01A}" type="pres">
      <dgm:prSet presAssocID="{BDCC0C69-1D12-43B0-B793-55A607963EDF}" presName="linNode" presStyleCnt="0"/>
      <dgm:spPr/>
    </dgm:pt>
    <dgm:pt modelId="{C769A10F-1C11-4E89-87A6-459354556D3A}" type="pres">
      <dgm:prSet presAssocID="{BDCC0C69-1D12-43B0-B793-55A607963EDF}" presName="parentText" presStyleLbl="node1" presStyleIdx="0" presStyleCnt="3" custScaleX="74254" custScaleY="79624">
        <dgm:presLayoutVars>
          <dgm:chMax val="1"/>
          <dgm:bulletEnabled val="1"/>
        </dgm:presLayoutVars>
      </dgm:prSet>
      <dgm:spPr/>
      <dgm:t>
        <a:bodyPr/>
        <a:lstStyle/>
        <a:p>
          <a:endParaRPr lang="es-CO"/>
        </a:p>
      </dgm:t>
    </dgm:pt>
    <dgm:pt modelId="{07197C40-C41F-4EDE-A2E6-E95CC7DBFDEE}" type="pres">
      <dgm:prSet presAssocID="{BDCC0C69-1D12-43B0-B793-55A607963EDF}" presName="descendantText" presStyleLbl="alignAccFollowNode1" presStyleIdx="0" presStyleCnt="3" custScaleX="126084">
        <dgm:presLayoutVars>
          <dgm:bulletEnabled val="1"/>
        </dgm:presLayoutVars>
      </dgm:prSet>
      <dgm:spPr/>
      <dgm:t>
        <a:bodyPr/>
        <a:lstStyle/>
        <a:p>
          <a:endParaRPr lang="es-CO"/>
        </a:p>
      </dgm:t>
    </dgm:pt>
    <dgm:pt modelId="{4BD3A22F-7E66-445F-AB32-3AEF5B2A50D4}" type="pres">
      <dgm:prSet presAssocID="{F8E94146-F34A-4B0D-BA04-96F498BA625D}" presName="sp" presStyleCnt="0"/>
      <dgm:spPr/>
    </dgm:pt>
    <dgm:pt modelId="{D3FC6D7B-1362-4102-87FB-0E547D0E06CF}" type="pres">
      <dgm:prSet presAssocID="{94DFF41A-A8E0-4BDF-B26B-B0213433F5CA}" presName="linNode" presStyleCnt="0"/>
      <dgm:spPr/>
    </dgm:pt>
    <dgm:pt modelId="{33E5B288-466F-4796-8AF5-D8169717C3A4}" type="pres">
      <dgm:prSet presAssocID="{94DFF41A-A8E0-4BDF-B26B-B0213433F5CA}" presName="parentText" presStyleLbl="node1" presStyleIdx="1" presStyleCnt="3" custScaleX="91340" custScaleY="94166">
        <dgm:presLayoutVars>
          <dgm:chMax val="1"/>
          <dgm:bulletEnabled val="1"/>
        </dgm:presLayoutVars>
      </dgm:prSet>
      <dgm:spPr/>
      <dgm:t>
        <a:bodyPr/>
        <a:lstStyle/>
        <a:p>
          <a:endParaRPr lang="es-CO"/>
        </a:p>
      </dgm:t>
    </dgm:pt>
    <dgm:pt modelId="{E12F017C-18DC-4C71-803D-FAF2E401E92F}" type="pres">
      <dgm:prSet presAssocID="{94DFF41A-A8E0-4BDF-B26B-B0213433F5CA}" presName="descendantText" presStyleLbl="alignAccFollowNode1" presStyleIdx="1" presStyleCnt="3" custScaleX="155237" custScaleY="129195">
        <dgm:presLayoutVars>
          <dgm:bulletEnabled val="1"/>
        </dgm:presLayoutVars>
      </dgm:prSet>
      <dgm:spPr/>
      <dgm:t>
        <a:bodyPr/>
        <a:lstStyle/>
        <a:p>
          <a:endParaRPr lang="es-CO"/>
        </a:p>
      </dgm:t>
    </dgm:pt>
    <dgm:pt modelId="{0BF709BD-B19D-4928-B994-DFC6826F8E3D}" type="pres">
      <dgm:prSet presAssocID="{36B548BA-3732-4508-BD9B-EF0DEC15FE06}" presName="sp" presStyleCnt="0"/>
      <dgm:spPr/>
    </dgm:pt>
    <dgm:pt modelId="{3C670727-8407-488B-A27D-C4104667B51E}" type="pres">
      <dgm:prSet presAssocID="{C0947BB5-BD00-441E-8699-F0E93C17C51B}" presName="linNode" presStyleCnt="0"/>
      <dgm:spPr/>
    </dgm:pt>
    <dgm:pt modelId="{22A00C48-1AE8-4137-BBBB-16484AA1BB60}" type="pres">
      <dgm:prSet presAssocID="{C0947BB5-BD00-441E-8699-F0E93C17C51B}" presName="parentText" presStyleLbl="node1" presStyleIdx="2" presStyleCnt="3" custScaleX="74254" custScaleY="79624">
        <dgm:presLayoutVars>
          <dgm:chMax val="1"/>
          <dgm:bulletEnabled val="1"/>
        </dgm:presLayoutVars>
      </dgm:prSet>
      <dgm:spPr/>
      <dgm:t>
        <a:bodyPr/>
        <a:lstStyle/>
        <a:p>
          <a:endParaRPr lang="es-CO"/>
        </a:p>
      </dgm:t>
    </dgm:pt>
    <dgm:pt modelId="{BE6CC81B-BBAE-43B7-AF73-62642FCF64D3}" type="pres">
      <dgm:prSet presAssocID="{C0947BB5-BD00-441E-8699-F0E93C17C51B}" presName="descendantText" presStyleLbl="alignAccFollowNode1" presStyleIdx="2" presStyleCnt="3" custScaleX="126084">
        <dgm:presLayoutVars>
          <dgm:bulletEnabled val="1"/>
        </dgm:presLayoutVars>
      </dgm:prSet>
      <dgm:spPr/>
      <dgm:t>
        <a:bodyPr/>
        <a:lstStyle/>
        <a:p>
          <a:endParaRPr lang="es-CO"/>
        </a:p>
      </dgm:t>
    </dgm:pt>
  </dgm:ptLst>
  <dgm:cxnLst>
    <dgm:cxn modelId="{1C63CED0-6AD6-40FE-889B-6475DE28D1BC}" type="presOf" srcId="{4EDF5B44-41DD-46B1-A3C6-12AC2D40273A}" destId="{07197C40-C41F-4EDE-A2E6-E95CC7DBFDEE}" srcOrd="0" destOrd="1" presId="urn:microsoft.com/office/officeart/2005/8/layout/vList5"/>
    <dgm:cxn modelId="{F714FF10-9C72-45EE-896A-4C975BF6C8C5}" srcId="{BDCC0C69-1D12-43B0-B793-55A607963EDF}" destId="{24AA425D-10D5-46E2-BA23-153E914F8190}" srcOrd="3" destOrd="0" parTransId="{1D512915-7724-472D-A1F0-25503E492FF8}" sibTransId="{D3B9921D-ADBB-40EB-BA99-7ADBE918FDC5}"/>
    <dgm:cxn modelId="{AC1785B6-5456-4E20-BDC8-550EB686415E}" srcId="{BDCC0C69-1D12-43B0-B793-55A607963EDF}" destId="{4EDF5B44-41DD-46B1-A3C6-12AC2D40273A}" srcOrd="1" destOrd="0" parTransId="{7E59407B-5B96-4A64-8D66-56076A1B38D3}" sibTransId="{E86E31F3-6CF9-4F64-9D0A-FB7A66076D0A}"/>
    <dgm:cxn modelId="{2F3F3A43-3CBF-4919-B021-9442ADC41174}" srcId="{BDCC0C69-1D12-43B0-B793-55A607963EDF}" destId="{24705B5B-EF64-4166-8FA2-88F2C53D8766}" srcOrd="2" destOrd="0" parTransId="{104CA213-617D-4D72-9DCC-54ADD5576380}" sibTransId="{C3A09016-6606-4716-BD40-78D64DCC68BE}"/>
    <dgm:cxn modelId="{C16242E6-CB96-4440-8AF6-AC327AAC6513}" srcId="{94DFF41A-A8E0-4BDF-B26B-B0213433F5CA}" destId="{29FD89D9-4297-4ADD-B79C-6078F5D14700}" srcOrd="1" destOrd="0" parTransId="{2620A0BA-35F5-40E4-8F06-5A905E128904}" sibTransId="{F78E7B91-8F5B-4B1D-BD71-83A9C671A1B7}"/>
    <dgm:cxn modelId="{7986720B-5405-4DED-9DC1-97A95DCA5D0A}" srcId="{4624B3E1-8047-4711-8350-655C7BCBFCEF}" destId="{C0947BB5-BD00-441E-8699-F0E93C17C51B}" srcOrd="2" destOrd="0" parTransId="{BE6BCBF6-269C-48FE-A4E1-BA65CC53517F}" sibTransId="{EFC6C7DE-F62B-43CE-A2ED-B6448FF06DF1}"/>
    <dgm:cxn modelId="{887E0156-E6F6-4DAE-A288-5046C06EF3E6}" type="presOf" srcId="{DD537367-0F9E-49D9-B3C9-B015C7BDF964}" destId="{E12F017C-18DC-4C71-803D-FAF2E401E92F}" srcOrd="0" destOrd="3" presId="urn:microsoft.com/office/officeart/2005/8/layout/vList5"/>
    <dgm:cxn modelId="{6BF37F7C-6662-4718-9C0D-D116F4055D56}" type="presOf" srcId="{96CC9291-3AF6-4570-A48B-83CED06DFD4D}" destId="{E12F017C-18DC-4C71-803D-FAF2E401E92F}" srcOrd="0" destOrd="4" presId="urn:microsoft.com/office/officeart/2005/8/layout/vList5"/>
    <dgm:cxn modelId="{3390B30B-D587-455B-85E9-0DB69243E000}" srcId="{4624B3E1-8047-4711-8350-655C7BCBFCEF}" destId="{94DFF41A-A8E0-4BDF-B26B-B0213433F5CA}" srcOrd="1" destOrd="0" parTransId="{4F1FAC43-E199-438B-A70C-8D73CAAD70B5}" sibTransId="{36B548BA-3732-4508-BD9B-EF0DEC15FE06}"/>
    <dgm:cxn modelId="{C49CCF0B-B96D-457F-BEFF-89436FF12883}" type="presOf" srcId="{BDCC0C69-1D12-43B0-B793-55A607963EDF}" destId="{C769A10F-1C11-4E89-87A6-459354556D3A}" srcOrd="0" destOrd="0" presId="urn:microsoft.com/office/officeart/2005/8/layout/vList5"/>
    <dgm:cxn modelId="{42E3BB43-EBB3-4A60-82E1-AA25213183A1}" srcId="{4624B3E1-8047-4711-8350-655C7BCBFCEF}" destId="{BDCC0C69-1D12-43B0-B793-55A607963EDF}" srcOrd="0" destOrd="0" parTransId="{07B83352-CAB2-42F2-8D10-F113E786A957}" sibTransId="{F8E94146-F34A-4B0D-BA04-96F498BA625D}"/>
    <dgm:cxn modelId="{F5680128-4E94-4A1A-BA6B-44EE16853288}" type="presOf" srcId="{94DFF41A-A8E0-4BDF-B26B-B0213433F5CA}" destId="{33E5B288-466F-4796-8AF5-D8169717C3A4}" srcOrd="0" destOrd="0" presId="urn:microsoft.com/office/officeart/2005/8/layout/vList5"/>
    <dgm:cxn modelId="{F0CEC75C-5254-42BB-B198-80AD59954D33}" type="presOf" srcId="{F2A9024D-7AA2-49F5-9413-5A1DD4ECCE1E}" destId="{07197C40-C41F-4EDE-A2E6-E95CC7DBFDEE}" srcOrd="0" destOrd="0" presId="urn:microsoft.com/office/officeart/2005/8/layout/vList5"/>
    <dgm:cxn modelId="{E47A0221-6EA7-466D-BF33-913C6E239A65}" type="presOf" srcId="{24705B5B-EF64-4166-8FA2-88F2C53D8766}" destId="{07197C40-C41F-4EDE-A2E6-E95CC7DBFDEE}" srcOrd="0" destOrd="2" presId="urn:microsoft.com/office/officeart/2005/8/layout/vList5"/>
    <dgm:cxn modelId="{076F2A19-9721-41E1-A96C-A63A1BDFAD1B}" srcId="{94DFF41A-A8E0-4BDF-B26B-B0213433F5CA}" destId="{96CC9291-3AF6-4570-A48B-83CED06DFD4D}" srcOrd="4" destOrd="0" parTransId="{7DE9BA0E-F806-4B57-9241-AF6751553049}" sibTransId="{B00140DB-5167-47FA-977E-3268A18ECAA7}"/>
    <dgm:cxn modelId="{4AF92C19-D28E-46EF-AB14-BED511359978}" type="presOf" srcId="{23184592-DDB7-411B-99EA-EC01F63441CE}" destId="{BE6CC81B-BBAE-43B7-AF73-62642FCF64D3}" srcOrd="0" destOrd="0" presId="urn:microsoft.com/office/officeart/2005/8/layout/vList5"/>
    <dgm:cxn modelId="{C811FD5A-A9A2-4A68-84CD-7E6D99CDA81E}" type="presOf" srcId="{29FD89D9-4297-4ADD-B79C-6078F5D14700}" destId="{E12F017C-18DC-4C71-803D-FAF2E401E92F}" srcOrd="0" destOrd="1" presId="urn:microsoft.com/office/officeart/2005/8/layout/vList5"/>
    <dgm:cxn modelId="{C78CC233-E742-4C11-A260-9E88A6F8AC73}" type="presOf" srcId="{C5C73BD4-57F8-4D0E-A51D-9EB2EAE3FFA7}" destId="{E12F017C-18DC-4C71-803D-FAF2E401E92F}" srcOrd="0" destOrd="2" presId="urn:microsoft.com/office/officeart/2005/8/layout/vList5"/>
    <dgm:cxn modelId="{933495BD-268A-4869-99E2-CC76C13B187D}" type="presOf" srcId="{C0947BB5-BD00-441E-8699-F0E93C17C51B}" destId="{22A00C48-1AE8-4137-BBBB-16484AA1BB60}" srcOrd="0" destOrd="0" presId="urn:microsoft.com/office/officeart/2005/8/layout/vList5"/>
    <dgm:cxn modelId="{D8C2219B-B5D1-432C-A7A3-492ABC352E62}" srcId="{BDCC0C69-1D12-43B0-B793-55A607963EDF}" destId="{F2A9024D-7AA2-49F5-9413-5A1DD4ECCE1E}" srcOrd="0" destOrd="0" parTransId="{2BEA09D1-57E3-4224-8393-E57B0E94BE34}" sibTransId="{33D3F3D8-2CCE-4F56-8E63-546034A16BD2}"/>
    <dgm:cxn modelId="{B3E8C8E3-C372-40FB-8EC1-085BDFDC951B}" srcId="{94DFF41A-A8E0-4BDF-B26B-B0213433F5CA}" destId="{2771B7A3-0BB7-44AC-882F-0222DD8D7D9C}" srcOrd="0" destOrd="0" parTransId="{BA5C8548-EEB2-47E5-B5BF-87A18F97BCAC}" sibTransId="{BC4DC722-058B-4736-908A-381768FDF59A}"/>
    <dgm:cxn modelId="{856503E7-6A4F-4976-BB93-CE2CCBE755A3}" srcId="{C0947BB5-BD00-441E-8699-F0E93C17C51B}" destId="{23184592-DDB7-411B-99EA-EC01F63441CE}" srcOrd="0" destOrd="0" parTransId="{7C8FCA4F-E866-452C-88A6-07106EE93595}" sibTransId="{6EBF02B9-B5F5-4E5D-B2A9-A34C41886BB7}"/>
    <dgm:cxn modelId="{C131D707-64CC-4F80-9F0B-1DB8C9D87B9A}" srcId="{BDCC0C69-1D12-43B0-B793-55A607963EDF}" destId="{201D7471-2557-4CB2-97CE-21FBF8D271D5}" srcOrd="4" destOrd="0" parTransId="{8D5135CF-A72D-415C-AB54-6856B2FB4781}" sibTransId="{833F2F41-D208-4F72-B86F-6BDE8535E2B7}"/>
    <dgm:cxn modelId="{D82AEE3B-178F-43E8-98B7-6779E59F1929}" type="presOf" srcId="{201D7471-2557-4CB2-97CE-21FBF8D271D5}" destId="{07197C40-C41F-4EDE-A2E6-E95CC7DBFDEE}" srcOrd="0" destOrd="4" presId="urn:microsoft.com/office/officeart/2005/8/layout/vList5"/>
    <dgm:cxn modelId="{7FE6FB63-40B4-4581-A301-DC99B7A14E3D}" srcId="{94DFF41A-A8E0-4BDF-B26B-B0213433F5CA}" destId="{C5C73BD4-57F8-4D0E-A51D-9EB2EAE3FFA7}" srcOrd="2" destOrd="0" parTransId="{A5E7FD0E-3AF7-45F4-8AFF-2447FEDF81D2}" sibTransId="{82CC9DB0-EF45-47DD-B8DC-194172BAA39A}"/>
    <dgm:cxn modelId="{86532909-1AAD-43D0-889D-3AAB73B1AB39}" type="presOf" srcId="{24AA425D-10D5-46E2-BA23-153E914F8190}" destId="{07197C40-C41F-4EDE-A2E6-E95CC7DBFDEE}" srcOrd="0" destOrd="3" presId="urn:microsoft.com/office/officeart/2005/8/layout/vList5"/>
    <dgm:cxn modelId="{BD558292-DBB0-47FC-A651-445D3E3387B0}" srcId="{94DFF41A-A8E0-4BDF-B26B-B0213433F5CA}" destId="{DD537367-0F9E-49D9-B3C9-B015C7BDF964}" srcOrd="3" destOrd="0" parTransId="{70BA9B71-B3E8-49E4-96CD-554CBEEC7618}" sibTransId="{B5F39CFB-A310-4D6A-9323-20186625824B}"/>
    <dgm:cxn modelId="{10C3B8E2-AEA8-4E62-BAC7-80C24215C3AC}" type="presOf" srcId="{4624B3E1-8047-4711-8350-655C7BCBFCEF}" destId="{C120202F-A1E5-455A-8A95-844EDC24B3BD}" srcOrd="0" destOrd="0" presId="urn:microsoft.com/office/officeart/2005/8/layout/vList5"/>
    <dgm:cxn modelId="{07E9E0A9-708C-4F48-B3C6-C7ACE2B2EF78}" type="presOf" srcId="{2771B7A3-0BB7-44AC-882F-0222DD8D7D9C}" destId="{E12F017C-18DC-4C71-803D-FAF2E401E92F}" srcOrd="0" destOrd="0" presId="urn:microsoft.com/office/officeart/2005/8/layout/vList5"/>
    <dgm:cxn modelId="{4721E2CF-0F72-4ED6-96FB-C11B64ACDAC2}" type="presParOf" srcId="{C120202F-A1E5-455A-8A95-844EDC24B3BD}" destId="{4FF70076-4938-469A-8710-27841AE2A01A}" srcOrd="0" destOrd="0" presId="urn:microsoft.com/office/officeart/2005/8/layout/vList5"/>
    <dgm:cxn modelId="{2DD9835A-3A6A-484A-9294-39395EFD95E5}" type="presParOf" srcId="{4FF70076-4938-469A-8710-27841AE2A01A}" destId="{C769A10F-1C11-4E89-87A6-459354556D3A}" srcOrd="0" destOrd="0" presId="urn:microsoft.com/office/officeart/2005/8/layout/vList5"/>
    <dgm:cxn modelId="{433B5D1D-8677-447D-8646-00248D876585}" type="presParOf" srcId="{4FF70076-4938-469A-8710-27841AE2A01A}" destId="{07197C40-C41F-4EDE-A2E6-E95CC7DBFDEE}" srcOrd="1" destOrd="0" presId="urn:microsoft.com/office/officeart/2005/8/layout/vList5"/>
    <dgm:cxn modelId="{4EF13BA7-37E9-4511-A6F2-39D6808B2E8B}" type="presParOf" srcId="{C120202F-A1E5-455A-8A95-844EDC24B3BD}" destId="{4BD3A22F-7E66-445F-AB32-3AEF5B2A50D4}" srcOrd="1" destOrd="0" presId="urn:microsoft.com/office/officeart/2005/8/layout/vList5"/>
    <dgm:cxn modelId="{89CDBF4D-4DEE-4231-89CA-DE3E0341D80A}" type="presParOf" srcId="{C120202F-A1E5-455A-8A95-844EDC24B3BD}" destId="{D3FC6D7B-1362-4102-87FB-0E547D0E06CF}" srcOrd="2" destOrd="0" presId="urn:microsoft.com/office/officeart/2005/8/layout/vList5"/>
    <dgm:cxn modelId="{81FACBF5-477D-4CDA-9E93-2F13E4387530}" type="presParOf" srcId="{D3FC6D7B-1362-4102-87FB-0E547D0E06CF}" destId="{33E5B288-466F-4796-8AF5-D8169717C3A4}" srcOrd="0" destOrd="0" presId="urn:microsoft.com/office/officeart/2005/8/layout/vList5"/>
    <dgm:cxn modelId="{C004C9B2-2F29-4C85-A1C8-893E9857E2C5}" type="presParOf" srcId="{D3FC6D7B-1362-4102-87FB-0E547D0E06CF}" destId="{E12F017C-18DC-4C71-803D-FAF2E401E92F}" srcOrd="1" destOrd="0" presId="urn:microsoft.com/office/officeart/2005/8/layout/vList5"/>
    <dgm:cxn modelId="{70E4100F-2E8C-4BC2-A464-F30605704214}" type="presParOf" srcId="{C120202F-A1E5-455A-8A95-844EDC24B3BD}" destId="{0BF709BD-B19D-4928-B994-DFC6826F8E3D}" srcOrd="3" destOrd="0" presId="urn:microsoft.com/office/officeart/2005/8/layout/vList5"/>
    <dgm:cxn modelId="{84397176-534D-4974-8320-5C133E3E44A7}" type="presParOf" srcId="{C120202F-A1E5-455A-8A95-844EDC24B3BD}" destId="{3C670727-8407-488B-A27D-C4104667B51E}" srcOrd="4" destOrd="0" presId="urn:microsoft.com/office/officeart/2005/8/layout/vList5"/>
    <dgm:cxn modelId="{0E9E3BFA-0D0A-4888-947F-B9EC4F174679}" type="presParOf" srcId="{3C670727-8407-488B-A27D-C4104667B51E}" destId="{22A00C48-1AE8-4137-BBBB-16484AA1BB60}" srcOrd="0" destOrd="0" presId="urn:microsoft.com/office/officeart/2005/8/layout/vList5"/>
    <dgm:cxn modelId="{AD61D97C-7356-441E-BE14-A1FEAD9792F3}" type="presParOf" srcId="{3C670727-8407-488B-A27D-C4104667B51E}" destId="{BE6CC81B-BBAE-43B7-AF73-62642FCF64D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24B3E1-8047-4711-8350-655C7BCBFCEF}" type="doc">
      <dgm:prSet loTypeId="urn:microsoft.com/office/officeart/2005/8/layout/vList5" loCatId="list" qsTypeId="urn:microsoft.com/office/officeart/2005/8/quickstyle/simple1" qsCatId="simple" csTypeId="urn:microsoft.com/office/officeart/2005/8/colors/accent3_2" csCatId="accent3" phldr="1"/>
      <dgm:spPr/>
      <dgm:t>
        <a:bodyPr/>
        <a:lstStyle/>
        <a:p>
          <a:endParaRPr lang="es-CO"/>
        </a:p>
      </dgm:t>
    </dgm:pt>
    <dgm:pt modelId="{BDCC0C69-1D12-43B0-B793-55A607963EDF}">
      <dgm:prSet phldrT="[Texto]" custT="1"/>
      <dgm:spPr>
        <a:solidFill>
          <a:srgbClr val="00B050"/>
        </a:solidFill>
      </dgm:spPr>
      <dgm:t>
        <a:bodyPr/>
        <a:lstStyle/>
        <a:p>
          <a:r>
            <a:rPr lang="es-CO" sz="1800" b="1" dirty="0" smtClean="0">
              <a:latin typeface="Arial" panose="020B0604020202020204" pitchFamily="34" charset="0"/>
              <a:cs typeface="Arial" panose="020B0604020202020204" pitchFamily="34" charset="0"/>
            </a:rPr>
            <a:t>Gestión Logística</a:t>
          </a:r>
          <a:endParaRPr lang="es-CO" sz="1800" b="1" dirty="0">
            <a:latin typeface="Arial" panose="020B0604020202020204" pitchFamily="34" charset="0"/>
            <a:cs typeface="Arial" panose="020B0604020202020204" pitchFamily="34" charset="0"/>
          </a:endParaRPr>
        </a:p>
      </dgm:t>
    </dgm:pt>
    <dgm:pt modelId="{07B83352-CAB2-42F2-8D10-F113E786A957}" type="parTrans" cxnId="{42E3BB43-EBB3-4A60-82E1-AA25213183A1}">
      <dgm:prSet/>
      <dgm:spPr/>
      <dgm:t>
        <a:bodyPr/>
        <a:lstStyle/>
        <a:p>
          <a:endParaRPr lang="es-CO" sz="1800">
            <a:latin typeface="Arial" panose="020B0604020202020204" pitchFamily="34" charset="0"/>
            <a:cs typeface="Arial" panose="020B0604020202020204" pitchFamily="34" charset="0"/>
          </a:endParaRPr>
        </a:p>
      </dgm:t>
    </dgm:pt>
    <dgm:pt modelId="{F8E94146-F34A-4B0D-BA04-96F498BA625D}" type="sibTrans" cxnId="{42E3BB43-EBB3-4A60-82E1-AA25213183A1}">
      <dgm:prSet/>
      <dgm:spPr/>
      <dgm:t>
        <a:bodyPr/>
        <a:lstStyle/>
        <a:p>
          <a:endParaRPr lang="es-CO" sz="1800">
            <a:latin typeface="Arial" panose="020B0604020202020204" pitchFamily="34" charset="0"/>
            <a:cs typeface="Arial" panose="020B0604020202020204" pitchFamily="34" charset="0"/>
          </a:endParaRPr>
        </a:p>
      </dgm:t>
    </dgm:pt>
    <dgm:pt modelId="{F2A9024D-7AA2-49F5-9413-5A1DD4ECCE1E}">
      <dgm:prSet phldrT="[Texto]" custT="1"/>
      <dgm:spPr/>
      <dgm:t>
        <a:bodyPr/>
        <a:lstStyle/>
        <a:p>
          <a:endParaRPr lang="es-CO" sz="1600" dirty="0">
            <a:latin typeface="Arial" panose="020B0604020202020204" pitchFamily="34" charset="0"/>
            <a:cs typeface="Arial" panose="020B0604020202020204" pitchFamily="34" charset="0"/>
          </a:endParaRPr>
        </a:p>
      </dgm:t>
    </dgm:pt>
    <dgm:pt modelId="{2BEA09D1-57E3-4224-8393-E57B0E94BE34}" type="parTrans" cxnId="{D8C2219B-B5D1-432C-A7A3-492ABC352E62}">
      <dgm:prSet/>
      <dgm:spPr/>
      <dgm:t>
        <a:bodyPr/>
        <a:lstStyle/>
        <a:p>
          <a:endParaRPr lang="es-CO" sz="1800">
            <a:latin typeface="Arial" panose="020B0604020202020204" pitchFamily="34" charset="0"/>
            <a:cs typeface="Arial" panose="020B0604020202020204" pitchFamily="34" charset="0"/>
          </a:endParaRPr>
        </a:p>
      </dgm:t>
    </dgm:pt>
    <dgm:pt modelId="{33D3F3D8-2CCE-4F56-8E63-546034A16BD2}" type="sibTrans" cxnId="{D8C2219B-B5D1-432C-A7A3-492ABC352E62}">
      <dgm:prSet/>
      <dgm:spPr/>
      <dgm:t>
        <a:bodyPr/>
        <a:lstStyle/>
        <a:p>
          <a:endParaRPr lang="es-CO" sz="1800">
            <a:latin typeface="Arial" panose="020B0604020202020204" pitchFamily="34" charset="0"/>
            <a:cs typeface="Arial" panose="020B0604020202020204" pitchFamily="34" charset="0"/>
          </a:endParaRPr>
        </a:p>
      </dgm:t>
    </dgm:pt>
    <dgm:pt modelId="{94DFF41A-A8E0-4BDF-B26B-B0213433F5CA}">
      <dgm:prSet phldrT="[Texto]" custT="1"/>
      <dgm:spPr>
        <a:solidFill>
          <a:srgbClr val="00B050"/>
        </a:solidFill>
      </dgm:spPr>
      <dgm:t>
        <a:bodyPr/>
        <a:lstStyle/>
        <a:p>
          <a:r>
            <a:rPr lang="es-CO" sz="1800" b="1" dirty="0" smtClean="0">
              <a:latin typeface="Arial" panose="020B0604020202020204" pitchFamily="34" charset="0"/>
              <a:cs typeface="Arial" panose="020B0604020202020204" pitchFamily="34" charset="0"/>
            </a:rPr>
            <a:t>Gestión Comercial</a:t>
          </a:r>
          <a:endParaRPr lang="es-CO" sz="1800" b="1" dirty="0">
            <a:latin typeface="Arial" panose="020B0604020202020204" pitchFamily="34" charset="0"/>
            <a:cs typeface="Arial" panose="020B0604020202020204" pitchFamily="34" charset="0"/>
          </a:endParaRPr>
        </a:p>
      </dgm:t>
    </dgm:pt>
    <dgm:pt modelId="{4F1FAC43-E199-438B-A70C-8D73CAAD70B5}" type="parTrans" cxnId="{3390B30B-D587-455B-85E9-0DB69243E000}">
      <dgm:prSet/>
      <dgm:spPr/>
      <dgm:t>
        <a:bodyPr/>
        <a:lstStyle/>
        <a:p>
          <a:endParaRPr lang="es-CO" sz="1800">
            <a:latin typeface="Arial" panose="020B0604020202020204" pitchFamily="34" charset="0"/>
            <a:cs typeface="Arial" panose="020B0604020202020204" pitchFamily="34" charset="0"/>
          </a:endParaRPr>
        </a:p>
      </dgm:t>
    </dgm:pt>
    <dgm:pt modelId="{36B548BA-3732-4508-BD9B-EF0DEC15FE06}" type="sibTrans" cxnId="{3390B30B-D587-455B-85E9-0DB69243E000}">
      <dgm:prSet/>
      <dgm:spPr/>
      <dgm:t>
        <a:bodyPr/>
        <a:lstStyle/>
        <a:p>
          <a:endParaRPr lang="es-CO" sz="1800">
            <a:latin typeface="Arial" panose="020B0604020202020204" pitchFamily="34" charset="0"/>
            <a:cs typeface="Arial" panose="020B0604020202020204" pitchFamily="34" charset="0"/>
          </a:endParaRPr>
        </a:p>
      </dgm:t>
    </dgm:pt>
    <dgm:pt modelId="{2771B7A3-0BB7-44AC-882F-0222DD8D7D9C}">
      <dgm:prSet phldrT="[Texto]" custT="1"/>
      <dgm:spPr/>
      <dgm:t>
        <a:bodyPr/>
        <a:lstStyle/>
        <a:p>
          <a:endParaRPr lang="es-CO" sz="1100" dirty="0">
            <a:latin typeface="Arial" panose="020B0604020202020204" pitchFamily="34" charset="0"/>
            <a:cs typeface="Arial" panose="020B0604020202020204" pitchFamily="34" charset="0"/>
          </a:endParaRPr>
        </a:p>
      </dgm:t>
    </dgm:pt>
    <dgm:pt modelId="{BA5C8548-EEB2-47E5-B5BF-87A18F97BCAC}" type="parTrans" cxnId="{B3E8C8E3-C372-40FB-8EC1-085BDFDC951B}">
      <dgm:prSet/>
      <dgm:spPr/>
      <dgm:t>
        <a:bodyPr/>
        <a:lstStyle/>
        <a:p>
          <a:endParaRPr lang="es-CO" sz="1800">
            <a:latin typeface="Arial" panose="020B0604020202020204" pitchFamily="34" charset="0"/>
            <a:cs typeface="Arial" panose="020B0604020202020204" pitchFamily="34" charset="0"/>
          </a:endParaRPr>
        </a:p>
      </dgm:t>
    </dgm:pt>
    <dgm:pt modelId="{BC4DC722-058B-4736-908A-381768FDF59A}" type="sibTrans" cxnId="{B3E8C8E3-C372-40FB-8EC1-085BDFDC951B}">
      <dgm:prSet/>
      <dgm:spPr/>
      <dgm:t>
        <a:bodyPr/>
        <a:lstStyle/>
        <a:p>
          <a:endParaRPr lang="es-CO" sz="1800">
            <a:latin typeface="Arial" panose="020B0604020202020204" pitchFamily="34" charset="0"/>
            <a:cs typeface="Arial" panose="020B0604020202020204" pitchFamily="34" charset="0"/>
          </a:endParaRPr>
        </a:p>
      </dgm:t>
    </dgm:pt>
    <dgm:pt modelId="{C0947BB5-BD00-441E-8699-F0E93C17C51B}">
      <dgm:prSet phldrT="[Texto]" custT="1"/>
      <dgm:spPr>
        <a:solidFill>
          <a:srgbClr val="00B050"/>
        </a:solidFill>
      </dgm:spPr>
      <dgm:t>
        <a:bodyPr/>
        <a:lstStyle/>
        <a:p>
          <a:r>
            <a:rPr lang="es-CO" sz="1800" b="1" dirty="0" smtClean="0">
              <a:latin typeface="Arial" panose="020B0604020202020204" pitchFamily="34" charset="0"/>
              <a:cs typeface="Arial" panose="020B0604020202020204" pitchFamily="34" charset="0"/>
            </a:rPr>
            <a:t>Gestión de Compras</a:t>
          </a:r>
          <a:endParaRPr lang="es-CO" sz="1800" b="1" dirty="0">
            <a:latin typeface="Arial" panose="020B0604020202020204" pitchFamily="34" charset="0"/>
            <a:cs typeface="Arial" panose="020B0604020202020204" pitchFamily="34" charset="0"/>
          </a:endParaRPr>
        </a:p>
      </dgm:t>
    </dgm:pt>
    <dgm:pt modelId="{BE6BCBF6-269C-48FE-A4E1-BA65CC53517F}" type="parTrans" cxnId="{7986720B-5405-4DED-9DC1-97A95DCA5D0A}">
      <dgm:prSet/>
      <dgm:spPr/>
      <dgm:t>
        <a:bodyPr/>
        <a:lstStyle/>
        <a:p>
          <a:endParaRPr lang="es-CO" sz="1800">
            <a:latin typeface="Arial" panose="020B0604020202020204" pitchFamily="34" charset="0"/>
            <a:cs typeface="Arial" panose="020B0604020202020204" pitchFamily="34" charset="0"/>
          </a:endParaRPr>
        </a:p>
      </dgm:t>
    </dgm:pt>
    <dgm:pt modelId="{EFC6C7DE-F62B-43CE-A2ED-B6448FF06DF1}" type="sibTrans" cxnId="{7986720B-5405-4DED-9DC1-97A95DCA5D0A}">
      <dgm:prSet/>
      <dgm:spPr/>
      <dgm:t>
        <a:bodyPr/>
        <a:lstStyle/>
        <a:p>
          <a:endParaRPr lang="es-CO" sz="1800">
            <a:latin typeface="Arial" panose="020B0604020202020204" pitchFamily="34" charset="0"/>
            <a:cs typeface="Arial" panose="020B0604020202020204" pitchFamily="34" charset="0"/>
          </a:endParaRPr>
        </a:p>
      </dgm:t>
    </dgm:pt>
    <dgm:pt modelId="{23184592-DDB7-411B-99EA-EC01F63441CE}">
      <dgm:prSet phldrT="[Texto]" custT="1"/>
      <dgm:spPr/>
      <dgm:t>
        <a:bodyPr/>
        <a:lstStyle/>
        <a:p>
          <a:pPr>
            <a:lnSpc>
              <a:spcPct val="150000"/>
            </a:lnSpc>
          </a:pPr>
          <a:r>
            <a:rPr lang="es-CO" sz="1600" b="1" dirty="0" smtClean="0">
              <a:latin typeface="+mn-lt"/>
              <a:cs typeface="Arial" panose="020B0604020202020204" pitchFamily="34" charset="0"/>
            </a:rPr>
            <a:t>Mala</a:t>
          </a:r>
          <a:r>
            <a:rPr lang="es-CO" sz="1600" b="1" baseline="0" dirty="0" smtClean="0">
              <a:latin typeface="+mn-lt"/>
              <a:cs typeface="Arial" panose="020B0604020202020204" pitchFamily="34" charset="0"/>
            </a:rPr>
            <a:t> planificación de las compras</a:t>
          </a:r>
          <a:endParaRPr lang="es-CO" sz="1600" b="1" dirty="0">
            <a:latin typeface="+mn-lt"/>
            <a:cs typeface="Arial" panose="020B0604020202020204" pitchFamily="34" charset="0"/>
          </a:endParaRPr>
        </a:p>
      </dgm:t>
    </dgm:pt>
    <dgm:pt modelId="{7C8FCA4F-E866-452C-88A6-07106EE93595}" type="parTrans" cxnId="{856503E7-6A4F-4976-BB93-CE2CCBE755A3}">
      <dgm:prSet/>
      <dgm:spPr/>
      <dgm:t>
        <a:bodyPr/>
        <a:lstStyle/>
        <a:p>
          <a:endParaRPr lang="es-CO" sz="1800">
            <a:latin typeface="Arial" panose="020B0604020202020204" pitchFamily="34" charset="0"/>
            <a:cs typeface="Arial" panose="020B0604020202020204" pitchFamily="34" charset="0"/>
          </a:endParaRPr>
        </a:p>
      </dgm:t>
    </dgm:pt>
    <dgm:pt modelId="{6EBF02B9-B5F5-4E5D-B2A9-A34C41886BB7}" type="sibTrans" cxnId="{856503E7-6A4F-4976-BB93-CE2CCBE755A3}">
      <dgm:prSet/>
      <dgm:spPr/>
      <dgm:t>
        <a:bodyPr/>
        <a:lstStyle/>
        <a:p>
          <a:endParaRPr lang="es-CO" sz="1800">
            <a:latin typeface="Arial" panose="020B0604020202020204" pitchFamily="34" charset="0"/>
            <a:cs typeface="Arial" panose="020B0604020202020204" pitchFamily="34" charset="0"/>
          </a:endParaRPr>
        </a:p>
      </dgm:t>
    </dgm:pt>
    <dgm:pt modelId="{4EDF5B44-41DD-46B1-A3C6-12AC2D40273A}">
      <dgm:prSet custT="1"/>
      <dgm:spPr/>
      <dgm:t>
        <a:bodyPr/>
        <a:lstStyle/>
        <a:p>
          <a:r>
            <a:rPr lang="es-CO" sz="1600" b="1" dirty="0" smtClean="0">
              <a:latin typeface="Arial" panose="020B0604020202020204" pitchFamily="34" charset="0"/>
              <a:cs typeface="Arial" panose="020B0604020202020204" pitchFamily="34" charset="0"/>
            </a:rPr>
            <a:t>Mala planificación de los despacho de productos: </a:t>
          </a:r>
          <a:r>
            <a:rPr lang="es-CO" sz="1600" b="0" dirty="0" smtClean="0">
              <a:latin typeface="Arial" panose="020B0604020202020204" pitchFamily="34" charset="0"/>
              <a:cs typeface="Arial" panose="020B0604020202020204" pitchFamily="34" charset="0"/>
            </a:rPr>
            <a:t>Información no precisa del pedido del cliente.</a:t>
          </a:r>
          <a:endParaRPr lang="es-CO" sz="1400" b="0" dirty="0">
            <a:latin typeface="Arial" panose="020B0604020202020204" pitchFamily="34" charset="0"/>
            <a:cs typeface="Arial" panose="020B0604020202020204" pitchFamily="34" charset="0"/>
          </a:endParaRPr>
        </a:p>
      </dgm:t>
    </dgm:pt>
    <dgm:pt modelId="{7E59407B-5B96-4A64-8D66-56076A1B38D3}" type="parTrans" cxnId="{AC1785B6-5456-4E20-BDC8-550EB686415E}">
      <dgm:prSet/>
      <dgm:spPr/>
      <dgm:t>
        <a:bodyPr/>
        <a:lstStyle/>
        <a:p>
          <a:endParaRPr lang="es-CO"/>
        </a:p>
      </dgm:t>
    </dgm:pt>
    <dgm:pt modelId="{E86E31F3-6CF9-4F64-9D0A-FB7A66076D0A}" type="sibTrans" cxnId="{AC1785B6-5456-4E20-BDC8-550EB686415E}">
      <dgm:prSet/>
      <dgm:spPr/>
      <dgm:t>
        <a:bodyPr/>
        <a:lstStyle/>
        <a:p>
          <a:endParaRPr lang="es-CO"/>
        </a:p>
      </dgm:t>
    </dgm:pt>
    <dgm:pt modelId="{29FD89D9-4297-4ADD-B79C-6078F5D14700}">
      <dgm:prSet custT="1"/>
      <dgm:spPr/>
      <dgm:t>
        <a:bodyPr/>
        <a:lstStyle/>
        <a:p>
          <a:r>
            <a:rPr lang="es-ES" sz="1800" b="1" i="0" u="none" dirty="0" smtClean="0"/>
            <a:t>Omisión de cuestiones internas/externas</a:t>
          </a:r>
          <a:endParaRPr lang="es-ES" sz="1800" b="1" dirty="0"/>
        </a:p>
      </dgm:t>
    </dgm:pt>
    <dgm:pt modelId="{2620A0BA-35F5-40E4-8F06-5A905E128904}" type="parTrans" cxnId="{C16242E6-CB96-4440-8AF6-AC327AAC6513}">
      <dgm:prSet/>
      <dgm:spPr/>
      <dgm:t>
        <a:bodyPr/>
        <a:lstStyle/>
        <a:p>
          <a:endParaRPr lang="es-CO"/>
        </a:p>
      </dgm:t>
    </dgm:pt>
    <dgm:pt modelId="{F78E7B91-8F5B-4B1D-BD71-83A9C671A1B7}" type="sibTrans" cxnId="{C16242E6-CB96-4440-8AF6-AC327AAC6513}">
      <dgm:prSet/>
      <dgm:spPr/>
      <dgm:t>
        <a:bodyPr/>
        <a:lstStyle/>
        <a:p>
          <a:endParaRPr lang="es-CO"/>
        </a:p>
      </dgm:t>
    </dgm:pt>
    <dgm:pt modelId="{D84940DC-DCDB-403E-B7D3-4A206B64291A}">
      <dgm:prSet custT="1"/>
      <dgm:spPr/>
      <dgm:t>
        <a:bodyPr/>
        <a:lstStyle/>
        <a:p>
          <a:r>
            <a:rPr lang="es-ES" sz="1600" b="1" dirty="0" smtClean="0">
              <a:latin typeface="Arial" panose="020B0604020202020204" pitchFamily="34" charset="0"/>
              <a:cs typeface="Arial" panose="020B0604020202020204" pitchFamily="34" charset="0"/>
            </a:rPr>
            <a:t>Mal almacenamiento del producto terminado: </a:t>
          </a:r>
          <a:r>
            <a:rPr lang="es-ES" sz="1600" b="0" dirty="0" smtClean="0">
              <a:latin typeface="Arial" panose="020B0604020202020204" pitchFamily="34" charset="0"/>
              <a:cs typeface="Arial" panose="020B0604020202020204" pitchFamily="34" charset="0"/>
            </a:rPr>
            <a:t>Tiempo prolongado de almacenamiento, Falla de temperatura ideal en los tanques de almacenamiento</a:t>
          </a:r>
          <a:endParaRPr lang="es-CO" sz="1600" b="0" dirty="0">
            <a:latin typeface="Arial" panose="020B0604020202020204" pitchFamily="34" charset="0"/>
            <a:cs typeface="Arial" panose="020B0604020202020204" pitchFamily="34" charset="0"/>
          </a:endParaRPr>
        </a:p>
      </dgm:t>
    </dgm:pt>
    <dgm:pt modelId="{0F6000A6-9964-4A93-9785-1D2D8C219E1A}" type="parTrans" cxnId="{10B8C6B8-3262-4D46-ADF0-0412C1B2BBE3}">
      <dgm:prSet/>
      <dgm:spPr/>
      <dgm:t>
        <a:bodyPr/>
        <a:lstStyle/>
        <a:p>
          <a:endParaRPr lang="es-CO"/>
        </a:p>
      </dgm:t>
    </dgm:pt>
    <dgm:pt modelId="{65639CE2-D943-4517-8868-F9F83C62CFE8}" type="sibTrans" cxnId="{10B8C6B8-3262-4D46-ADF0-0412C1B2BBE3}">
      <dgm:prSet/>
      <dgm:spPr/>
      <dgm:t>
        <a:bodyPr/>
        <a:lstStyle/>
        <a:p>
          <a:endParaRPr lang="es-CO"/>
        </a:p>
      </dgm:t>
    </dgm:pt>
    <dgm:pt modelId="{9D959ABD-C62B-4E91-BB11-9D00F7A797FC}">
      <dgm:prSet custT="1"/>
      <dgm:spPr/>
      <dgm:t>
        <a:bodyPr/>
        <a:lstStyle/>
        <a:p>
          <a:r>
            <a:rPr lang="es-ES" sz="1800" b="1" dirty="0" smtClean="0"/>
            <a:t>(OPORTUNIDAD) </a:t>
          </a:r>
          <a:r>
            <a:rPr lang="es-ES" sz="1800" b="0" dirty="0" smtClean="0"/>
            <a:t>Detección oportuna de requisitos legales y de otra índole aplicable a la organización (app)</a:t>
          </a:r>
          <a:endParaRPr lang="es-ES" sz="1800" b="0" dirty="0"/>
        </a:p>
      </dgm:t>
    </dgm:pt>
    <dgm:pt modelId="{8E6B83D3-08A6-4C14-A9E5-052D3D4F4F2F}" type="parTrans" cxnId="{18FFB8E2-B3D0-4457-93A8-8EF34D90EAC4}">
      <dgm:prSet/>
      <dgm:spPr/>
      <dgm:t>
        <a:bodyPr/>
        <a:lstStyle/>
        <a:p>
          <a:endParaRPr lang="es-CO"/>
        </a:p>
      </dgm:t>
    </dgm:pt>
    <dgm:pt modelId="{D3BC382F-20B6-4DB5-A016-1B1683521695}" type="sibTrans" cxnId="{18FFB8E2-B3D0-4457-93A8-8EF34D90EAC4}">
      <dgm:prSet/>
      <dgm:spPr/>
      <dgm:t>
        <a:bodyPr/>
        <a:lstStyle/>
        <a:p>
          <a:endParaRPr lang="es-CO"/>
        </a:p>
      </dgm:t>
    </dgm:pt>
    <dgm:pt modelId="{4386C230-CE3B-4BA1-828F-66A75B1B5DC9}">
      <dgm:prSet custT="1"/>
      <dgm:spPr/>
      <dgm:t>
        <a:bodyPr/>
        <a:lstStyle/>
        <a:p>
          <a:r>
            <a:rPr lang="es-ES" sz="1800" b="1" dirty="0" smtClean="0"/>
            <a:t>No identificación de los requerimientos, necesidades y/o expectativas de los mercados objetivos.</a:t>
          </a:r>
          <a:endParaRPr lang="es-ES" sz="1800" b="1" dirty="0"/>
        </a:p>
      </dgm:t>
    </dgm:pt>
    <dgm:pt modelId="{734D15C7-D18B-4DB3-B677-E3E6A05B0EBB}" type="parTrans" cxnId="{BDBD3681-1AC3-4671-90FB-F596F5579325}">
      <dgm:prSet/>
      <dgm:spPr/>
      <dgm:t>
        <a:bodyPr/>
        <a:lstStyle/>
        <a:p>
          <a:endParaRPr lang="es-CO"/>
        </a:p>
      </dgm:t>
    </dgm:pt>
    <dgm:pt modelId="{65C7343E-1DC9-45D6-A39C-0D750AB22428}" type="sibTrans" cxnId="{BDBD3681-1AC3-4671-90FB-F596F5579325}">
      <dgm:prSet/>
      <dgm:spPr/>
      <dgm:t>
        <a:bodyPr/>
        <a:lstStyle/>
        <a:p>
          <a:endParaRPr lang="es-CO"/>
        </a:p>
      </dgm:t>
    </dgm:pt>
    <dgm:pt modelId="{B10886CE-00DD-415A-9054-6DF9C73DCBD3}">
      <dgm:prSet phldrT="[Texto]" custT="1"/>
      <dgm:spPr/>
      <dgm:t>
        <a:bodyPr/>
        <a:lstStyle/>
        <a:p>
          <a:pPr>
            <a:lnSpc>
              <a:spcPct val="150000"/>
            </a:lnSpc>
          </a:pPr>
          <a:r>
            <a:rPr lang="es-CO" sz="1600" b="1" dirty="0" smtClean="0">
              <a:latin typeface="+mn-lt"/>
              <a:cs typeface="Arial" panose="020B0604020202020204" pitchFamily="34" charset="0"/>
            </a:rPr>
            <a:t>Error al montar la OC</a:t>
          </a:r>
          <a:endParaRPr lang="es-CO" sz="1600" b="1" dirty="0">
            <a:latin typeface="+mn-lt"/>
            <a:cs typeface="Arial" panose="020B0604020202020204" pitchFamily="34" charset="0"/>
          </a:endParaRPr>
        </a:p>
      </dgm:t>
    </dgm:pt>
    <dgm:pt modelId="{FBF131CE-2C8F-493E-9B46-6AD47925862B}" type="parTrans" cxnId="{2D63954D-5694-45FE-8EA2-5CC212C30AD0}">
      <dgm:prSet/>
      <dgm:spPr/>
      <dgm:t>
        <a:bodyPr/>
        <a:lstStyle/>
        <a:p>
          <a:endParaRPr lang="es-CO"/>
        </a:p>
      </dgm:t>
    </dgm:pt>
    <dgm:pt modelId="{A001D22A-7F00-4BC2-BE02-B88AB682361E}" type="sibTrans" cxnId="{2D63954D-5694-45FE-8EA2-5CC212C30AD0}">
      <dgm:prSet/>
      <dgm:spPr/>
      <dgm:t>
        <a:bodyPr/>
        <a:lstStyle/>
        <a:p>
          <a:endParaRPr lang="es-CO"/>
        </a:p>
      </dgm:t>
    </dgm:pt>
    <dgm:pt modelId="{4CB407D8-0F98-4C96-8221-D649AFDF96F5}">
      <dgm:prSet phldrT="[Texto]" custT="1"/>
      <dgm:spPr/>
      <dgm:t>
        <a:bodyPr/>
        <a:lstStyle/>
        <a:p>
          <a:pPr>
            <a:lnSpc>
              <a:spcPct val="150000"/>
            </a:lnSpc>
          </a:pPr>
          <a:r>
            <a:rPr lang="es-ES" sz="1600" b="1" dirty="0" smtClean="0">
              <a:latin typeface="+mn-lt"/>
              <a:cs typeface="Arial" panose="020B0604020202020204" pitchFamily="34" charset="0"/>
            </a:rPr>
            <a:t>Selección de proveedores no calificados</a:t>
          </a:r>
          <a:endParaRPr lang="es-CO" sz="1600" b="1" dirty="0">
            <a:latin typeface="+mn-lt"/>
            <a:cs typeface="Arial" panose="020B0604020202020204" pitchFamily="34" charset="0"/>
          </a:endParaRPr>
        </a:p>
      </dgm:t>
    </dgm:pt>
    <dgm:pt modelId="{08464040-D19E-4511-A694-51E5B8BF2BCF}" type="parTrans" cxnId="{EA492974-F5B3-4781-B29F-21510F849BEB}">
      <dgm:prSet/>
      <dgm:spPr/>
      <dgm:t>
        <a:bodyPr/>
        <a:lstStyle/>
        <a:p>
          <a:endParaRPr lang="es-CO"/>
        </a:p>
      </dgm:t>
    </dgm:pt>
    <dgm:pt modelId="{EFF85799-FBD5-42AC-AA09-595EA43C29C2}" type="sibTrans" cxnId="{EA492974-F5B3-4781-B29F-21510F849BEB}">
      <dgm:prSet/>
      <dgm:spPr/>
      <dgm:t>
        <a:bodyPr/>
        <a:lstStyle/>
        <a:p>
          <a:endParaRPr lang="es-CO"/>
        </a:p>
      </dgm:t>
    </dgm:pt>
    <dgm:pt modelId="{6384C1C0-0E32-4DDA-9CC0-AB8DE0D2144E}">
      <dgm:prSet phldrT="[Texto]" custT="1"/>
      <dgm:spPr/>
      <dgm:t>
        <a:bodyPr/>
        <a:lstStyle/>
        <a:p>
          <a:pPr>
            <a:lnSpc>
              <a:spcPct val="150000"/>
            </a:lnSpc>
          </a:pPr>
          <a:r>
            <a:rPr lang="es-CO" sz="1600" b="1" dirty="0" smtClean="0">
              <a:latin typeface="+mn-lt"/>
              <a:cs typeface="Arial" panose="020B0604020202020204" pitchFamily="34" charset="0"/>
            </a:rPr>
            <a:t>Falta de seguimiento a los pedidos solicitados</a:t>
          </a:r>
          <a:endParaRPr lang="es-CO" sz="1600" b="1" dirty="0">
            <a:latin typeface="+mn-lt"/>
            <a:cs typeface="Arial" panose="020B0604020202020204" pitchFamily="34" charset="0"/>
          </a:endParaRPr>
        </a:p>
      </dgm:t>
    </dgm:pt>
    <dgm:pt modelId="{ED877F2D-8FF4-495D-BA47-5805EAEA635E}" type="parTrans" cxnId="{1584863E-3D1B-45B3-B9A7-3D4E715DAAD6}">
      <dgm:prSet/>
      <dgm:spPr/>
      <dgm:t>
        <a:bodyPr/>
        <a:lstStyle/>
        <a:p>
          <a:endParaRPr lang="es-CO"/>
        </a:p>
      </dgm:t>
    </dgm:pt>
    <dgm:pt modelId="{58AFAD96-D1DA-4C13-81E9-3CE94C46C4F8}" type="sibTrans" cxnId="{1584863E-3D1B-45B3-B9A7-3D4E715DAAD6}">
      <dgm:prSet/>
      <dgm:spPr/>
      <dgm:t>
        <a:bodyPr/>
        <a:lstStyle/>
        <a:p>
          <a:endParaRPr lang="es-CO"/>
        </a:p>
      </dgm:t>
    </dgm:pt>
    <dgm:pt modelId="{C120202F-A1E5-455A-8A95-844EDC24B3BD}" type="pres">
      <dgm:prSet presAssocID="{4624B3E1-8047-4711-8350-655C7BCBFCEF}" presName="Name0" presStyleCnt="0">
        <dgm:presLayoutVars>
          <dgm:dir/>
          <dgm:animLvl val="lvl"/>
          <dgm:resizeHandles val="exact"/>
        </dgm:presLayoutVars>
      </dgm:prSet>
      <dgm:spPr/>
      <dgm:t>
        <a:bodyPr/>
        <a:lstStyle/>
        <a:p>
          <a:endParaRPr lang="es-CO"/>
        </a:p>
      </dgm:t>
    </dgm:pt>
    <dgm:pt modelId="{4FF70076-4938-469A-8710-27841AE2A01A}" type="pres">
      <dgm:prSet presAssocID="{BDCC0C69-1D12-43B0-B793-55A607963EDF}" presName="linNode" presStyleCnt="0"/>
      <dgm:spPr/>
    </dgm:pt>
    <dgm:pt modelId="{C769A10F-1C11-4E89-87A6-459354556D3A}" type="pres">
      <dgm:prSet presAssocID="{BDCC0C69-1D12-43B0-B793-55A607963EDF}" presName="parentText" presStyleLbl="node1" presStyleIdx="0" presStyleCnt="3" custScaleX="74254" custScaleY="79624">
        <dgm:presLayoutVars>
          <dgm:chMax val="1"/>
          <dgm:bulletEnabled val="1"/>
        </dgm:presLayoutVars>
      </dgm:prSet>
      <dgm:spPr/>
      <dgm:t>
        <a:bodyPr/>
        <a:lstStyle/>
        <a:p>
          <a:endParaRPr lang="es-CO"/>
        </a:p>
      </dgm:t>
    </dgm:pt>
    <dgm:pt modelId="{07197C40-C41F-4EDE-A2E6-E95CC7DBFDEE}" type="pres">
      <dgm:prSet presAssocID="{BDCC0C69-1D12-43B0-B793-55A607963EDF}" presName="descendantText" presStyleLbl="alignAccFollowNode1" presStyleIdx="0" presStyleCnt="3" custScaleX="126084">
        <dgm:presLayoutVars>
          <dgm:bulletEnabled val="1"/>
        </dgm:presLayoutVars>
      </dgm:prSet>
      <dgm:spPr/>
      <dgm:t>
        <a:bodyPr/>
        <a:lstStyle/>
        <a:p>
          <a:endParaRPr lang="es-CO"/>
        </a:p>
      </dgm:t>
    </dgm:pt>
    <dgm:pt modelId="{4BD3A22F-7E66-445F-AB32-3AEF5B2A50D4}" type="pres">
      <dgm:prSet presAssocID="{F8E94146-F34A-4B0D-BA04-96F498BA625D}" presName="sp" presStyleCnt="0"/>
      <dgm:spPr/>
    </dgm:pt>
    <dgm:pt modelId="{D3FC6D7B-1362-4102-87FB-0E547D0E06CF}" type="pres">
      <dgm:prSet presAssocID="{94DFF41A-A8E0-4BDF-B26B-B0213433F5CA}" presName="linNode" presStyleCnt="0"/>
      <dgm:spPr/>
    </dgm:pt>
    <dgm:pt modelId="{33E5B288-466F-4796-8AF5-D8169717C3A4}" type="pres">
      <dgm:prSet presAssocID="{94DFF41A-A8E0-4BDF-B26B-B0213433F5CA}" presName="parentText" presStyleLbl="node1" presStyleIdx="1" presStyleCnt="3" custScaleX="91340" custScaleY="94166">
        <dgm:presLayoutVars>
          <dgm:chMax val="1"/>
          <dgm:bulletEnabled val="1"/>
        </dgm:presLayoutVars>
      </dgm:prSet>
      <dgm:spPr/>
      <dgm:t>
        <a:bodyPr/>
        <a:lstStyle/>
        <a:p>
          <a:endParaRPr lang="es-CO"/>
        </a:p>
      </dgm:t>
    </dgm:pt>
    <dgm:pt modelId="{E12F017C-18DC-4C71-803D-FAF2E401E92F}" type="pres">
      <dgm:prSet presAssocID="{94DFF41A-A8E0-4BDF-B26B-B0213433F5CA}" presName="descendantText" presStyleLbl="alignAccFollowNode1" presStyleIdx="1" presStyleCnt="3" custScaleX="155237" custScaleY="129195">
        <dgm:presLayoutVars>
          <dgm:bulletEnabled val="1"/>
        </dgm:presLayoutVars>
      </dgm:prSet>
      <dgm:spPr/>
      <dgm:t>
        <a:bodyPr/>
        <a:lstStyle/>
        <a:p>
          <a:endParaRPr lang="es-CO"/>
        </a:p>
      </dgm:t>
    </dgm:pt>
    <dgm:pt modelId="{0BF709BD-B19D-4928-B994-DFC6826F8E3D}" type="pres">
      <dgm:prSet presAssocID="{36B548BA-3732-4508-BD9B-EF0DEC15FE06}" presName="sp" presStyleCnt="0"/>
      <dgm:spPr/>
    </dgm:pt>
    <dgm:pt modelId="{3C670727-8407-488B-A27D-C4104667B51E}" type="pres">
      <dgm:prSet presAssocID="{C0947BB5-BD00-441E-8699-F0E93C17C51B}" presName="linNode" presStyleCnt="0"/>
      <dgm:spPr/>
    </dgm:pt>
    <dgm:pt modelId="{22A00C48-1AE8-4137-BBBB-16484AA1BB60}" type="pres">
      <dgm:prSet presAssocID="{C0947BB5-BD00-441E-8699-F0E93C17C51B}" presName="parentText" presStyleLbl="node1" presStyleIdx="2" presStyleCnt="3" custScaleX="74254" custScaleY="79624" custLinFactNeighborX="-4257" custLinFactNeighborY="268">
        <dgm:presLayoutVars>
          <dgm:chMax val="1"/>
          <dgm:bulletEnabled val="1"/>
        </dgm:presLayoutVars>
      </dgm:prSet>
      <dgm:spPr/>
      <dgm:t>
        <a:bodyPr/>
        <a:lstStyle/>
        <a:p>
          <a:endParaRPr lang="es-CO"/>
        </a:p>
      </dgm:t>
    </dgm:pt>
    <dgm:pt modelId="{BE6CC81B-BBAE-43B7-AF73-62642FCF64D3}" type="pres">
      <dgm:prSet presAssocID="{C0947BB5-BD00-441E-8699-F0E93C17C51B}" presName="descendantText" presStyleLbl="alignAccFollowNode1" presStyleIdx="2" presStyleCnt="3" custScaleX="126084">
        <dgm:presLayoutVars>
          <dgm:bulletEnabled val="1"/>
        </dgm:presLayoutVars>
      </dgm:prSet>
      <dgm:spPr/>
      <dgm:t>
        <a:bodyPr/>
        <a:lstStyle/>
        <a:p>
          <a:endParaRPr lang="es-CO"/>
        </a:p>
      </dgm:t>
    </dgm:pt>
  </dgm:ptLst>
  <dgm:cxnLst>
    <dgm:cxn modelId="{E89FA192-64A9-4166-96F4-A8D2510E07DD}" type="presOf" srcId="{C0947BB5-BD00-441E-8699-F0E93C17C51B}" destId="{22A00C48-1AE8-4137-BBBB-16484AA1BB60}" srcOrd="0" destOrd="0" presId="urn:microsoft.com/office/officeart/2005/8/layout/vList5"/>
    <dgm:cxn modelId="{324F8009-1F23-4B5D-A57A-88C4A165639B}" type="presOf" srcId="{94DFF41A-A8E0-4BDF-B26B-B0213433F5CA}" destId="{33E5B288-466F-4796-8AF5-D8169717C3A4}" srcOrd="0" destOrd="0" presId="urn:microsoft.com/office/officeart/2005/8/layout/vList5"/>
    <dgm:cxn modelId="{282BD7ED-6BB9-49B3-9E58-BCA579CDA672}" type="presOf" srcId="{9D959ABD-C62B-4E91-BB11-9D00F7A797FC}" destId="{E12F017C-18DC-4C71-803D-FAF2E401E92F}" srcOrd="0" destOrd="2" presId="urn:microsoft.com/office/officeart/2005/8/layout/vList5"/>
    <dgm:cxn modelId="{18FFB8E2-B3D0-4457-93A8-8EF34D90EAC4}" srcId="{94DFF41A-A8E0-4BDF-B26B-B0213433F5CA}" destId="{9D959ABD-C62B-4E91-BB11-9D00F7A797FC}" srcOrd="2" destOrd="0" parTransId="{8E6B83D3-08A6-4C14-A9E5-052D3D4F4F2F}" sibTransId="{D3BC382F-20B6-4DB5-A016-1B1683521695}"/>
    <dgm:cxn modelId="{D8C2219B-B5D1-432C-A7A3-492ABC352E62}" srcId="{BDCC0C69-1D12-43B0-B793-55A607963EDF}" destId="{F2A9024D-7AA2-49F5-9413-5A1DD4ECCE1E}" srcOrd="0" destOrd="0" parTransId="{2BEA09D1-57E3-4224-8393-E57B0E94BE34}" sibTransId="{33D3F3D8-2CCE-4F56-8E63-546034A16BD2}"/>
    <dgm:cxn modelId="{F6161910-8848-4049-81B9-AAC4498023F3}" type="presOf" srcId="{4624B3E1-8047-4711-8350-655C7BCBFCEF}" destId="{C120202F-A1E5-455A-8A95-844EDC24B3BD}" srcOrd="0" destOrd="0" presId="urn:microsoft.com/office/officeart/2005/8/layout/vList5"/>
    <dgm:cxn modelId="{3618B1C5-53F4-4C42-899A-72378001936D}" type="presOf" srcId="{4EDF5B44-41DD-46B1-A3C6-12AC2D40273A}" destId="{07197C40-C41F-4EDE-A2E6-E95CC7DBFDEE}" srcOrd="0" destOrd="1" presId="urn:microsoft.com/office/officeart/2005/8/layout/vList5"/>
    <dgm:cxn modelId="{3390B30B-D587-455B-85E9-0DB69243E000}" srcId="{4624B3E1-8047-4711-8350-655C7BCBFCEF}" destId="{94DFF41A-A8E0-4BDF-B26B-B0213433F5CA}" srcOrd="1" destOrd="0" parTransId="{4F1FAC43-E199-438B-A70C-8D73CAAD70B5}" sibTransId="{36B548BA-3732-4508-BD9B-EF0DEC15FE06}"/>
    <dgm:cxn modelId="{2D63954D-5694-45FE-8EA2-5CC212C30AD0}" srcId="{C0947BB5-BD00-441E-8699-F0E93C17C51B}" destId="{B10886CE-00DD-415A-9054-6DF9C73DCBD3}" srcOrd="1" destOrd="0" parTransId="{FBF131CE-2C8F-493E-9B46-6AD47925862B}" sibTransId="{A001D22A-7F00-4BC2-BE02-B88AB682361E}"/>
    <dgm:cxn modelId="{B621A866-D0B0-4A4A-836B-16BD021BF008}" type="presOf" srcId="{4CB407D8-0F98-4C96-8221-D649AFDF96F5}" destId="{BE6CC81B-BBAE-43B7-AF73-62642FCF64D3}" srcOrd="0" destOrd="2" presId="urn:microsoft.com/office/officeart/2005/8/layout/vList5"/>
    <dgm:cxn modelId="{C16242E6-CB96-4440-8AF6-AC327AAC6513}" srcId="{94DFF41A-A8E0-4BDF-B26B-B0213433F5CA}" destId="{29FD89D9-4297-4ADD-B79C-6078F5D14700}" srcOrd="1" destOrd="0" parTransId="{2620A0BA-35F5-40E4-8F06-5A905E128904}" sibTransId="{F78E7B91-8F5B-4B1D-BD71-83A9C671A1B7}"/>
    <dgm:cxn modelId="{B3E8C8E3-C372-40FB-8EC1-085BDFDC951B}" srcId="{94DFF41A-A8E0-4BDF-B26B-B0213433F5CA}" destId="{2771B7A3-0BB7-44AC-882F-0222DD8D7D9C}" srcOrd="0" destOrd="0" parTransId="{BA5C8548-EEB2-47E5-B5BF-87A18F97BCAC}" sibTransId="{BC4DC722-058B-4736-908A-381768FDF59A}"/>
    <dgm:cxn modelId="{14EE5E8E-EAA8-4E37-A775-915BCE6721CE}" type="presOf" srcId="{D84940DC-DCDB-403E-B7D3-4A206B64291A}" destId="{07197C40-C41F-4EDE-A2E6-E95CC7DBFDEE}" srcOrd="0" destOrd="2" presId="urn:microsoft.com/office/officeart/2005/8/layout/vList5"/>
    <dgm:cxn modelId="{42E3BB43-EBB3-4A60-82E1-AA25213183A1}" srcId="{4624B3E1-8047-4711-8350-655C7BCBFCEF}" destId="{BDCC0C69-1D12-43B0-B793-55A607963EDF}" srcOrd="0" destOrd="0" parTransId="{07B83352-CAB2-42F2-8D10-F113E786A957}" sibTransId="{F8E94146-F34A-4B0D-BA04-96F498BA625D}"/>
    <dgm:cxn modelId="{EA492974-F5B3-4781-B29F-21510F849BEB}" srcId="{C0947BB5-BD00-441E-8699-F0E93C17C51B}" destId="{4CB407D8-0F98-4C96-8221-D649AFDF96F5}" srcOrd="2" destOrd="0" parTransId="{08464040-D19E-4511-A694-51E5B8BF2BCF}" sibTransId="{EFF85799-FBD5-42AC-AA09-595EA43C29C2}"/>
    <dgm:cxn modelId="{7986720B-5405-4DED-9DC1-97A95DCA5D0A}" srcId="{4624B3E1-8047-4711-8350-655C7BCBFCEF}" destId="{C0947BB5-BD00-441E-8699-F0E93C17C51B}" srcOrd="2" destOrd="0" parTransId="{BE6BCBF6-269C-48FE-A4E1-BA65CC53517F}" sibTransId="{EFC6C7DE-F62B-43CE-A2ED-B6448FF06DF1}"/>
    <dgm:cxn modelId="{1584863E-3D1B-45B3-B9A7-3D4E715DAAD6}" srcId="{C0947BB5-BD00-441E-8699-F0E93C17C51B}" destId="{6384C1C0-0E32-4DDA-9CC0-AB8DE0D2144E}" srcOrd="3" destOrd="0" parTransId="{ED877F2D-8FF4-495D-BA47-5805EAEA635E}" sibTransId="{58AFAD96-D1DA-4C13-81E9-3CE94C46C4F8}"/>
    <dgm:cxn modelId="{28239C0C-221F-4580-B074-E1EA8D995DBE}" type="presOf" srcId="{4386C230-CE3B-4BA1-828F-66A75B1B5DC9}" destId="{E12F017C-18DC-4C71-803D-FAF2E401E92F}" srcOrd="0" destOrd="3" presId="urn:microsoft.com/office/officeart/2005/8/layout/vList5"/>
    <dgm:cxn modelId="{856503E7-6A4F-4976-BB93-CE2CCBE755A3}" srcId="{C0947BB5-BD00-441E-8699-F0E93C17C51B}" destId="{23184592-DDB7-411B-99EA-EC01F63441CE}" srcOrd="0" destOrd="0" parTransId="{7C8FCA4F-E866-452C-88A6-07106EE93595}" sibTransId="{6EBF02B9-B5F5-4E5D-B2A9-A34C41886BB7}"/>
    <dgm:cxn modelId="{ABCECF4C-F042-407A-991D-A6A5719F6952}" type="presOf" srcId="{2771B7A3-0BB7-44AC-882F-0222DD8D7D9C}" destId="{E12F017C-18DC-4C71-803D-FAF2E401E92F}" srcOrd="0" destOrd="0" presId="urn:microsoft.com/office/officeart/2005/8/layout/vList5"/>
    <dgm:cxn modelId="{BDBD3681-1AC3-4671-90FB-F596F5579325}" srcId="{94DFF41A-A8E0-4BDF-B26B-B0213433F5CA}" destId="{4386C230-CE3B-4BA1-828F-66A75B1B5DC9}" srcOrd="3" destOrd="0" parTransId="{734D15C7-D18B-4DB3-B677-E3E6A05B0EBB}" sibTransId="{65C7343E-1DC9-45D6-A39C-0D750AB22428}"/>
    <dgm:cxn modelId="{959A9F63-3BE0-48A7-8DBC-550E80D1E0B1}" type="presOf" srcId="{F2A9024D-7AA2-49F5-9413-5A1DD4ECCE1E}" destId="{07197C40-C41F-4EDE-A2E6-E95CC7DBFDEE}" srcOrd="0" destOrd="0" presId="urn:microsoft.com/office/officeart/2005/8/layout/vList5"/>
    <dgm:cxn modelId="{CF9DCECB-AA99-4E37-A3A2-24DB37BD9BAB}" type="presOf" srcId="{23184592-DDB7-411B-99EA-EC01F63441CE}" destId="{BE6CC81B-BBAE-43B7-AF73-62642FCF64D3}" srcOrd="0" destOrd="0" presId="urn:microsoft.com/office/officeart/2005/8/layout/vList5"/>
    <dgm:cxn modelId="{AC1785B6-5456-4E20-BDC8-550EB686415E}" srcId="{BDCC0C69-1D12-43B0-B793-55A607963EDF}" destId="{4EDF5B44-41DD-46B1-A3C6-12AC2D40273A}" srcOrd="1" destOrd="0" parTransId="{7E59407B-5B96-4A64-8D66-56076A1B38D3}" sibTransId="{E86E31F3-6CF9-4F64-9D0A-FB7A66076D0A}"/>
    <dgm:cxn modelId="{10B8C6B8-3262-4D46-ADF0-0412C1B2BBE3}" srcId="{BDCC0C69-1D12-43B0-B793-55A607963EDF}" destId="{D84940DC-DCDB-403E-B7D3-4A206B64291A}" srcOrd="2" destOrd="0" parTransId="{0F6000A6-9964-4A93-9785-1D2D8C219E1A}" sibTransId="{65639CE2-D943-4517-8868-F9F83C62CFE8}"/>
    <dgm:cxn modelId="{FEFCE659-6D84-4CAF-B6F6-7BD8598ED4B7}" type="presOf" srcId="{BDCC0C69-1D12-43B0-B793-55A607963EDF}" destId="{C769A10F-1C11-4E89-87A6-459354556D3A}" srcOrd="0" destOrd="0" presId="urn:microsoft.com/office/officeart/2005/8/layout/vList5"/>
    <dgm:cxn modelId="{0B4559B0-91C0-48CC-A478-83F1EF17B679}" type="presOf" srcId="{B10886CE-00DD-415A-9054-6DF9C73DCBD3}" destId="{BE6CC81B-BBAE-43B7-AF73-62642FCF64D3}" srcOrd="0" destOrd="1" presId="urn:microsoft.com/office/officeart/2005/8/layout/vList5"/>
    <dgm:cxn modelId="{7A1468FD-10BB-4B37-9744-2BD92B595567}" type="presOf" srcId="{6384C1C0-0E32-4DDA-9CC0-AB8DE0D2144E}" destId="{BE6CC81B-BBAE-43B7-AF73-62642FCF64D3}" srcOrd="0" destOrd="3" presId="urn:microsoft.com/office/officeart/2005/8/layout/vList5"/>
    <dgm:cxn modelId="{D6C460FB-4C61-4A2D-AC63-B74E341BB0DE}" type="presOf" srcId="{29FD89D9-4297-4ADD-B79C-6078F5D14700}" destId="{E12F017C-18DC-4C71-803D-FAF2E401E92F}" srcOrd="0" destOrd="1" presId="urn:microsoft.com/office/officeart/2005/8/layout/vList5"/>
    <dgm:cxn modelId="{FEC21714-02AB-4D63-8BFA-4BE4827F05B7}" type="presParOf" srcId="{C120202F-A1E5-455A-8A95-844EDC24B3BD}" destId="{4FF70076-4938-469A-8710-27841AE2A01A}" srcOrd="0" destOrd="0" presId="urn:microsoft.com/office/officeart/2005/8/layout/vList5"/>
    <dgm:cxn modelId="{E69E0D68-2AAD-486A-A2F7-F4DF66370F59}" type="presParOf" srcId="{4FF70076-4938-469A-8710-27841AE2A01A}" destId="{C769A10F-1C11-4E89-87A6-459354556D3A}" srcOrd="0" destOrd="0" presId="urn:microsoft.com/office/officeart/2005/8/layout/vList5"/>
    <dgm:cxn modelId="{46B0CA7C-DEE7-4BF7-B470-F37BCECDBCB0}" type="presParOf" srcId="{4FF70076-4938-469A-8710-27841AE2A01A}" destId="{07197C40-C41F-4EDE-A2E6-E95CC7DBFDEE}" srcOrd="1" destOrd="0" presId="urn:microsoft.com/office/officeart/2005/8/layout/vList5"/>
    <dgm:cxn modelId="{48CF914C-0EB8-46B4-82C5-D62815D328CF}" type="presParOf" srcId="{C120202F-A1E5-455A-8A95-844EDC24B3BD}" destId="{4BD3A22F-7E66-445F-AB32-3AEF5B2A50D4}" srcOrd="1" destOrd="0" presId="urn:microsoft.com/office/officeart/2005/8/layout/vList5"/>
    <dgm:cxn modelId="{6B930444-652D-41BB-8B72-99F39E6D21BF}" type="presParOf" srcId="{C120202F-A1E5-455A-8A95-844EDC24B3BD}" destId="{D3FC6D7B-1362-4102-87FB-0E547D0E06CF}" srcOrd="2" destOrd="0" presId="urn:microsoft.com/office/officeart/2005/8/layout/vList5"/>
    <dgm:cxn modelId="{0539F1B2-91BB-4822-AFC2-F2A9874680D3}" type="presParOf" srcId="{D3FC6D7B-1362-4102-87FB-0E547D0E06CF}" destId="{33E5B288-466F-4796-8AF5-D8169717C3A4}" srcOrd="0" destOrd="0" presId="urn:microsoft.com/office/officeart/2005/8/layout/vList5"/>
    <dgm:cxn modelId="{E246F6BA-7681-41F7-8FED-BB9068B3C6CD}" type="presParOf" srcId="{D3FC6D7B-1362-4102-87FB-0E547D0E06CF}" destId="{E12F017C-18DC-4C71-803D-FAF2E401E92F}" srcOrd="1" destOrd="0" presId="urn:microsoft.com/office/officeart/2005/8/layout/vList5"/>
    <dgm:cxn modelId="{B3529617-A4F7-4CE9-B69E-487FF826BEAC}" type="presParOf" srcId="{C120202F-A1E5-455A-8A95-844EDC24B3BD}" destId="{0BF709BD-B19D-4928-B994-DFC6826F8E3D}" srcOrd="3" destOrd="0" presId="urn:microsoft.com/office/officeart/2005/8/layout/vList5"/>
    <dgm:cxn modelId="{3EA6227A-7B3D-4105-AC4C-CA6BB00B6357}" type="presParOf" srcId="{C120202F-A1E5-455A-8A95-844EDC24B3BD}" destId="{3C670727-8407-488B-A27D-C4104667B51E}" srcOrd="4" destOrd="0" presId="urn:microsoft.com/office/officeart/2005/8/layout/vList5"/>
    <dgm:cxn modelId="{6220EDAF-37A8-4D52-BD58-29DD623B0B91}" type="presParOf" srcId="{3C670727-8407-488B-A27D-C4104667B51E}" destId="{22A00C48-1AE8-4137-BBBB-16484AA1BB60}" srcOrd="0" destOrd="0" presId="urn:microsoft.com/office/officeart/2005/8/layout/vList5"/>
    <dgm:cxn modelId="{06ABD525-37B8-448F-972F-42E0C7E7E034}" type="presParOf" srcId="{3C670727-8407-488B-A27D-C4104667B51E}" destId="{BE6CC81B-BBAE-43B7-AF73-62642FCF64D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24B3E1-8047-4711-8350-655C7BCBFCEF}" type="doc">
      <dgm:prSet loTypeId="urn:microsoft.com/office/officeart/2005/8/layout/vList5" loCatId="list" qsTypeId="urn:microsoft.com/office/officeart/2005/8/quickstyle/simple1" qsCatId="simple" csTypeId="urn:microsoft.com/office/officeart/2005/8/colors/accent3_2" csCatId="accent3" phldr="1"/>
      <dgm:spPr/>
      <dgm:t>
        <a:bodyPr/>
        <a:lstStyle/>
        <a:p>
          <a:endParaRPr lang="es-CO"/>
        </a:p>
      </dgm:t>
    </dgm:pt>
    <dgm:pt modelId="{BDCC0C69-1D12-43B0-B793-55A607963EDF}">
      <dgm:prSet phldrT="[Texto]" custT="1"/>
      <dgm:spPr>
        <a:solidFill>
          <a:srgbClr val="00B050"/>
        </a:solidFill>
      </dgm:spPr>
      <dgm:t>
        <a:bodyPr/>
        <a:lstStyle/>
        <a:p>
          <a:r>
            <a:rPr lang="es-CO" sz="1800" b="1" dirty="0" smtClean="0">
              <a:latin typeface="Arial" panose="020B0604020202020204" pitchFamily="34" charset="0"/>
              <a:cs typeface="Arial" panose="020B0604020202020204" pitchFamily="34" charset="0"/>
            </a:rPr>
            <a:t>Gestión de Mantenimiento de Equipos e Infraestructura</a:t>
          </a:r>
          <a:endParaRPr lang="es-CO" sz="1800" b="1" dirty="0">
            <a:latin typeface="Arial" panose="020B0604020202020204" pitchFamily="34" charset="0"/>
            <a:cs typeface="Arial" panose="020B0604020202020204" pitchFamily="34" charset="0"/>
          </a:endParaRPr>
        </a:p>
      </dgm:t>
    </dgm:pt>
    <dgm:pt modelId="{07B83352-CAB2-42F2-8D10-F113E786A957}" type="parTrans" cxnId="{42E3BB43-EBB3-4A60-82E1-AA25213183A1}">
      <dgm:prSet/>
      <dgm:spPr/>
      <dgm:t>
        <a:bodyPr/>
        <a:lstStyle/>
        <a:p>
          <a:endParaRPr lang="es-CO" sz="1800">
            <a:latin typeface="Arial" panose="020B0604020202020204" pitchFamily="34" charset="0"/>
            <a:cs typeface="Arial" panose="020B0604020202020204" pitchFamily="34" charset="0"/>
          </a:endParaRPr>
        </a:p>
      </dgm:t>
    </dgm:pt>
    <dgm:pt modelId="{F8E94146-F34A-4B0D-BA04-96F498BA625D}" type="sibTrans" cxnId="{42E3BB43-EBB3-4A60-82E1-AA25213183A1}">
      <dgm:prSet/>
      <dgm:spPr/>
      <dgm:t>
        <a:bodyPr/>
        <a:lstStyle/>
        <a:p>
          <a:endParaRPr lang="es-CO" sz="1800">
            <a:latin typeface="Arial" panose="020B0604020202020204" pitchFamily="34" charset="0"/>
            <a:cs typeface="Arial" panose="020B0604020202020204" pitchFamily="34" charset="0"/>
          </a:endParaRPr>
        </a:p>
      </dgm:t>
    </dgm:pt>
    <dgm:pt modelId="{F2A9024D-7AA2-49F5-9413-5A1DD4ECCE1E}">
      <dgm:prSet phldrT="[Texto]" custT="1"/>
      <dgm:spPr/>
      <dgm:t>
        <a:bodyPr/>
        <a:lstStyle/>
        <a:p>
          <a:r>
            <a:rPr lang="es-ES" sz="1600" dirty="0" smtClean="0">
              <a:latin typeface="Arial" panose="020B0604020202020204" pitchFamily="34" charset="0"/>
              <a:cs typeface="Arial" panose="020B0604020202020204" pitchFamily="34" charset="0"/>
            </a:rPr>
            <a:t>(</a:t>
          </a:r>
          <a:r>
            <a:rPr lang="es-ES" sz="1600" b="1" dirty="0" smtClean="0">
              <a:latin typeface="Arial" panose="020B0604020202020204" pitchFamily="34" charset="0"/>
              <a:cs typeface="Arial" panose="020B0604020202020204" pitchFamily="34" charset="0"/>
            </a:rPr>
            <a:t>OPORTUNIDAD) </a:t>
          </a:r>
          <a:r>
            <a:rPr lang="es-ES" sz="1600" dirty="0" smtClean="0">
              <a:latin typeface="Arial" panose="020B0604020202020204" pitchFamily="34" charset="0"/>
              <a:cs typeface="Arial" panose="020B0604020202020204" pitchFamily="34" charset="0"/>
            </a:rPr>
            <a:t>Planificación efectiva de los mantenimientos preventivos</a:t>
          </a:r>
          <a:endParaRPr lang="es-CO" sz="1600" dirty="0">
            <a:latin typeface="Arial" panose="020B0604020202020204" pitchFamily="34" charset="0"/>
            <a:cs typeface="Arial" panose="020B0604020202020204" pitchFamily="34" charset="0"/>
          </a:endParaRPr>
        </a:p>
      </dgm:t>
    </dgm:pt>
    <dgm:pt modelId="{2BEA09D1-57E3-4224-8393-E57B0E94BE34}" type="parTrans" cxnId="{D8C2219B-B5D1-432C-A7A3-492ABC352E62}">
      <dgm:prSet/>
      <dgm:spPr/>
      <dgm:t>
        <a:bodyPr/>
        <a:lstStyle/>
        <a:p>
          <a:endParaRPr lang="es-CO" sz="1800">
            <a:latin typeface="Arial" panose="020B0604020202020204" pitchFamily="34" charset="0"/>
            <a:cs typeface="Arial" panose="020B0604020202020204" pitchFamily="34" charset="0"/>
          </a:endParaRPr>
        </a:p>
      </dgm:t>
    </dgm:pt>
    <dgm:pt modelId="{33D3F3D8-2CCE-4F56-8E63-546034A16BD2}" type="sibTrans" cxnId="{D8C2219B-B5D1-432C-A7A3-492ABC352E62}">
      <dgm:prSet/>
      <dgm:spPr/>
      <dgm:t>
        <a:bodyPr/>
        <a:lstStyle/>
        <a:p>
          <a:endParaRPr lang="es-CO" sz="1800">
            <a:latin typeface="Arial" panose="020B0604020202020204" pitchFamily="34" charset="0"/>
            <a:cs typeface="Arial" panose="020B0604020202020204" pitchFamily="34" charset="0"/>
          </a:endParaRPr>
        </a:p>
      </dgm:t>
    </dgm:pt>
    <dgm:pt modelId="{94DFF41A-A8E0-4BDF-B26B-B0213433F5CA}">
      <dgm:prSet phldrT="[Texto]" custT="1"/>
      <dgm:spPr>
        <a:solidFill>
          <a:srgbClr val="00B050"/>
        </a:solidFill>
      </dgm:spPr>
      <dgm:t>
        <a:bodyPr/>
        <a:lstStyle/>
        <a:p>
          <a:r>
            <a:rPr lang="es-CO" sz="1800" b="1" dirty="0" smtClean="0">
              <a:latin typeface="Arial" panose="020B0604020202020204" pitchFamily="34" charset="0"/>
              <a:cs typeface="Arial" panose="020B0604020202020204" pitchFamily="34" charset="0"/>
            </a:rPr>
            <a:t>Desarrollo Humano</a:t>
          </a:r>
          <a:endParaRPr lang="es-CO" sz="1800" b="1" dirty="0">
            <a:latin typeface="Arial" panose="020B0604020202020204" pitchFamily="34" charset="0"/>
            <a:cs typeface="Arial" panose="020B0604020202020204" pitchFamily="34" charset="0"/>
          </a:endParaRPr>
        </a:p>
      </dgm:t>
    </dgm:pt>
    <dgm:pt modelId="{4F1FAC43-E199-438B-A70C-8D73CAAD70B5}" type="parTrans" cxnId="{3390B30B-D587-455B-85E9-0DB69243E000}">
      <dgm:prSet/>
      <dgm:spPr/>
      <dgm:t>
        <a:bodyPr/>
        <a:lstStyle/>
        <a:p>
          <a:endParaRPr lang="es-CO" sz="1800">
            <a:latin typeface="Arial" panose="020B0604020202020204" pitchFamily="34" charset="0"/>
            <a:cs typeface="Arial" panose="020B0604020202020204" pitchFamily="34" charset="0"/>
          </a:endParaRPr>
        </a:p>
      </dgm:t>
    </dgm:pt>
    <dgm:pt modelId="{36B548BA-3732-4508-BD9B-EF0DEC15FE06}" type="sibTrans" cxnId="{3390B30B-D587-455B-85E9-0DB69243E000}">
      <dgm:prSet/>
      <dgm:spPr/>
      <dgm:t>
        <a:bodyPr/>
        <a:lstStyle/>
        <a:p>
          <a:endParaRPr lang="es-CO" sz="1800">
            <a:latin typeface="Arial" panose="020B0604020202020204" pitchFamily="34" charset="0"/>
            <a:cs typeface="Arial" panose="020B0604020202020204" pitchFamily="34" charset="0"/>
          </a:endParaRPr>
        </a:p>
      </dgm:t>
    </dgm:pt>
    <dgm:pt modelId="{2771B7A3-0BB7-44AC-882F-0222DD8D7D9C}">
      <dgm:prSet phldrT="[Texto]" custT="1"/>
      <dgm:spPr/>
      <dgm:t>
        <a:bodyPr/>
        <a:lstStyle/>
        <a:p>
          <a:endParaRPr lang="es-CO" sz="1400" dirty="0">
            <a:latin typeface="Arial" panose="020B0604020202020204" pitchFamily="34" charset="0"/>
            <a:cs typeface="Arial" panose="020B0604020202020204" pitchFamily="34" charset="0"/>
          </a:endParaRPr>
        </a:p>
      </dgm:t>
    </dgm:pt>
    <dgm:pt modelId="{BA5C8548-EEB2-47E5-B5BF-87A18F97BCAC}" type="parTrans" cxnId="{B3E8C8E3-C372-40FB-8EC1-085BDFDC951B}">
      <dgm:prSet/>
      <dgm:spPr/>
      <dgm:t>
        <a:bodyPr/>
        <a:lstStyle/>
        <a:p>
          <a:endParaRPr lang="es-CO" sz="1800">
            <a:latin typeface="Arial" panose="020B0604020202020204" pitchFamily="34" charset="0"/>
            <a:cs typeface="Arial" panose="020B0604020202020204" pitchFamily="34" charset="0"/>
          </a:endParaRPr>
        </a:p>
      </dgm:t>
    </dgm:pt>
    <dgm:pt modelId="{BC4DC722-058B-4736-908A-381768FDF59A}" type="sibTrans" cxnId="{B3E8C8E3-C372-40FB-8EC1-085BDFDC951B}">
      <dgm:prSet/>
      <dgm:spPr/>
      <dgm:t>
        <a:bodyPr/>
        <a:lstStyle/>
        <a:p>
          <a:endParaRPr lang="es-CO" sz="1800">
            <a:latin typeface="Arial" panose="020B0604020202020204" pitchFamily="34" charset="0"/>
            <a:cs typeface="Arial" panose="020B0604020202020204" pitchFamily="34" charset="0"/>
          </a:endParaRPr>
        </a:p>
      </dgm:t>
    </dgm:pt>
    <dgm:pt modelId="{C0947BB5-BD00-441E-8699-F0E93C17C51B}">
      <dgm:prSet phldrT="[Texto]" custT="1"/>
      <dgm:spPr>
        <a:solidFill>
          <a:srgbClr val="00B050"/>
        </a:solidFill>
      </dgm:spPr>
      <dgm:t>
        <a:bodyPr/>
        <a:lstStyle/>
        <a:p>
          <a:r>
            <a:rPr lang="es-CO" sz="1800" b="1" dirty="0" smtClean="0">
              <a:latin typeface="Arial" panose="020B0604020202020204" pitchFamily="34" charset="0"/>
              <a:cs typeface="Arial" panose="020B0604020202020204" pitchFamily="34" charset="0"/>
            </a:rPr>
            <a:t>Gestión de Compras</a:t>
          </a:r>
          <a:endParaRPr lang="es-CO" sz="1800" b="1" dirty="0">
            <a:latin typeface="Arial" panose="020B0604020202020204" pitchFamily="34" charset="0"/>
            <a:cs typeface="Arial" panose="020B0604020202020204" pitchFamily="34" charset="0"/>
          </a:endParaRPr>
        </a:p>
      </dgm:t>
    </dgm:pt>
    <dgm:pt modelId="{BE6BCBF6-269C-48FE-A4E1-BA65CC53517F}" type="parTrans" cxnId="{7986720B-5405-4DED-9DC1-97A95DCA5D0A}">
      <dgm:prSet/>
      <dgm:spPr/>
      <dgm:t>
        <a:bodyPr/>
        <a:lstStyle/>
        <a:p>
          <a:endParaRPr lang="es-CO" sz="1800">
            <a:latin typeface="Arial" panose="020B0604020202020204" pitchFamily="34" charset="0"/>
            <a:cs typeface="Arial" panose="020B0604020202020204" pitchFamily="34" charset="0"/>
          </a:endParaRPr>
        </a:p>
      </dgm:t>
    </dgm:pt>
    <dgm:pt modelId="{EFC6C7DE-F62B-43CE-A2ED-B6448FF06DF1}" type="sibTrans" cxnId="{7986720B-5405-4DED-9DC1-97A95DCA5D0A}">
      <dgm:prSet/>
      <dgm:spPr/>
      <dgm:t>
        <a:bodyPr/>
        <a:lstStyle/>
        <a:p>
          <a:endParaRPr lang="es-CO" sz="1800">
            <a:latin typeface="Arial" panose="020B0604020202020204" pitchFamily="34" charset="0"/>
            <a:cs typeface="Arial" panose="020B0604020202020204" pitchFamily="34" charset="0"/>
          </a:endParaRPr>
        </a:p>
      </dgm:t>
    </dgm:pt>
    <dgm:pt modelId="{23184592-DDB7-411B-99EA-EC01F63441CE}">
      <dgm:prSet phldrT="[Texto]" custT="1"/>
      <dgm:spPr/>
      <dgm:t>
        <a:bodyPr/>
        <a:lstStyle/>
        <a:p>
          <a:pPr>
            <a:lnSpc>
              <a:spcPct val="150000"/>
            </a:lnSpc>
          </a:pPr>
          <a:r>
            <a:rPr lang="es-CO" sz="1600" b="1" dirty="0" smtClean="0">
              <a:latin typeface="+mn-lt"/>
              <a:cs typeface="Arial" panose="020B0604020202020204" pitchFamily="34" charset="0"/>
            </a:rPr>
            <a:t>Mala</a:t>
          </a:r>
          <a:r>
            <a:rPr lang="es-CO" sz="1600" b="1" baseline="0" dirty="0" smtClean="0">
              <a:latin typeface="+mn-lt"/>
              <a:cs typeface="Arial" panose="020B0604020202020204" pitchFamily="34" charset="0"/>
            </a:rPr>
            <a:t> planificación de las compras</a:t>
          </a:r>
          <a:endParaRPr lang="es-CO" sz="1600" b="1" dirty="0">
            <a:latin typeface="+mn-lt"/>
            <a:cs typeface="Arial" panose="020B0604020202020204" pitchFamily="34" charset="0"/>
          </a:endParaRPr>
        </a:p>
      </dgm:t>
    </dgm:pt>
    <dgm:pt modelId="{7C8FCA4F-E866-452C-88A6-07106EE93595}" type="parTrans" cxnId="{856503E7-6A4F-4976-BB93-CE2CCBE755A3}">
      <dgm:prSet/>
      <dgm:spPr/>
      <dgm:t>
        <a:bodyPr/>
        <a:lstStyle/>
        <a:p>
          <a:endParaRPr lang="es-CO" sz="1800">
            <a:latin typeface="Arial" panose="020B0604020202020204" pitchFamily="34" charset="0"/>
            <a:cs typeface="Arial" panose="020B0604020202020204" pitchFamily="34" charset="0"/>
          </a:endParaRPr>
        </a:p>
      </dgm:t>
    </dgm:pt>
    <dgm:pt modelId="{6EBF02B9-B5F5-4E5D-B2A9-A34C41886BB7}" type="sibTrans" cxnId="{856503E7-6A4F-4976-BB93-CE2CCBE755A3}">
      <dgm:prSet/>
      <dgm:spPr/>
      <dgm:t>
        <a:bodyPr/>
        <a:lstStyle/>
        <a:p>
          <a:endParaRPr lang="es-CO" sz="1800">
            <a:latin typeface="Arial" panose="020B0604020202020204" pitchFamily="34" charset="0"/>
            <a:cs typeface="Arial" panose="020B0604020202020204" pitchFamily="34" charset="0"/>
          </a:endParaRPr>
        </a:p>
      </dgm:t>
    </dgm:pt>
    <dgm:pt modelId="{B10886CE-00DD-415A-9054-6DF9C73DCBD3}">
      <dgm:prSet phldrT="[Texto]" custT="1"/>
      <dgm:spPr/>
      <dgm:t>
        <a:bodyPr/>
        <a:lstStyle/>
        <a:p>
          <a:pPr>
            <a:lnSpc>
              <a:spcPct val="150000"/>
            </a:lnSpc>
          </a:pPr>
          <a:r>
            <a:rPr lang="es-CO" sz="1600" b="1" dirty="0" smtClean="0">
              <a:latin typeface="+mn-lt"/>
              <a:cs typeface="Arial" panose="020B0604020202020204" pitchFamily="34" charset="0"/>
            </a:rPr>
            <a:t>Error al montar la OC</a:t>
          </a:r>
          <a:endParaRPr lang="es-CO" sz="1600" b="1" dirty="0">
            <a:latin typeface="+mn-lt"/>
            <a:cs typeface="Arial" panose="020B0604020202020204" pitchFamily="34" charset="0"/>
          </a:endParaRPr>
        </a:p>
      </dgm:t>
    </dgm:pt>
    <dgm:pt modelId="{FBF131CE-2C8F-493E-9B46-6AD47925862B}" type="parTrans" cxnId="{2D63954D-5694-45FE-8EA2-5CC212C30AD0}">
      <dgm:prSet/>
      <dgm:spPr/>
      <dgm:t>
        <a:bodyPr/>
        <a:lstStyle/>
        <a:p>
          <a:endParaRPr lang="es-CO"/>
        </a:p>
      </dgm:t>
    </dgm:pt>
    <dgm:pt modelId="{A001D22A-7F00-4BC2-BE02-B88AB682361E}" type="sibTrans" cxnId="{2D63954D-5694-45FE-8EA2-5CC212C30AD0}">
      <dgm:prSet/>
      <dgm:spPr/>
      <dgm:t>
        <a:bodyPr/>
        <a:lstStyle/>
        <a:p>
          <a:endParaRPr lang="es-CO"/>
        </a:p>
      </dgm:t>
    </dgm:pt>
    <dgm:pt modelId="{4CB407D8-0F98-4C96-8221-D649AFDF96F5}">
      <dgm:prSet phldrT="[Texto]" custT="1"/>
      <dgm:spPr/>
      <dgm:t>
        <a:bodyPr/>
        <a:lstStyle/>
        <a:p>
          <a:pPr>
            <a:lnSpc>
              <a:spcPct val="150000"/>
            </a:lnSpc>
          </a:pPr>
          <a:r>
            <a:rPr lang="es-ES" sz="1600" b="1" dirty="0" smtClean="0">
              <a:latin typeface="+mn-lt"/>
              <a:cs typeface="Arial" panose="020B0604020202020204" pitchFamily="34" charset="0"/>
            </a:rPr>
            <a:t>Selección de proveedores no calificados</a:t>
          </a:r>
          <a:endParaRPr lang="es-CO" sz="1600" b="1" dirty="0">
            <a:latin typeface="+mn-lt"/>
            <a:cs typeface="Arial" panose="020B0604020202020204" pitchFamily="34" charset="0"/>
          </a:endParaRPr>
        </a:p>
      </dgm:t>
    </dgm:pt>
    <dgm:pt modelId="{08464040-D19E-4511-A694-51E5B8BF2BCF}" type="parTrans" cxnId="{EA492974-F5B3-4781-B29F-21510F849BEB}">
      <dgm:prSet/>
      <dgm:spPr/>
      <dgm:t>
        <a:bodyPr/>
        <a:lstStyle/>
        <a:p>
          <a:endParaRPr lang="es-CO"/>
        </a:p>
      </dgm:t>
    </dgm:pt>
    <dgm:pt modelId="{EFF85799-FBD5-42AC-AA09-595EA43C29C2}" type="sibTrans" cxnId="{EA492974-F5B3-4781-B29F-21510F849BEB}">
      <dgm:prSet/>
      <dgm:spPr/>
      <dgm:t>
        <a:bodyPr/>
        <a:lstStyle/>
        <a:p>
          <a:endParaRPr lang="es-CO"/>
        </a:p>
      </dgm:t>
    </dgm:pt>
    <dgm:pt modelId="{6384C1C0-0E32-4DDA-9CC0-AB8DE0D2144E}">
      <dgm:prSet phldrT="[Texto]" custT="1"/>
      <dgm:spPr/>
      <dgm:t>
        <a:bodyPr/>
        <a:lstStyle/>
        <a:p>
          <a:pPr>
            <a:lnSpc>
              <a:spcPct val="150000"/>
            </a:lnSpc>
          </a:pPr>
          <a:r>
            <a:rPr lang="es-CO" sz="1600" b="1" dirty="0" smtClean="0">
              <a:latin typeface="+mn-lt"/>
              <a:cs typeface="Arial" panose="020B0604020202020204" pitchFamily="34" charset="0"/>
            </a:rPr>
            <a:t>Falta de seguimiento a los pedidos solicitados</a:t>
          </a:r>
          <a:endParaRPr lang="es-CO" sz="1600" b="1" dirty="0">
            <a:latin typeface="+mn-lt"/>
            <a:cs typeface="Arial" panose="020B0604020202020204" pitchFamily="34" charset="0"/>
          </a:endParaRPr>
        </a:p>
      </dgm:t>
    </dgm:pt>
    <dgm:pt modelId="{ED877F2D-8FF4-495D-BA47-5805EAEA635E}" type="parTrans" cxnId="{1584863E-3D1B-45B3-B9A7-3D4E715DAAD6}">
      <dgm:prSet/>
      <dgm:spPr/>
      <dgm:t>
        <a:bodyPr/>
        <a:lstStyle/>
        <a:p>
          <a:endParaRPr lang="es-CO"/>
        </a:p>
      </dgm:t>
    </dgm:pt>
    <dgm:pt modelId="{58AFAD96-D1DA-4C13-81E9-3CE94C46C4F8}" type="sibTrans" cxnId="{1584863E-3D1B-45B3-B9A7-3D4E715DAAD6}">
      <dgm:prSet/>
      <dgm:spPr/>
      <dgm:t>
        <a:bodyPr/>
        <a:lstStyle/>
        <a:p>
          <a:endParaRPr lang="es-CO"/>
        </a:p>
      </dgm:t>
    </dgm:pt>
    <dgm:pt modelId="{66C8D8C9-001C-4F26-9346-67CD9BE4FDAA}">
      <dgm:prSet phldrT="[Texto]" custT="1"/>
      <dgm:spPr/>
      <dgm:t>
        <a:bodyPr/>
        <a:lstStyle/>
        <a:p>
          <a:r>
            <a:rPr lang="es-ES" sz="1600" b="1" dirty="0" smtClean="0">
              <a:latin typeface="Arial" panose="020B0604020202020204" pitchFamily="34" charset="0"/>
              <a:cs typeface="Arial" panose="020B0604020202020204" pitchFamily="34" charset="0"/>
            </a:rPr>
            <a:t>Mala Identificación de equipos/frecuencia para realizar las calibraciones y verificaciones.</a:t>
          </a:r>
          <a:endParaRPr lang="es-CO" sz="1600" b="1" dirty="0">
            <a:latin typeface="Arial" panose="020B0604020202020204" pitchFamily="34" charset="0"/>
            <a:cs typeface="Arial" panose="020B0604020202020204" pitchFamily="34" charset="0"/>
          </a:endParaRPr>
        </a:p>
      </dgm:t>
    </dgm:pt>
    <dgm:pt modelId="{2C2380AE-8940-41BC-ACF5-8863529DCE8A}" type="parTrans" cxnId="{D2C722DE-F89A-4C59-B7E8-E2E2DAC5702F}">
      <dgm:prSet/>
      <dgm:spPr/>
      <dgm:t>
        <a:bodyPr/>
        <a:lstStyle/>
        <a:p>
          <a:endParaRPr lang="es-CO"/>
        </a:p>
      </dgm:t>
    </dgm:pt>
    <dgm:pt modelId="{9072DC1E-EC1F-42D3-990C-CDB8658A3797}" type="sibTrans" cxnId="{D2C722DE-F89A-4C59-B7E8-E2E2DAC5702F}">
      <dgm:prSet/>
      <dgm:spPr/>
      <dgm:t>
        <a:bodyPr/>
        <a:lstStyle/>
        <a:p>
          <a:endParaRPr lang="es-CO"/>
        </a:p>
      </dgm:t>
    </dgm:pt>
    <dgm:pt modelId="{FDBDF402-7DE6-4666-B3AC-7076ADBA56C4}">
      <dgm:prSet phldrT="[Texto]" custT="1"/>
      <dgm:spPr/>
      <dgm:t>
        <a:bodyPr/>
        <a:lstStyle/>
        <a:p>
          <a:r>
            <a:rPr lang="es-CO" sz="1600" b="1" dirty="0" smtClean="0">
              <a:latin typeface="Arial" panose="020B0604020202020204" pitchFamily="34" charset="0"/>
              <a:cs typeface="Arial" panose="020B0604020202020204" pitchFamily="34" charset="0"/>
            </a:rPr>
            <a:t>Mantenimientos deficientes</a:t>
          </a:r>
          <a:endParaRPr lang="es-CO" sz="1600" dirty="0">
            <a:latin typeface="Arial" panose="020B0604020202020204" pitchFamily="34" charset="0"/>
            <a:cs typeface="Arial" panose="020B0604020202020204" pitchFamily="34" charset="0"/>
          </a:endParaRPr>
        </a:p>
      </dgm:t>
    </dgm:pt>
    <dgm:pt modelId="{63101D2E-1AEA-4765-9E0C-D6F6B17B4352}" type="parTrans" cxnId="{BCF3110C-7FEA-42E3-805E-6525F3CD0481}">
      <dgm:prSet/>
      <dgm:spPr/>
      <dgm:t>
        <a:bodyPr/>
        <a:lstStyle/>
        <a:p>
          <a:endParaRPr lang="es-CO"/>
        </a:p>
      </dgm:t>
    </dgm:pt>
    <dgm:pt modelId="{30F0A835-1D4C-48AC-9515-25B229E3BE04}" type="sibTrans" cxnId="{BCF3110C-7FEA-42E3-805E-6525F3CD0481}">
      <dgm:prSet/>
      <dgm:spPr/>
      <dgm:t>
        <a:bodyPr/>
        <a:lstStyle/>
        <a:p>
          <a:endParaRPr lang="es-CO"/>
        </a:p>
      </dgm:t>
    </dgm:pt>
    <dgm:pt modelId="{C777F22A-A08D-4FCB-9B8C-A317092E058B}">
      <dgm:prSet phldrT="[Texto]" custT="1"/>
      <dgm:spPr/>
      <dgm:t>
        <a:bodyPr/>
        <a:lstStyle/>
        <a:p>
          <a:r>
            <a:rPr lang="es-CO" sz="1600" b="1" dirty="0" smtClean="0">
              <a:latin typeface="Arial" panose="020B0604020202020204" pitchFamily="34" charset="0"/>
              <a:cs typeface="Arial" panose="020B0604020202020204" pitchFamily="34" charset="0"/>
            </a:rPr>
            <a:t>Verificaciones / calibraciones no adecuadas</a:t>
          </a:r>
          <a:endParaRPr lang="es-CO" sz="1600" b="1" dirty="0">
            <a:latin typeface="Arial" panose="020B0604020202020204" pitchFamily="34" charset="0"/>
            <a:cs typeface="Arial" panose="020B0604020202020204" pitchFamily="34" charset="0"/>
          </a:endParaRPr>
        </a:p>
      </dgm:t>
    </dgm:pt>
    <dgm:pt modelId="{3F996F05-4426-4EC2-8233-6DC2A433066C}" type="parTrans" cxnId="{76C2FD0D-093F-4D37-BD13-C4FF156CAE58}">
      <dgm:prSet/>
      <dgm:spPr/>
      <dgm:t>
        <a:bodyPr/>
        <a:lstStyle/>
        <a:p>
          <a:endParaRPr lang="es-CO"/>
        </a:p>
      </dgm:t>
    </dgm:pt>
    <dgm:pt modelId="{B040F5C7-F24B-4BEF-A274-238A17C4E1F2}" type="sibTrans" cxnId="{76C2FD0D-093F-4D37-BD13-C4FF156CAE58}">
      <dgm:prSet/>
      <dgm:spPr/>
      <dgm:t>
        <a:bodyPr/>
        <a:lstStyle/>
        <a:p>
          <a:endParaRPr lang="es-CO"/>
        </a:p>
      </dgm:t>
    </dgm:pt>
    <dgm:pt modelId="{01543D3C-E624-47D6-A609-57915DF4029D}">
      <dgm:prSet custT="1"/>
      <dgm:spPr/>
      <dgm:t>
        <a:bodyPr/>
        <a:lstStyle/>
        <a:p>
          <a:r>
            <a:rPr lang="es-ES" sz="1600" b="1" dirty="0">
              <a:latin typeface="+mn-lt"/>
              <a:cs typeface="Arial" panose="020B0604020202020204" pitchFamily="34" charset="0"/>
            </a:rPr>
            <a:t>Ejecutar Plan de Formación no acorde al desarrollo de competencias del personal y a las necesidades técnicas y tecnológicas de la organización</a:t>
          </a:r>
          <a:endParaRPr lang="es-CO" sz="1600" b="1" dirty="0">
            <a:latin typeface="+mn-lt"/>
            <a:cs typeface="Arial" panose="020B0604020202020204" pitchFamily="34" charset="0"/>
          </a:endParaRPr>
        </a:p>
      </dgm:t>
    </dgm:pt>
    <dgm:pt modelId="{3447A582-FD91-4633-8974-1A95FC82959F}" type="parTrans" cxnId="{47802524-327B-44D5-B47C-65783230D6C6}">
      <dgm:prSet/>
      <dgm:spPr/>
      <dgm:t>
        <a:bodyPr/>
        <a:lstStyle/>
        <a:p>
          <a:endParaRPr lang="es-CO"/>
        </a:p>
      </dgm:t>
    </dgm:pt>
    <dgm:pt modelId="{D59FBF5E-F83D-489C-8BE3-F86DC6863EDE}" type="sibTrans" cxnId="{47802524-327B-44D5-B47C-65783230D6C6}">
      <dgm:prSet/>
      <dgm:spPr/>
      <dgm:t>
        <a:bodyPr/>
        <a:lstStyle/>
        <a:p>
          <a:endParaRPr lang="es-CO"/>
        </a:p>
      </dgm:t>
    </dgm:pt>
    <dgm:pt modelId="{8E80203A-204B-4709-B9A3-6AF35B0D90C1}">
      <dgm:prSet custT="1"/>
      <dgm:spPr/>
      <dgm:t>
        <a:bodyPr/>
        <a:lstStyle/>
        <a:p>
          <a:r>
            <a:rPr lang="es-ES" sz="1600" b="1" dirty="0" smtClean="0">
              <a:latin typeface="+mn-lt"/>
              <a:cs typeface="Arial" panose="020B0604020202020204" pitchFamily="34" charset="0"/>
            </a:rPr>
            <a:t>Adopción de sanciones disciplinarias, y justa causa sin dar cumplimiento a lo establecido en el RIT y CST</a:t>
          </a:r>
          <a:endParaRPr lang="es-CO" sz="1600" b="1" dirty="0">
            <a:latin typeface="+mn-lt"/>
            <a:cs typeface="Arial" panose="020B0604020202020204" pitchFamily="34" charset="0"/>
          </a:endParaRPr>
        </a:p>
      </dgm:t>
    </dgm:pt>
    <dgm:pt modelId="{6A6602AF-6D0C-4E51-BE6B-7F229E76F497}" type="parTrans" cxnId="{1B9F4EFA-CFB3-4804-B5AE-3EFCF965263E}">
      <dgm:prSet/>
      <dgm:spPr/>
    </dgm:pt>
    <dgm:pt modelId="{978D2EFB-9C87-4A48-8D52-029B4271E6BD}" type="sibTrans" cxnId="{1B9F4EFA-CFB3-4804-B5AE-3EFCF965263E}">
      <dgm:prSet/>
      <dgm:spPr/>
    </dgm:pt>
    <dgm:pt modelId="{C120202F-A1E5-455A-8A95-844EDC24B3BD}" type="pres">
      <dgm:prSet presAssocID="{4624B3E1-8047-4711-8350-655C7BCBFCEF}" presName="Name0" presStyleCnt="0">
        <dgm:presLayoutVars>
          <dgm:dir/>
          <dgm:animLvl val="lvl"/>
          <dgm:resizeHandles val="exact"/>
        </dgm:presLayoutVars>
      </dgm:prSet>
      <dgm:spPr/>
      <dgm:t>
        <a:bodyPr/>
        <a:lstStyle/>
        <a:p>
          <a:endParaRPr lang="es-CO"/>
        </a:p>
      </dgm:t>
    </dgm:pt>
    <dgm:pt modelId="{4FF70076-4938-469A-8710-27841AE2A01A}" type="pres">
      <dgm:prSet presAssocID="{BDCC0C69-1D12-43B0-B793-55A607963EDF}" presName="linNode" presStyleCnt="0"/>
      <dgm:spPr/>
    </dgm:pt>
    <dgm:pt modelId="{C769A10F-1C11-4E89-87A6-459354556D3A}" type="pres">
      <dgm:prSet presAssocID="{BDCC0C69-1D12-43B0-B793-55A607963EDF}" presName="parentText" presStyleLbl="node1" presStyleIdx="0" presStyleCnt="3" custScaleX="74254" custScaleY="79624">
        <dgm:presLayoutVars>
          <dgm:chMax val="1"/>
          <dgm:bulletEnabled val="1"/>
        </dgm:presLayoutVars>
      </dgm:prSet>
      <dgm:spPr/>
      <dgm:t>
        <a:bodyPr/>
        <a:lstStyle/>
        <a:p>
          <a:endParaRPr lang="es-CO"/>
        </a:p>
      </dgm:t>
    </dgm:pt>
    <dgm:pt modelId="{07197C40-C41F-4EDE-A2E6-E95CC7DBFDEE}" type="pres">
      <dgm:prSet presAssocID="{BDCC0C69-1D12-43B0-B793-55A607963EDF}" presName="descendantText" presStyleLbl="alignAccFollowNode1" presStyleIdx="0" presStyleCnt="3" custScaleX="126084">
        <dgm:presLayoutVars>
          <dgm:bulletEnabled val="1"/>
        </dgm:presLayoutVars>
      </dgm:prSet>
      <dgm:spPr/>
      <dgm:t>
        <a:bodyPr/>
        <a:lstStyle/>
        <a:p>
          <a:endParaRPr lang="es-CO"/>
        </a:p>
      </dgm:t>
    </dgm:pt>
    <dgm:pt modelId="{4BD3A22F-7E66-445F-AB32-3AEF5B2A50D4}" type="pres">
      <dgm:prSet presAssocID="{F8E94146-F34A-4B0D-BA04-96F498BA625D}" presName="sp" presStyleCnt="0"/>
      <dgm:spPr/>
    </dgm:pt>
    <dgm:pt modelId="{D3FC6D7B-1362-4102-87FB-0E547D0E06CF}" type="pres">
      <dgm:prSet presAssocID="{94DFF41A-A8E0-4BDF-B26B-B0213433F5CA}" presName="linNode" presStyleCnt="0"/>
      <dgm:spPr/>
    </dgm:pt>
    <dgm:pt modelId="{33E5B288-466F-4796-8AF5-D8169717C3A4}" type="pres">
      <dgm:prSet presAssocID="{94DFF41A-A8E0-4BDF-B26B-B0213433F5CA}" presName="parentText" presStyleLbl="node1" presStyleIdx="1" presStyleCnt="3" custScaleX="91340" custScaleY="94166">
        <dgm:presLayoutVars>
          <dgm:chMax val="1"/>
          <dgm:bulletEnabled val="1"/>
        </dgm:presLayoutVars>
      </dgm:prSet>
      <dgm:spPr/>
      <dgm:t>
        <a:bodyPr/>
        <a:lstStyle/>
        <a:p>
          <a:endParaRPr lang="es-CO"/>
        </a:p>
      </dgm:t>
    </dgm:pt>
    <dgm:pt modelId="{E12F017C-18DC-4C71-803D-FAF2E401E92F}" type="pres">
      <dgm:prSet presAssocID="{94DFF41A-A8E0-4BDF-B26B-B0213433F5CA}" presName="descendantText" presStyleLbl="alignAccFollowNode1" presStyleIdx="1" presStyleCnt="3" custScaleX="155237" custScaleY="129195">
        <dgm:presLayoutVars>
          <dgm:bulletEnabled val="1"/>
        </dgm:presLayoutVars>
      </dgm:prSet>
      <dgm:spPr/>
      <dgm:t>
        <a:bodyPr/>
        <a:lstStyle/>
        <a:p>
          <a:endParaRPr lang="es-CO"/>
        </a:p>
      </dgm:t>
    </dgm:pt>
    <dgm:pt modelId="{0BF709BD-B19D-4928-B994-DFC6826F8E3D}" type="pres">
      <dgm:prSet presAssocID="{36B548BA-3732-4508-BD9B-EF0DEC15FE06}" presName="sp" presStyleCnt="0"/>
      <dgm:spPr/>
    </dgm:pt>
    <dgm:pt modelId="{3C670727-8407-488B-A27D-C4104667B51E}" type="pres">
      <dgm:prSet presAssocID="{C0947BB5-BD00-441E-8699-F0E93C17C51B}" presName="linNode" presStyleCnt="0"/>
      <dgm:spPr/>
    </dgm:pt>
    <dgm:pt modelId="{22A00C48-1AE8-4137-BBBB-16484AA1BB60}" type="pres">
      <dgm:prSet presAssocID="{C0947BB5-BD00-441E-8699-F0E93C17C51B}" presName="parentText" presStyleLbl="node1" presStyleIdx="2" presStyleCnt="3" custScaleX="74254" custScaleY="79624" custLinFactNeighborX="-4257" custLinFactNeighborY="268">
        <dgm:presLayoutVars>
          <dgm:chMax val="1"/>
          <dgm:bulletEnabled val="1"/>
        </dgm:presLayoutVars>
      </dgm:prSet>
      <dgm:spPr/>
      <dgm:t>
        <a:bodyPr/>
        <a:lstStyle/>
        <a:p>
          <a:endParaRPr lang="es-CO"/>
        </a:p>
      </dgm:t>
    </dgm:pt>
    <dgm:pt modelId="{BE6CC81B-BBAE-43B7-AF73-62642FCF64D3}" type="pres">
      <dgm:prSet presAssocID="{C0947BB5-BD00-441E-8699-F0E93C17C51B}" presName="descendantText" presStyleLbl="alignAccFollowNode1" presStyleIdx="2" presStyleCnt="3" custScaleX="126084">
        <dgm:presLayoutVars>
          <dgm:bulletEnabled val="1"/>
        </dgm:presLayoutVars>
      </dgm:prSet>
      <dgm:spPr/>
      <dgm:t>
        <a:bodyPr/>
        <a:lstStyle/>
        <a:p>
          <a:endParaRPr lang="es-CO"/>
        </a:p>
      </dgm:t>
    </dgm:pt>
  </dgm:ptLst>
  <dgm:cxnLst>
    <dgm:cxn modelId="{D2C722DE-F89A-4C59-B7E8-E2E2DAC5702F}" srcId="{BDCC0C69-1D12-43B0-B793-55A607963EDF}" destId="{66C8D8C9-001C-4F26-9346-67CD9BE4FDAA}" srcOrd="2" destOrd="0" parTransId="{2C2380AE-8940-41BC-ACF5-8863529DCE8A}" sibTransId="{9072DC1E-EC1F-42D3-990C-CDB8658A3797}"/>
    <dgm:cxn modelId="{EA492974-F5B3-4781-B29F-21510F849BEB}" srcId="{C0947BB5-BD00-441E-8699-F0E93C17C51B}" destId="{4CB407D8-0F98-4C96-8221-D649AFDF96F5}" srcOrd="2" destOrd="0" parTransId="{08464040-D19E-4511-A694-51E5B8BF2BCF}" sibTransId="{EFF85799-FBD5-42AC-AA09-595EA43C29C2}"/>
    <dgm:cxn modelId="{BCF3110C-7FEA-42E3-805E-6525F3CD0481}" srcId="{BDCC0C69-1D12-43B0-B793-55A607963EDF}" destId="{FDBDF402-7DE6-4666-B3AC-7076ADBA56C4}" srcOrd="1" destOrd="0" parTransId="{63101D2E-1AEA-4765-9E0C-D6F6B17B4352}" sibTransId="{30F0A835-1D4C-48AC-9515-25B229E3BE04}"/>
    <dgm:cxn modelId="{22D59E55-6E0A-4407-8056-1A80B59A98BF}" type="presOf" srcId="{01543D3C-E624-47D6-A609-57915DF4029D}" destId="{E12F017C-18DC-4C71-803D-FAF2E401E92F}" srcOrd="0" destOrd="1" presId="urn:microsoft.com/office/officeart/2005/8/layout/vList5"/>
    <dgm:cxn modelId="{3EBF65C6-94BF-4FB0-BC5A-EE3CD84E138F}" type="presOf" srcId="{6384C1C0-0E32-4DDA-9CC0-AB8DE0D2144E}" destId="{BE6CC81B-BBAE-43B7-AF73-62642FCF64D3}" srcOrd="0" destOrd="3" presId="urn:microsoft.com/office/officeart/2005/8/layout/vList5"/>
    <dgm:cxn modelId="{42CE0393-7847-4AAF-B2A0-4B6E2BEA4D1E}" type="presOf" srcId="{4CB407D8-0F98-4C96-8221-D649AFDF96F5}" destId="{BE6CC81B-BBAE-43B7-AF73-62642FCF64D3}" srcOrd="0" destOrd="2" presId="urn:microsoft.com/office/officeart/2005/8/layout/vList5"/>
    <dgm:cxn modelId="{B3E8C8E3-C372-40FB-8EC1-085BDFDC951B}" srcId="{94DFF41A-A8E0-4BDF-B26B-B0213433F5CA}" destId="{2771B7A3-0BB7-44AC-882F-0222DD8D7D9C}" srcOrd="0" destOrd="0" parTransId="{BA5C8548-EEB2-47E5-B5BF-87A18F97BCAC}" sibTransId="{BC4DC722-058B-4736-908A-381768FDF59A}"/>
    <dgm:cxn modelId="{3359B1F8-DE3F-46D0-8862-F6158AA2CECD}" type="presOf" srcId="{BDCC0C69-1D12-43B0-B793-55A607963EDF}" destId="{C769A10F-1C11-4E89-87A6-459354556D3A}" srcOrd="0" destOrd="0" presId="urn:microsoft.com/office/officeart/2005/8/layout/vList5"/>
    <dgm:cxn modelId="{CA38F9B9-9232-4036-8A34-7DCDFB20E8A3}" type="presOf" srcId="{4624B3E1-8047-4711-8350-655C7BCBFCEF}" destId="{C120202F-A1E5-455A-8A95-844EDC24B3BD}" srcOrd="0" destOrd="0" presId="urn:microsoft.com/office/officeart/2005/8/layout/vList5"/>
    <dgm:cxn modelId="{0A972D0D-E856-4ED2-A9B0-3DE3216156B9}" type="presOf" srcId="{94DFF41A-A8E0-4BDF-B26B-B0213433F5CA}" destId="{33E5B288-466F-4796-8AF5-D8169717C3A4}" srcOrd="0" destOrd="0" presId="urn:microsoft.com/office/officeart/2005/8/layout/vList5"/>
    <dgm:cxn modelId="{C0687B5E-0286-4882-82F3-F81EE77F1C61}" type="presOf" srcId="{66C8D8C9-001C-4F26-9346-67CD9BE4FDAA}" destId="{07197C40-C41F-4EDE-A2E6-E95CC7DBFDEE}" srcOrd="0" destOrd="2" presId="urn:microsoft.com/office/officeart/2005/8/layout/vList5"/>
    <dgm:cxn modelId="{D8F09386-BE71-4577-893D-911899CA8E9D}" type="presOf" srcId="{FDBDF402-7DE6-4666-B3AC-7076ADBA56C4}" destId="{07197C40-C41F-4EDE-A2E6-E95CC7DBFDEE}" srcOrd="0" destOrd="1" presId="urn:microsoft.com/office/officeart/2005/8/layout/vList5"/>
    <dgm:cxn modelId="{6E1DACE1-846B-4682-998C-D74E8CEF22B2}" type="presOf" srcId="{2771B7A3-0BB7-44AC-882F-0222DD8D7D9C}" destId="{E12F017C-18DC-4C71-803D-FAF2E401E92F}" srcOrd="0" destOrd="0" presId="urn:microsoft.com/office/officeart/2005/8/layout/vList5"/>
    <dgm:cxn modelId="{49476157-A752-43A3-9A84-95C0C254B13F}" type="presOf" srcId="{8E80203A-204B-4709-B9A3-6AF35B0D90C1}" destId="{E12F017C-18DC-4C71-803D-FAF2E401E92F}" srcOrd="0" destOrd="2" presId="urn:microsoft.com/office/officeart/2005/8/layout/vList5"/>
    <dgm:cxn modelId="{1584863E-3D1B-45B3-B9A7-3D4E715DAAD6}" srcId="{C0947BB5-BD00-441E-8699-F0E93C17C51B}" destId="{6384C1C0-0E32-4DDA-9CC0-AB8DE0D2144E}" srcOrd="3" destOrd="0" parTransId="{ED877F2D-8FF4-495D-BA47-5805EAEA635E}" sibTransId="{58AFAD96-D1DA-4C13-81E9-3CE94C46C4F8}"/>
    <dgm:cxn modelId="{76C2FD0D-093F-4D37-BD13-C4FF156CAE58}" srcId="{BDCC0C69-1D12-43B0-B793-55A607963EDF}" destId="{C777F22A-A08D-4FCB-9B8C-A317092E058B}" srcOrd="3" destOrd="0" parTransId="{3F996F05-4426-4EC2-8233-6DC2A433066C}" sibTransId="{B040F5C7-F24B-4BEF-A274-238A17C4E1F2}"/>
    <dgm:cxn modelId="{E3DF4565-7ED4-484B-A843-D02D4003056C}" type="presOf" srcId="{F2A9024D-7AA2-49F5-9413-5A1DD4ECCE1E}" destId="{07197C40-C41F-4EDE-A2E6-E95CC7DBFDEE}" srcOrd="0" destOrd="0" presId="urn:microsoft.com/office/officeart/2005/8/layout/vList5"/>
    <dgm:cxn modelId="{42E3BB43-EBB3-4A60-82E1-AA25213183A1}" srcId="{4624B3E1-8047-4711-8350-655C7BCBFCEF}" destId="{BDCC0C69-1D12-43B0-B793-55A607963EDF}" srcOrd="0" destOrd="0" parTransId="{07B83352-CAB2-42F2-8D10-F113E786A957}" sibTransId="{F8E94146-F34A-4B0D-BA04-96F498BA625D}"/>
    <dgm:cxn modelId="{2D63954D-5694-45FE-8EA2-5CC212C30AD0}" srcId="{C0947BB5-BD00-441E-8699-F0E93C17C51B}" destId="{B10886CE-00DD-415A-9054-6DF9C73DCBD3}" srcOrd="1" destOrd="0" parTransId="{FBF131CE-2C8F-493E-9B46-6AD47925862B}" sibTransId="{A001D22A-7F00-4BC2-BE02-B88AB682361E}"/>
    <dgm:cxn modelId="{62FF1A3F-28FB-4224-99A8-9CCA1343D95A}" type="presOf" srcId="{C0947BB5-BD00-441E-8699-F0E93C17C51B}" destId="{22A00C48-1AE8-4137-BBBB-16484AA1BB60}" srcOrd="0" destOrd="0" presId="urn:microsoft.com/office/officeart/2005/8/layout/vList5"/>
    <dgm:cxn modelId="{47802524-327B-44D5-B47C-65783230D6C6}" srcId="{94DFF41A-A8E0-4BDF-B26B-B0213433F5CA}" destId="{01543D3C-E624-47D6-A609-57915DF4029D}" srcOrd="1" destOrd="0" parTransId="{3447A582-FD91-4633-8974-1A95FC82959F}" sibTransId="{D59FBF5E-F83D-489C-8BE3-F86DC6863EDE}"/>
    <dgm:cxn modelId="{3390B30B-D587-455B-85E9-0DB69243E000}" srcId="{4624B3E1-8047-4711-8350-655C7BCBFCEF}" destId="{94DFF41A-A8E0-4BDF-B26B-B0213433F5CA}" srcOrd="1" destOrd="0" parTransId="{4F1FAC43-E199-438B-A70C-8D73CAAD70B5}" sibTransId="{36B548BA-3732-4508-BD9B-EF0DEC15FE06}"/>
    <dgm:cxn modelId="{367EB748-BF30-4535-B901-DD9DACBC50CA}" type="presOf" srcId="{23184592-DDB7-411B-99EA-EC01F63441CE}" destId="{BE6CC81B-BBAE-43B7-AF73-62642FCF64D3}" srcOrd="0" destOrd="0" presId="urn:microsoft.com/office/officeart/2005/8/layout/vList5"/>
    <dgm:cxn modelId="{65412ECC-777A-4E86-AB52-75C70832510E}" type="presOf" srcId="{C777F22A-A08D-4FCB-9B8C-A317092E058B}" destId="{07197C40-C41F-4EDE-A2E6-E95CC7DBFDEE}" srcOrd="0" destOrd="3" presId="urn:microsoft.com/office/officeart/2005/8/layout/vList5"/>
    <dgm:cxn modelId="{856503E7-6A4F-4976-BB93-CE2CCBE755A3}" srcId="{C0947BB5-BD00-441E-8699-F0E93C17C51B}" destId="{23184592-DDB7-411B-99EA-EC01F63441CE}" srcOrd="0" destOrd="0" parTransId="{7C8FCA4F-E866-452C-88A6-07106EE93595}" sibTransId="{6EBF02B9-B5F5-4E5D-B2A9-A34C41886BB7}"/>
    <dgm:cxn modelId="{8323EF31-7364-4ED4-BFD0-08F55EE89120}" type="presOf" srcId="{B10886CE-00DD-415A-9054-6DF9C73DCBD3}" destId="{BE6CC81B-BBAE-43B7-AF73-62642FCF64D3}" srcOrd="0" destOrd="1" presId="urn:microsoft.com/office/officeart/2005/8/layout/vList5"/>
    <dgm:cxn modelId="{7986720B-5405-4DED-9DC1-97A95DCA5D0A}" srcId="{4624B3E1-8047-4711-8350-655C7BCBFCEF}" destId="{C0947BB5-BD00-441E-8699-F0E93C17C51B}" srcOrd="2" destOrd="0" parTransId="{BE6BCBF6-269C-48FE-A4E1-BA65CC53517F}" sibTransId="{EFC6C7DE-F62B-43CE-A2ED-B6448FF06DF1}"/>
    <dgm:cxn modelId="{D8C2219B-B5D1-432C-A7A3-492ABC352E62}" srcId="{BDCC0C69-1D12-43B0-B793-55A607963EDF}" destId="{F2A9024D-7AA2-49F5-9413-5A1DD4ECCE1E}" srcOrd="0" destOrd="0" parTransId="{2BEA09D1-57E3-4224-8393-E57B0E94BE34}" sibTransId="{33D3F3D8-2CCE-4F56-8E63-546034A16BD2}"/>
    <dgm:cxn modelId="{1B9F4EFA-CFB3-4804-B5AE-3EFCF965263E}" srcId="{94DFF41A-A8E0-4BDF-B26B-B0213433F5CA}" destId="{8E80203A-204B-4709-B9A3-6AF35B0D90C1}" srcOrd="2" destOrd="0" parTransId="{6A6602AF-6D0C-4E51-BE6B-7F229E76F497}" sibTransId="{978D2EFB-9C87-4A48-8D52-029B4271E6BD}"/>
    <dgm:cxn modelId="{0A51C85E-08C7-4D50-AF31-E06B82CFC7B5}" type="presParOf" srcId="{C120202F-A1E5-455A-8A95-844EDC24B3BD}" destId="{4FF70076-4938-469A-8710-27841AE2A01A}" srcOrd="0" destOrd="0" presId="urn:microsoft.com/office/officeart/2005/8/layout/vList5"/>
    <dgm:cxn modelId="{2919C10F-A319-482D-B692-D81384F04E11}" type="presParOf" srcId="{4FF70076-4938-469A-8710-27841AE2A01A}" destId="{C769A10F-1C11-4E89-87A6-459354556D3A}" srcOrd="0" destOrd="0" presId="urn:microsoft.com/office/officeart/2005/8/layout/vList5"/>
    <dgm:cxn modelId="{52283942-4F05-484B-8505-D70E738E370D}" type="presParOf" srcId="{4FF70076-4938-469A-8710-27841AE2A01A}" destId="{07197C40-C41F-4EDE-A2E6-E95CC7DBFDEE}" srcOrd="1" destOrd="0" presId="urn:microsoft.com/office/officeart/2005/8/layout/vList5"/>
    <dgm:cxn modelId="{A31ABE05-4AE7-4F7C-99DB-29250FA57BE7}" type="presParOf" srcId="{C120202F-A1E5-455A-8A95-844EDC24B3BD}" destId="{4BD3A22F-7E66-445F-AB32-3AEF5B2A50D4}" srcOrd="1" destOrd="0" presId="urn:microsoft.com/office/officeart/2005/8/layout/vList5"/>
    <dgm:cxn modelId="{0E9462F2-C372-4BEF-8B96-FB9687BAD62A}" type="presParOf" srcId="{C120202F-A1E5-455A-8A95-844EDC24B3BD}" destId="{D3FC6D7B-1362-4102-87FB-0E547D0E06CF}" srcOrd="2" destOrd="0" presId="urn:microsoft.com/office/officeart/2005/8/layout/vList5"/>
    <dgm:cxn modelId="{056F9DE0-8F9A-49B7-A4D9-498511CE26E4}" type="presParOf" srcId="{D3FC6D7B-1362-4102-87FB-0E547D0E06CF}" destId="{33E5B288-466F-4796-8AF5-D8169717C3A4}" srcOrd="0" destOrd="0" presId="urn:microsoft.com/office/officeart/2005/8/layout/vList5"/>
    <dgm:cxn modelId="{9B7EF8DB-F154-4AE5-8D26-C1901FF46DFB}" type="presParOf" srcId="{D3FC6D7B-1362-4102-87FB-0E547D0E06CF}" destId="{E12F017C-18DC-4C71-803D-FAF2E401E92F}" srcOrd="1" destOrd="0" presId="urn:microsoft.com/office/officeart/2005/8/layout/vList5"/>
    <dgm:cxn modelId="{52902466-3846-433C-99D9-18DC34DFC0C2}" type="presParOf" srcId="{C120202F-A1E5-455A-8A95-844EDC24B3BD}" destId="{0BF709BD-B19D-4928-B994-DFC6826F8E3D}" srcOrd="3" destOrd="0" presId="urn:microsoft.com/office/officeart/2005/8/layout/vList5"/>
    <dgm:cxn modelId="{F6A28687-B4FA-4EDA-8684-10252EFF40CF}" type="presParOf" srcId="{C120202F-A1E5-455A-8A95-844EDC24B3BD}" destId="{3C670727-8407-488B-A27D-C4104667B51E}" srcOrd="4" destOrd="0" presId="urn:microsoft.com/office/officeart/2005/8/layout/vList5"/>
    <dgm:cxn modelId="{ED099220-C186-485D-9B18-680917B79D46}" type="presParOf" srcId="{3C670727-8407-488B-A27D-C4104667B51E}" destId="{22A00C48-1AE8-4137-BBBB-16484AA1BB60}" srcOrd="0" destOrd="0" presId="urn:microsoft.com/office/officeart/2005/8/layout/vList5"/>
    <dgm:cxn modelId="{A4233BDE-6AA4-420A-B0D0-B0F3ADC0EB4C}" type="presParOf" srcId="{3C670727-8407-488B-A27D-C4104667B51E}" destId="{BE6CC81B-BBAE-43B7-AF73-62642FCF64D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604FB5-F32B-4C0B-9123-805C23D64FF8}" type="doc">
      <dgm:prSet loTypeId="urn:microsoft.com/office/officeart/2005/8/layout/venn3" loCatId="relationship" qsTypeId="urn:microsoft.com/office/officeart/2005/8/quickstyle/simple1" qsCatId="simple" csTypeId="urn:microsoft.com/office/officeart/2005/8/colors/colorful5" csCatId="colorful" phldr="1"/>
      <dgm:spPr/>
      <dgm:t>
        <a:bodyPr/>
        <a:lstStyle/>
        <a:p>
          <a:endParaRPr lang="es-CO"/>
        </a:p>
      </dgm:t>
    </dgm:pt>
    <dgm:pt modelId="{D554B149-52A2-41DB-BDDF-023B4CF2FEEA}">
      <dgm:prSet phldrT="[Texto]" custT="1"/>
      <dgm:spPr/>
      <dgm:t>
        <a:bodyPr/>
        <a:lstStyle/>
        <a:p>
          <a:r>
            <a:rPr lang="es-CO" sz="2000" dirty="0" smtClean="0"/>
            <a:t>DOFA </a:t>
          </a:r>
          <a:endParaRPr lang="es-CO" sz="2000" dirty="0"/>
        </a:p>
      </dgm:t>
    </dgm:pt>
    <dgm:pt modelId="{D80E0E3B-645E-4A3C-A797-10DD797B6E23}" type="parTrans" cxnId="{2B6B95FB-63DB-4C15-B90D-F6CA035BCD05}">
      <dgm:prSet/>
      <dgm:spPr/>
      <dgm:t>
        <a:bodyPr/>
        <a:lstStyle/>
        <a:p>
          <a:endParaRPr lang="es-CO" sz="2800"/>
        </a:p>
      </dgm:t>
    </dgm:pt>
    <dgm:pt modelId="{6A2CDDCE-6C63-4F5A-9EFC-0CB46A4360DF}" type="sibTrans" cxnId="{2B6B95FB-63DB-4C15-B90D-F6CA035BCD05}">
      <dgm:prSet/>
      <dgm:spPr/>
      <dgm:t>
        <a:bodyPr/>
        <a:lstStyle/>
        <a:p>
          <a:endParaRPr lang="es-CO" sz="2800"/>
        </a:p>
      </dgm:t>
    </dgm:pt>
    <dgm:pt modelId="{B3527C15-9F52-4817-B103-51432104F4F7}">
      <dgm:prSet phldrT="[Texto]" custT="1"/>
      <dgm:spPr/>
      <dgm:t>
        <a:bodyPr/>
        <a:lstStyle/>
        <a:p>
          <a:r>
            <a:rPr lang="es-CO" sz="2000" dirty="0" smtClean="0"/>
            <a:t>PESTEL</a:t>
          </a:r>
          <a:endParaRPr lang="es-CO" sz="2000" dirty="0"/>
        </a:p>
      </dgm:t>
    </dgm:pt>
    <dgm:pt modelId="{49EDFB72-52E3-44E8-A18D-3D0917EADFC9}" type="parTrans" cxnId="{6AB45112-2AEB-4D69-9EFC-E31791E7B71B}">
      <dgm:prSet/>
      <dgm:spPr/>
      <dgm:t>
        <a:bodyPr/>
        <a:lstStyle/>
        <a:p>
          <a:endParaRPr lang="es-CO" sz="2800"/>
        </a:p>
      </dgm:t>
    </dgm:pt>
    <dgm:pt modelId="{47D99969-9377-46EC-A173-18446EF2F54E}" type="sibTrans" cxnId="{6AB45112-2AEB-4D69-9EFC-E31791E7B71B}">
      <dgm:prSet/>
      <dgm:spPr/>
      <dgm:t>
        <a:bodyPr/>
        <a:lstStyle/>
        <a:p>
          <a:endParaRPr lang="es-CO" sz="2800"/>
        </a:p>
      </dgm:t>
    </dgm:pt>
    <dgm:pt modelId="{5A0B5D65-3604-4BD5-A959-0E1C09107722}">
      <dgm:prSet phldrT="[Texto]" custT="1"/>
      <dgm:spPr/>
      <dgm:t>
        <a:bodyPr/>
        <a:lstStyle/>
        <a:p>
          <a:r>
            <a:rPr lang="es-CO" sz="2000" dirty="0" smtClean="0"/>
            <a:t>PARTES INTERESADAS</a:t>
          </a:r>
          <a:endParaRPr lang="es-CO" sz="2000" dirty="0"/>
        </a:p>
      </dgm:t>
    </dgm:pt>
    <dgm:pt modelId="{E29B40E7-F27A-40F6-A0F3-0F0E6E791160}" type="parTrans" cxnId="{E929BCB6-A848-44E0-9914-AB5247525251}">
      <dgm:prSet/>
      <dgm:spPr/>
      <dgm:t>
        <a:bodyPr/>
        <a:lstStyle/>
        <a:p>
          <a:endParaRPr lang="es-CO" sz="2800"/>
        </a:p>
      </dgm:t>
    </dgm:pt>
    <dgm:pt modelId="{0157A8FA-9EDC-44E5-A890-33BAB62A77FA}" type="sibTrans" cxnId="{E929BCB6-A848-44E0-9914-AB5247525251}">
      <dgm:prSet/>
      <dgm:spPr/>
      <dgm:t>
        <a:bodyPr/>
        <a:lstStyle/>
        <a:p>
          <a:endParaRPr lang="es-CO" sz="2800"/>
        </a:p>
      </dgm:t>
    </dgm:pt>
    <dgm:pt modelId="{542633F3-9AF7-42BB-938A-570C5DE1F976}">
      <dgm:prSet phldrT="[Texto]" custT="1"/>
      <dgm:spPr/>
      <dgm:t>
        <a:bodyPr/>
        <a:lstStyle/>
        <a:p>
          <a:r>
            <a:rPr lang="es-CO" sz="2000" dirty="0" smtClean="0"/>
            <a:t>RIESGOS Y OPORTUNIDADES</a:t>
          </a:r>
          <a:endParaRPr lang="es-CO" sz="2000" dirty="0"/>
        </a:p>
      </dgm:t>
    </dgm:pt>
    <dgm:pt modelId="{445F8F6D-4929-4C56-A5AD-E00D8DF4314F}" type="parTrans" cxnId="{77E4000D-FCFB-46EF-A902-453B06F8ADF1}">
      <dgm:prSet/>
      <dgm:spPr/>
      <dgm:t>
        <a:bodyPr/>
        <a:lstStyle/>
        <a:p>
          <a:endParaRPr lang="es-CO" sz="2800"/>
        </a:p>
      </dgm:t>
    </dgm:pt>
    <dgm:pt modelId="{CBF5CDA1-9D1E-4ECD-A5A0-EC9E4BBE3DB6}" type="sibTrans" cxnId="{77E4000D-FCFB-46EF-A902-453B06F8ADF1}">
      <dgm:prSet/>
      <dgm:spPr/>
      <dgm:t>
        <a:bodyPr/>
        <a:lstStyle/>
        <a:p>
          <a:endParaRPr lang="es-CO" sz="2800"/>
        </a:p>
      </dgm:t>
    </dgm:pt>
    <dgm:pt modelId="{451D895C-62C1-49EC-A69D-6F4F46D1705D}" type="pres">
      <dgm:prSet presAssocID="{FA604FB5-F32B-4C0B-9123-805C23D64FF8}" presName="Name0" presStyleCnt="0">
        <dgm:presLayoutVars>
          <dgm:dir/>
          <dgm:resizeHandles val="exact"/>
        </dgm:presLayoutVars>
      </dgm:prSet>
      <dgm:spPr/>
      <dgm:t>
        <a:bodyPr/>
        <a:lstStyle/>
        <a:p>
          <a:endParaRPr lang="es-CO"/>
        </a:p>
      </dgm:t>
    </dgm:pt>
    <dgm:pt modelId="{5D7366C3-95D3-4165-A8C9-A19F13555F82}" type="pres">
      <dgm:prSet presAssocID="{D554B149-52A2-41DB-BDDF-023B4CF2FEEA}" presName="Name5" presStyleLbl="vennNode1" presStyleIdx="0" presStyleCnt="4">
        <dgm:presLayoutVars>
          <dgm:bulletEnabled val="1"/>
        </dgm:presLayoutVars>
      </dgm:prSet>
      <dgm:spPr/>
      <dgm:t>
        <a:bodyPr/>
        <a:lstStyle/>
        <a:p>
          <a:endParaRPr lang="es-CO"/>
        </a:p>
      </dgm:t>
    </dgm:pt>
    <dgm:pt modelId="{DC76CE7B-EF91-4DB3-B1D2-04DB9A1470FC}" type="pres">
      <dgm:prSet presAssocID="{6A2CDDCE-6C63-4F5A-9EFC-0CB46A4360DF}" presName="space" presStyleCnt="0"/>
      <dgm:spPr/>
    </dgm:pt>
    <dgm:pt modelId="{8D36218A-0649-4C8C-B55B-72431306639B}" type="pres">
      <dgm:prSet presAssocID="{B3527C15-9F52-4817-B103-51432104F4F7}" presName="Name5" presStyleLbl="vennNode1" presStyleIdx="1" presStyleCnt="4">
        <dgm:presLayoutVars>
          <dgm:bulletEnabled val="1"/>
        </dgm:presLayoutVars>
      </dgm:prSet>
      <dgm:spPr/>
      <dgm:t>
        <a:bodyPr/>
        <a:lstStyle/>
        <a:p>
          <a:endParaRPr lang="es-CO"/>
        </a:p>
      </dgm:t>
    </dgm:pt>
    <dgm:pt modelId="{CAF46783-53B7-434B-A484-A84F6EE9032F}" type="pres">
      <dgm:prSet presAssocID="{47D99969-9377-46EC-A173-18446EF2F54E}" presName="space" presStyleCnt="0"/>
      <dgm:spPr/>
    </dgm:pt>
    <dgm:pt modelId="{A72E3CC5-A672-45AC-BC85-9C4C12434988}" type="pres">
      <dgm:prSet presAssocID="{5A0B5D65-3604-4BD5-A959-0E1C09107722}" presName="Name5" presStyleLbl="vennNode1" presStyleIdx="2" presStyleCnt="4">
        <dgm:presLayoutVars>
          <dgm:bulletEnabled val="1"/>
        </dgm:presLayoutVars>
      </dgm:prSet>
      <dgm:spPr/>
      <dgm:t>
        <a:bodyPr/>
        <a:lstStyle/>
        <a:p>
          <a:endParaRPr lang="es-CO"/>
        </a:p>
      </dgm:t>
    </dgm:pt>
    <dgm:pt modelId="{0FDBAFF0-1327-4BE6-91E2-CD20053A193F}" type="pres">
      <dgm:prSet presAssocID="{0157A8FA-9EDC-44E5-A890-33BAB62A77FA}" presName="space" presStyleCnt="0"/>
      <dgm:spPr/>
    </dgm:pt>
    <dgm:pt modelId="{7BAC6CCA-774C-4827-A3E0-512067465B8C}" type="pres">
      <dgm:prSet presAssocID="{542633F3-9AF7-42BB-938A-570C5DE1F976}" presName="Name5" presStyleLbl="vennNode1" presStyleIdx="3" presStyleCnt="4">
        <dgm:presLayoutVars>
          <dgm:bulletEnabled val="1"/>
        </dgm:presLayoutVars>
      </dgm:prSet>
      <dgm:spPr/>
      <dgm:t>
        <a:bodyPr/>
        <a:lstStyle/>
        <a:p>
          <a:endParaRPr lang="es-CO"/>
        </a:p>
      </dgm:t>
    </dgm:pt>
  </dgm:ptLst>
  <dgm:cxnLst>
    <dgm:cxn modelId="{77E4000D-FCFB-46EF-A902-453B06F8ADF1}" srcId="{FA604FB5-F32B-4C0B-9123-805C23D64FF8}" destId="{542633F3-9AF7-42BB-938A-570C5DE1F976}" srcOrd="3" destOrd="0" parTransId="{445F8F6D-4929-4C56-A5AD-E00D8DF4314F}" sibTransId="{CBF5CDA1-9D1E-4ECD-A5A0-EC9E4BBE3DB6}"/>
    <dgm:cxn modelId="{D4D43341-D10F-425D-95E8-C7BDEAFF9217}" type="presOf" srcId="{FA604FB5-F32B-4C0B-9123-805C23D64FF8}" destId="{451D895C-62C1-49EC-A69D-6F4F46D1705D}" srcOrd="0" destOrd="0" presId="urn:microsoft.com/office/officeart/2005/8/layout/venn3"/>
    <dgm:cxn modelId="{2A2C49EE-F33A-4DAF-90B5-6A924AC0D4E3}" type="presOf" srcId="{5A0B5D65-3604-4BD5-A959-0E1C09107722}" destId="{A72E3CC5-A672-45AC-BC85-9C4C12434988}" srcOrd="0" destOrd="0" presId="urn:microsoft.com/office/officeart/2005/8/layout/venn3"/>
    <dgm:cxn modelId="{083A23E3-A8C9-4701-BA86-23A60BAC66AB}" type="presOf" srcId="{542633F3-9AF7-42BB-938A-570C5DE1F976}" destId="{7BAC6CCA-774C-4827-A3E0-512067465B8C}" srcOrd="0" destOrd="0" presId="urn:microsoft.com/office/officeart/2005/8/layout/venn3"/>
    <dgm:cxn modelId="{3E3CCE8A-948F-4D0C-84AC-BD092A7D2F3C}" type="presOf" srcId="{B3527C15-9F52-4817-B103-51432104F4F7}" destId="{8D36218A-0649-4C8C-B55B-72431306639B}" srcOrd="0" destOrd="0" presId="urn:microsoft.com/office/officeart/2005/8/layout/venn3"/>
    <dgm:cxn modelId="{6AB45112-2AEB-4D69-9EFC-E31791E7B71B}" srcId="{FA604FB5-F32B-4C0B-9123-805C23D64FF8}" destId="{B3527C15-9F52-4817-B103-51432104F4F7}" srcOrd="1" destOrd="0" parTransId="{49EDFB72-52E3-44E8-A18D-3D0917EADFC9}" sibTransId="{47D99969-9377-46EC-A173-18446EF2F54E}"/>
    <dgm:cxn modelId="{2B6B95FB-63DB-4C15-B90D-F6CA035BCD05}" srcId="{FA604FB5-F32B-4C0B-9123-805C23D64FF8}" destId="{D554B149-52A2-41DB-BDDF-023B4CF2FEEA}" srcOrd="0" destOrd="0" parTransId="{D80E0E3B-645E-4A3C-A797-10DD797B6E23}" sibTransId="{6A2CDDCE-6C63-4F5A-9EFC-0CB46A4360DF}"/>
    <dgm:cxn modelId="{905CC2B4-ABF0-4862-A4AE-5006D11779FE}" type="presOf" srcId="{D554B149-52A2-41DB-BDDF-023B4CF2FEEA}" destId="{5D7366C3-95D3-4165-A8C9-A19F13555F82}" srcOrd="0" destOrd="0" presId="urn:microsoft.com/office/officeart/2005/8/layout/venn3"/>
    <dgm:cxn modelId="{E929BCB6-A848-44E0-9914-AB5247525251}" srcId="{FA604FB5-F32B-4C0B-9123-805C23D64FF8}" destId="{5A0B5D65-3604-4BD5-A959-0E1C09107722}" srcOrd="2" destOrd="0" parTransId="{E29B40E7-F27A-40F6-A0F3-0F0E6E791160}" sibTransId="{0157A8FA-9EDC-44E5-A890-33BAB62A77FA}"/>
    <dgm:cxn modelId="{FFE83BDC-F967-4B66-AEAA-0698C19D323D}" type="presParOf" srcId="{451D895C-62C1-49EC-A69D-6F4F46D1705D}" destId="{5D7366C3-95D3-4165-A8C9-A19F13555F82}" srcOrd="0" destOrd="0" presId="urn:microsoft.com/office/officeart/2005/8/layout/venn3"/>
    <dgm:cxn modelId="{CDBFE50F-A6B2-4C15-87A8-16CCF6F818EF}" type="presParOf" srcId="{451D895C-62C1-49EC-A69D-6F4F46D1705D}" destId="{DC76CE7B-EF91-4DB3-B1D2-04DB9A1470FC}" srcOrd="1" destOrd="0" presId="urn:microsoft.com/office/officeart/2005/8/layout/venn3"/>
    <dgm:cxn modelId="{DF6DE269-BEEF-40C3-AF94-3F465860FE51}" type="presParOf" srcId="{451D895C-62C1-49EC-A69D-6F4F46D1705D}" destId="{8D36218A-0649-4C8C-B55B-72431306639B}" srcOrd="2" destOrd="0" presId="urn:microsoft.com/office/officeart/2005/8/layout/venn3"/>
    <dgm:cxn modelId="{AD61BC36-BF26-4278-A6DE-D6F3AFF401D2}" type="presParOf" srcId="{451D895C-62C1-49EC-A69D-6F4F46D1705D}" destId="{CAF46783-53B7-434B-A484-A84F6EE9032F}" srcOrd="3" destOrd="0" presId="urn:microsoft.com/office/officeart/2005/8/layout/venn3"/>
    <dgm:cxn modelId="{5F24D511-6618-4A91-84C2-33DCD430E0B4}" type="presParOf" srcId="{451D895C-62C1-49EC-A69D-6F4F46D1705D}" destId="{A72E3CC5-A672-45AC-BC85-9C4C12434988}" srcOrd="4" destOrd="0" presId="urn:microsoft.com/office/officeart/2005/8/layout/venn3"/>
    <dgm:cxn modelId="{76177FE8-BBBD-42A3-BB76-093AA8463A0A}" type="presParOf" srcId="{451D895C-62C1-49EC-A69D-6F4F46D1705D}" destId="{0FDBAFF0-1327-4BE6-91E2-CD20053A193F}" srcOrd="5" destOrd="0" presId="urn:microsoft.com/office/officeart/2005/8/layout/venn3"/>
    <dgm:cxn modelId="{0EA09FBC-8ED9-4B03-92ED-91B174C3EBFB}" type="presParOf" srcId="{451D895C-62C1-49EC-A69D-6F4F46D1705D}" destId="{7BAC6CCA-774C-4827-A3E0-512067465B8C}" srcOrd="6"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5187A8-814D-4E9E-9988-394539A2130C}">
      <dsp:nvSpPr>
        <dsp:cNvPr id="0" name=""/>
        <dsp:cNvSpPr/>
      </dsp:nvSpPr>
      <dsp:spPr>
        <a:xfrm>
          <a:off x="0" y="0"/>
          <a:ext cx="9919535" cy="954719"/>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s-CO" sz="2400" kern="1200" dirty="0" smtClean="0"/>
            <a:t>Resolución 40233</a:t>
          </a:r>
          <a:endParaRPr lang="es-CO" sz="2400" kern="1200" dirty="0"/>
        </a:p>
      </dsp:txBody>
      <dsp:txXfrm>
        <a:off x="46606" y="46606"/>
        <a:ext cx="9826323" cy="861507"/>
      </dsp:txXfrm>
    </dsp:sp>
    <dsp:sp modelId="{2B2230EF-BF5D-49C0-9612-ECA2ECEB5259}">
      <dsp:nvSpPr>
        <dsp:cNvPr id="0" name=""/>
        <dsp:cNvSpPr/>
      </dsp:nvSpPr>
      <dsp:spPr>
        <a:xfrm>
          <a:off x="0" y="955639"/>
          <a:ext cx="9919535" cy="84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4945"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s-ES" sz="1800" kern="1200" dirty="0" smtClean="0"/>
            <a:t>Por la cual se establece el ingreso al productor del alcohol carburante y del biocombustible para uso en motores diésel, que regirán a partir del 15 de agosto de 2020 </a:t>
          </a:r>
          <a:endParaRPr lang="es-CO" sz="1800" kern="1200" dirty="0"/>
        </a:p>
      </dsp:txBody>
      <dsp:txXfrm>
        <a:off x="0" y="955639"/>
        <a:ext cx="9919535" cy="844560"/>
      </dsp:txXfrm>
    </dsp:sp>
    <dsp:sp modelId="{68B274F0-6871-405F-A936-AD39035DCE40}">
      <dsp:nvSpPr>
        <dsp:cNvPr id="0" name=""/>
        <dsp:cNvSpPr/>
      </dsp:nvSpPr>
      <dsp:spPr>
        <a:xfrm>
          <a:off x="0" y="1806728"/>
          <a:ext cx="9919535" cy="954719"/>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s-CO" sz="2400" kern="1200" dirty="0" smtClean="0"/>
            <a:t>Resolución 40730 </a:t>
          </a:r>
          <a:r>
            <a:rPr lang="es-CO" sz="1600" kern="1200" dirty="0" smtClean="0"/>
            <a:t>(Informativo</a:t>
          </a:r>
          <a:r>
            <a:rPr lang="es-CO" sz="1200" kern="1200" dirty="0" smtClean="0"/>
            <a:t>)</a:t>
          </a:r>
          <a:endParaRPr lang="es-CO" sz="1200" kern="1200" dirty="0"/>
        </a:p>
      </dsp:txBody>
      <dsp:txXfrm>
        <a:off x="46606" y="1853334"/>
        <a:ext cx="9826323" cy="861507"/>
      </dsp:txXfrm>
    </dsp:sp>
    <dsp:sp modelId="{F09218C6-ACE7-4320-AF28-FD7FF49A0B64}">
      <dsp:nvSpPr>
        <dsp:cNvPr id="0" name=""/>
        <dsp:cNvSpPr/>
      </dsp:nvSpPr>
      <dsp:spPr>
        <a:xfrm>
          <a:off x="0" y="2754919"/>
          <a:ext cx="9919535" cy="84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4945"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s-ES" sz="1800" kern="1200" dirty="0" smtClean="0"/>
            <a:t>Por la cual se establece el contenido máximo de biocombustible para uso en motores diésel en la mezcla con combustible diésel fósil en algunas zonas del país y se adoptan otras disposiciones.</a:t>
          </a:r>
          <a:endParaRPr lang="es-CO" sz="1800" kern="1200" dirty="0"/>
        </a:p>
      </dsp:txBody>
      <dsp:txXfrm>
        <a:off x="0" y="2754919"/>
        <a:ext cx="9919535" cy="8445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197C40-C41F-4EDE-A2E6-E95CC7DBFDEE}">
      <dsp:nvSpPr>
        <dsp:cNvPr id="0" name=""/>
        <dsp:cNvSpPr/>
      </dsp:nvSpPr>
      <dsp:spPr>
        <a:xfrm rot="5400000">
          <a:off x="5880601" y="-3218307"/>
          <a:ext cx="1592500" cy="8030613"/>
        </a:xfrm>
        <a:prstGeom prst="round2Same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endParaRPr lang="es-CO"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s-CO" sz="1600" b="1" kern="1200" dirty="0" smtClean="0">
              <a:latin typeface="Arial" panose="020B0604020202020204" pitchFamily="34" charset="0"/>
              <a:cs typeface="Arial" panose="020B0604020202020204" pitchFamily="34" charset="0"/>
            </a:rPr>
            <a:t>Debilidades en la planeación </a:t>
          </a:r>
          <a:r>
            <a:rPr lang="es-CO" sz="1400" kern="1200" dirty="0" smtClean="0">
              <a:latin typeface="Arial" panose="020B0604020202020204" pitchFamily="34" charset="0"/>
              <a:cs typeface="Arial" panose="020B0604020202020204" pitchFamily="34" charset="0"/>
            </a:rPr>
            <a:t>(Desconocimiento req legales – Información deficiente para la toma de decisiones)</a:t>
          </a:r>
          <a:endParaRPr lang="es-CO" sz="14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s-ES" sz="1600" b="1" kern="1200" dirty="0">
              <a:latin typeface="Arial" panose="020B0604020202020204" pitchFamily="34" charset="0"/>
              <a:cs typeface="Arial" panose="020B0604020202020204" pitchFamily="34" charset="0"/>
            </a:rPr>
            <a:t>Inadecuada formulación de políticas, objetivos, planes y </a:t>
          </a:r>
          <a:r>
            <a:rPr lang="es-ES" sz="1600" b="1" kern="1200" dirty="0" smtClean="0">
              <a:latin typeface="Arial" panose="020B0604020202020204" pitchFamily="34" charset="0"/>
              <a:cs typeface="Arial" panose="020B0604020202020204" pitchFamily="34" charset="0"/>
            </a:rPr>
            <a:t>programas </a:t>
          </a:r>
          <a:endParaRPr lang="es-CO" sz="1600" b="1"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s-CO" sz="1600" b="1" kern="1200" dirty="0" smtClean="0">
              <a:latin typeface="Arial" panose="020B0604020202020204" pitchFamily="34" charset="0"/>
              <a:cs typeface="Arial" panose="020B0604020202020204" pitchFamily="34" charset="0"/>
            </a:rPr>
            <a:t>Recursos insuficientes </a:t>
          </a:r>
          <a:r>
            <a:rPr lang="es-CO" sz="1400" kern="1200" dirty="0" smtClean="0">
              <a:latin typeface="Arial" panose="020B0604020202020204" pitchFamily="34" charset="0"/>
              <a:cs typeface="Arial" panose="020B0604020202020204" pitchFamily="34" charset="0"/>
            </a:rPr>
            <a:t>(Falta de análisis de necesidades de procesos – Estudio de métodos y tiempo en tema de recursos humanos)</a:t>
          </a:r>
          <a:endParaRPr lang="es-CO" sz="14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endParaRPr lang="es-CO" sz="1600" kern="1200" dirty="0">
            <a:latin typeface="Arial" panose="020B0604020202020204" pitchFamily="34" charset="0"/>
            <a:cs typeface="Arial" panose="020B0604020202020204" pitchFamily="34" charset="0"/>
          </a:endParaRPr>
        </a:p>
      </dsp:txBody>
      <dsp:txXfrm rot="-5400000">
        <a:off x="2661545" y="78489"/>
        <a:ext cx="7952874" cy="1437022"/>
      </dsp:txXfrm>
    </dsp:sp>
    <dsp:sp modelId="{C769A10F-1C11-4E89-87A6-459354556D3A}">
      <dsp:nvSpPr>
        <dsp:cNvPr id="0" name=""/>
        <dsp:cNvSpPr/>
      </dsp:nvSpPr>
      <dsp:spPr>
        <a:xfrm>
          <a:off x="1241" y="4491"/>
          <a:ext cx="2660303" cy="1585015"/>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s-CO" sz="1800" b="1" kern="1200" dirty="0" smtClean="0">
              <a:latin typeface="Arial" panose="020B0604020202020204" pitchFamily="34" charset="0"/>
              <a:cs typeface="Arial" panose="020B0604020202020204" pitchFamily="34" charset="0"/>
            </a:rPr>
            <a:t>Direccionamiento Estratégico</a:t>
          </a:r>
          <a:endParaRPr lang="es-CO" sz="1800" b="1" kern="1200" dirty="0">
            <a:latin typeface="Arial" panose="020B0604020202020204" pitchFamily="34" charset="0"/>
            <a:cs typeface="Arial" panose="020B0604020202020204" pitchFamily="34" charset="0"/>
          </a:endParaRPr>
        </a:p>
      </dsp:txBody>
      <dsp:txXfrm>
        <a:off x="78615" y="81865"/>
        <a:ext cx="2505555" cy="1430267"/>
      </dsp:txXfrm>
    </dsp:sp>
    <dsp:sp modelId="{E12F017C-18DC-4C71-803D-FAF2E401E92F}">
      <dsp:nvSpPr>
        <dsp:cNvPr id="0" name=""/>
        <dsp:cNvSpPr/>
      </dsp:nvSpPr>
      <dsp:spPr>
        <a:xfrm rot="5400000">
          <a:off x="5645466" y="-1293656"/>
          <a:ext cx="2057430" cy="8030304"/>
        </a:xfrm>
        <a:prstGeom prst="round2Same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endParaRPr lang="es-CO" sz="11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s-ES" sz="1800" b="1" i="0" u="none" kern="1200" dirty="0" smtClean="0"/>
            <a:t>Uso de documentos obsoletos</a:t>
          </a:r>
          <a:endParaRPr lang="es-ES" sz="1800" b="1" kern="1200" dirty="0"/>
        </a:p>
        <a:p>
          <a:pPr marL="171450" lvl="1" indent="-171450" algn="l" defTabSz="800100">
            <a:lnSpc>
              <a:spcPct val="90000"/>
            </a:lnSpc>
            <a:spcBef>
              <a:spcPct val="0"/>
            </a:spcBef>
            <a:spcAft>
              <a:spcPct val="15000"/>
            </a:spcAft>
            <a:buChar char="••"/>
          </a:pPr>
          <a:r>
            <a:rPr lang="es-ES" sz="1800" b="1" kern="1200" dirty="0" smtClean="0"/>
            <a:t>Incumplimiento del Programa de Auditoria.</a:t>
          </a:r>
          <a:endParaRPr lang="es-ES" sz="1800" b="1" kern="1200" dirty="0"/>
        </a:p>
        <a:p>
          <a:pPr marL="171450" lvl="1" indent="-171450" algn="l" defTabSz="800100">
            <a:lnSpc>
              <a:spcPct val="90000"/>
            </a:lnSpc>
            <a:spcBef>
              <a:spcPct val="0"/>
            </a:spcBef>
            <a:spcAft>
              <a:spcPct val="15000"/>
            </a:spcAft>
            <a:buChar char="••"/>
          </a:pPr>
          <a:r>
            <a:rPr lang="es-ES" sz="1800" b="1" kern="1200" dirty="0" smtClean="0"/>
            <a:t>Incumplimiento de actividades de seguimiento del SIG </a:t>
          </a:r>
          <a:r>
            <a:rPr lang="es-ES" sz="1400" kern="1200" dirty="0" smtClean="0"/>
            <a:t>(Falta de planificación, actualización y monitoreo del sistema de gestión)</a:t>
          </a:r>
          <a:endParaRPr lang="es-ES" sz="1400" kern="1200" dirty="0"/>
        </a:p>
        <a:p>
          <a:pPr marL="171450" lvl="1" indent="-171450" algn="l" defTabSz="800100">
            <a:lnSpc>
              <a:spcPct val="90000"/>
            </a:lnSpc>
            <a:spcBef>
              <a:spcPct val="0"/>
            </a:spcBef>
            <a:spcAft>
              <a:spcPct val="15000"/>
            </a:spcAft>
            <a:buChar char="••"/>
          </a:pPr>
          <a:r>
            <a:rPr lang="es-CO" sz="1800" b="1" kern="1200" dirty="0" smtClean="0"/>
            <a:t>Incumplimiento requisitos legales de los requisitos legales </a:t>
          </a:r>
          <a:r>
            <a:rPr lang="es-CO" sz="1400" kern="1200" dirty="0" smtClean="0"/>
            <a:t>(Falta de seguimiento y evaluación) </a:t>
          </a:r>
          <a:endParaRPr lang="es-ES" sz="1400" kern="1200" dirty="0"/>
        </a:p>
      </dsp:txBody>
      <dsp:txXfrm rot="-5400000">
        <a:off x="2659030" y="1793216"/>
        <a:ext cx="7929869" cy="1856560"/>
      </dsp:txXfrm>
    </dsp:sp>
    <dsp:sp modelId="{33E5B288-466F-4796-8AF5-D8169717C3A4}">
      <dsp:nvSpPr>
        <dsp:cNvPr id="0" name=""/>
        <dsp:cNvSpPr/>
      </dsp:nvSpPr>
      <dsp:spPr>
        <a:xfrm>
          <a:off x="1241" y="1784249"/>
          <a:ext cx="2657787" cy="1874492"/>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s-CO" sz="1800" b="1" kern="1200" dirty="0" smtClean="0">
              <a:latin typeface="Arial" panose="020B0604020202020204" pitchFamily="34" charset="0"/>
              <a:cs typeface="Arial" panose="020B0604020202020204" pitchFamily="34" charset="0"/>
            </a:rPr>
            <a:t>Gestión Integral</a:t>
          </a:r>
          <a:endParaRPr lang="es-CO" sz="1800" b="1" kern="1200" dirty="0">
            <a:latin typeface="Arial" panose="020B0604020202020204" pitchFamily="34" charset="0"/>
            <a:cs typeface="Arial" panose="020B0604020202020204" pitchFamily="34" charset="0"/>
          </a:endParaRPr>
        </a:p>
      </dsp:txBody>
      <dsp:txXfrm>
        <a:off x="92746" y="1875754"/>
        <a:ext cx="2474777" cy="1691482"/>
      </dsp:txXfrm>
    </dsp:sp>
    <dsp:sp modelId="{BE6CC81B-BBAE-43B7-AF73-62642FCF64D3}">
      <dsp:nvSpPr>
        <dsp:cNvPr id="0" name=""/>
        <dsp:cNvSpPr/>
      </dsp:nvSpPr>
      <dsp:spPr>
        <a:xfrm rot="5400000">
          <a:off x="5880601" y="630685"/>
          <a:ext cx="1592500" cy="8030613"/>
        </a:xfrm>
        <a:prstGeom prst="round2Same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s-ES" sz="1800" b="1" i="0" u="none" kern="1200" dirty="0" smtClean="0"/>
            <a:t>Mala planificación de la producción: </a:t>
          </a:r>
          <a:r>
            <a:rPr lang="es-ES" sz="1800" b="0" i="0" u="none" kern="1200" dirty="0" smtClean="0"/>
            <a:t>Desconocimiento de la </a:t>
          </a:r>
          <a:r>
            <a:rPr lang="es-ES" sz="1800" b="0" i="0" u="none" kern="1200" dirty="0" smtClean="0"/>
            <a:t>nominación </a:t>
          </a:r>
          <a:r>
            <a:rPr lang="es-ES" sz="1800" b="0" i="0" u="none" kern="1200" dirty="0" smtClean="0"/>
            <a:t>y de los inventarios de materia prima e insumos.</a:t>
          </a:r>
          <a:endParaRPr lang="es-CO" sz="1800" kern="1200" dirty="0">
            <a:latin typeface="Arial" panose="020B0604020202020204" pitchFamily="34" charset="0"/>
            <a:cs typeface="Arial" panose="020B0604020202020204" pitchFamily="34" charset="0"/>
          </a:endParaRPr>
        </a:p>
      </dsp:txBody>
      <dsp:txXfrm rot="-5400000">
        <a:off x="2661545" y="3927481"/>
        <a:ext cx="7952874" cy="1437022"/>
      </dsp:txXfrm>
    </dsp:sp>
    <dsp:sp modelId="{22A00C48-1AE8-4137-BBBB-16484AA1BB60}">
      <dsp:nvSpPr>
        <dsp:cNvPr id="0" name=""/>
        <dsp:cNvSpPr/>
      </dsp:nvSpPr>
      <dsp:spPr>
        <a:xfrm>
          <a:off x="1241" y="3853484"/>
          <a:ext cx="2660303" cy="1585015"/>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s-CO" sz="1800" b="1" kern="1200" dirty="0" smtClean="0">
              <a:latin typeface="Arial" panose="020B0604020202020204" pitchFamily="34" charset="0"/>
              <a:cs typeface="Arial" panose="020B0604020202020204" pitchFamily="34" charset="0"/>
            </a:rPr>
            <a:t>Gestión Producción </a:t>
          </a:r>
          <a:endParaRPr lang="es-CO" sz="1800" b="1" kern="1200" dirty="0">
            <a:latin typeface="Arial" panose="020B0604020202020204" pitchFamily="34" charset="0"/>
            <a:cs typeface="Arial" panose="020B0604020202020204" pitchFamily="34" charset="0"/>
          </a:endParaRPr>
        </a:p>
      </dsp:txBody>
      <dsp:txXfrm>
        <a:off x="78615" y="3930858"/>
        <a:ext cx="2505555" cy="14302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197C40-C41F-4EDE-A2E6-E95CC7DBFDEE}">
      <dsp:nvSpPr>
        <dsp:cNvPr id="0" name=""/>
        <dsp:cNvSpPr/>
      </dsp:nvSpPr>
      <dsp:spPr>
        <a:xfrm rot="5400000">
          <a:off x="5880601" y="-3218307"/>
          <a:ext cx="1592500" cy="8030613"/>
        </a:xfrm>
        <a:prstGeom prst="round2Same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endParaRPr lang="es-CO"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s-CO" sz="1600" b="1" kern="1200" dirty="0" smtClean="0">
              <a:latin typeface="Arial" panose="020B0604020202020204" pitchFamily="34" charset="0"/>
              <a:cs typeface="Arial" panose="020B0604020202020204" pitchFamily="34" charset="0"/>
            </a:rPr>
            <a:t>Mala planificación de los despacho de productos: </a:t>
          </a:r>
          <a:r>
            <a:rPr lang="es-CO" sz="1600" b="0" kern="1200" dirty="0" smtClean="0">
              <a:latin typeface="Arial" panose="020B0604020202020204" pitchFamily="34" charset="0"/>
              <a:cs typeface="Arial" panose="020B0604020202020204" pitchFamily="34" charset="0"/>
            </a:rPr>
            <a:t>Información no precisa del pedido del cliente.</a:t>
          </a:r>
          <a:endParaRPr lang="es-CO" sz="1400" b="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s-ES" sz="1600" b="1" kern="1200" dirty="0" smtClean="0">
              <a:latin typeface="Arial" panose="020B0604020202020204" pitchFamily="34" charset="0"/>
              <a:cs typeface="Arial" panose="020B0604020202020204" pitchFamily="34" charset="0"/>
            </a:rPr>
            <a:t>Mal almacenamiento del producto terminado: </a:t>
          </a:r>
          <a:r>
            <a:rPr lang="es-ES" sz="1600" b="0" kern="1200" dirty="0" smtClean="0">
              <a:latin typeface="Arial" panose="020B0604020202020204" pitchFamily="34" charset="0"/>
              <a:cs typeface="Arial" panose="020B0604020202020204" pitchFamily="34" charset="0"/>
            </a:rPr>
            <a:t>Tiempo prolongado de almacenamiento, Falla de temperatura ideal en los tanques de almacenamiento</a:t>
          </a:r>
          <a:endParaRPr lang="es-CO" sz="1600" b="0" kern="1200" dirty="0">
            <a:latin typeface="Arial" panose="020B0604020202020204" pitchFamily="34" charset="0"/>
            <a:cs typeface="Arial" panose="020B0604020202020204" pitchFamily="34" charset="0"/>
          </a:endParaRPr>
        </a:p>
      </dsp:txBody>
      <dsp:txXfrm rot="-5400000">
        <a:off x="2661545" y="78489"/>
        <a:ext cx="7952874" cy="1437022"/>
      </dsp:txXfrm>
    </dsp:sp>
    <dsp:sp modelId="{C769A10F-1C11-4E89-87A6-459354556D3A}">
      <dsp:nvSpPr>
        <dsp:cNvPr id="0" name=""/>
        <dsp:cNvSpPr/>
      </dsp:nvSpPr>
      <dsp:spPr>
        <a:xfrm>
          <a:off x="1241" y="4491"/>
          <a:ext cx="2660303" cy="1585015"/>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s-CO" sz="1800" b="1" kern="1200" dirty="0" smtClean="0">
              <a:latin typeface="Arial" panose="020B0604020202020204" pitchFamily="34" charset="0"/>
              <a:cs typeface="Arial" panose="020B0604020202020204" pitchFamily="34" charset="0"/>
            </a:rPr>
            <a:t>Gestión Logística</a:t>
          </a:r>
          <a:endParaRPr lang="es-CO" sz="1800" b="1" kern="1200" dirty="0">
            <a:latin typeface="Arial" panose="020B0604020202020204" pitchFamily="34" charset="0"/>
            <a:cs typeface="Arial" panose="020B0604020202020204" pitchFamily="34" charset="0"/>
          </a:endParaRPr>
        </a:p>
      </dsp:txBody>
      <dsp:txXfrm>
        <a:off x="78615" y="81865"/>
        <a:ext cx="2505555" cy="1430267"/>
      </dsp:txXfrm>
    </dsp:sp>
    <dsp:sp modelId="{E12F017C-18DC-4C71-803D-FAF2E401E92F}">
      <dsp:nvSpPr>
        <dsp:cNvPr id="0" name=""/>
        <dsp:cNvSpPr/>
      </dsp:nvSpPr>
      <dsp:spPr>
        <a:xfrm rot="5400000">
          <a:off x="5645466" y="-1293656"/>
          <a:ext cx="2057430" cy="8030304"/>
        </a:xfrm>
        <a:prstGeom prst="round2Same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endParaRPr lang="es-CO" sz="11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s-ES" sz="1800" b="1" i="0" u="none" kern="1200" dirty="0" smtClean="0"/>
            <a:t>Omisión de cuestiones internas/externas</a:t>
          </a:r>
          <a:endParaRPr lang="es-ES" sz="1800" b="1" kern="1200" dirty="0"/>
        </a:p>
        <a:p>
          <a:pPr marL="171450" lvl="1" indent="-171450" algn="l" defTabSz="800100">
            <a:lnSpc>
              <a:spcPct val="90000"/>
            </a:lnSpc>
            <a:spcBef>
              <a:spcPct val="0"/>
            </a:spcBef>
            <a:spcAft>
              <a:spcPct val="15000"/>
            </a:spcAft>
            <a:buChar char="••"/>
          </a:pPr>
          <a:r>
            <a:rPr lang="es-ES" sz="1800" b="1" kern="1200" dirty="0" smtClean="0"/>
            <a:t>(OPORTUNIDAD) </a:t>
          </a:r>
          <a:r>
            <a:rPr lang="es-ES" sz="1800" b="0" kern="1200" dirty="0" smtClean="0"/>
            <a:t>Detección oportuna de requisitos legales y de otra índole aplicable a la organización (app)</a:t>
          </a:r>
          <a:endParaRPr lang="es-ES" sz="1800" b="0" kern="1200" dirty="0"/>
        </a:p>
        <a:p>
          <a:pPr marL="171450" lvl="1" indent="-171450" algn="l" defTabSz="800100">
            <a:lnSpc>
              <a:spcPct val="90000"/>
            </a:lnSpc>
            <a:spcBef>
              <a:spcPct val="0"/>
            </a:spcBef>
            <a:spcAft>
              <a:spcPct val="15000"/>
            </a:spcAft>
            <a:buChar char="••"/>
          </a:pPr>
          <a:r>
            <a:rPr lang="es-ES" sz="1800" b="1" kern="1200" dirty="0" smtClean="0"/>
            <a:t>No identificación de los requerimientos, necesidades y/o expectativas de los mercados objetivos.</a:t>
          </a:r>
          <a:endParaRPr lang="es-ES" sz="1800" b="1" kern="1200" dirty="0"/>
        </a:p>
      </dsp:txBody>
      <dsp:txXfrm rot="-5400000">
        <a:off x="2659030" y="1793216"/>
        <a:ext cx="7929869" cy="1856560"/>
      </dsp:txXfrm>
    </dsp:sp>
    <dsp:sp modelId="{33E5B288-466F-4796-8AF5-D8169717C3A4}">
      <dsp:nvSpPr>
        <dsp:cNvPr id="0" name=""/>
        <dsp:cNvSpPr/>
      </dsp:nvSpPr>
      <dsp:spPr>
        <a:xfrm>
          <a:off x="1241" y="1784249"/>
          <a:ext cx="2657787" cy="1874492"/>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s-CO" sz="1800" b="1" kern="1200" dirty="0" smtClean="0">
              <a:latin typeface="Arial" panose="020B0604020202020204" pitchFamily="34" charset="0"/>
              <a:cs typeface="Arial" panose="020B0604020202020204" pitchFamily="34" charset="0"/>
            </a:rPr>
            <a:t>Gestión Comercial</a:t>
          </a:r>
          <a:endParaRPr lang="es-CO" sz="1800" b="1" kern="1200" dirty="0">
            <a:latin typeface="Arial" panose="020B0604020202020204" pitchFamily="34" charset="0"/>
            <a:cs typeface="Arial" panose="020B0604020202020204" pitchFamily="34" charset="0"/>
          </a:endParaRPr>
        </a:p>
      </dsp:txBody>
      <dsp:txXfrm>
        <a:off x="92746" y="1875754"/>
        <a:ext cx="2474777" cy="1691482"/>
      </dsp:txXfrm>
    </dsp:sp>
    <dsp:sp modelId="{BE6CC81B-BBAE-43B7-AF73-62642FCF64D3}">
      <dsp:nvSpPr>
        <dsp:cNvPr id="0" name=""/>
        <dsp:cNvSpPr/>
      </dsp:nvSpPr>
      <dsp:spPr>
        <a:xfrm rot="5400000">
          <a:off x="5880601" y="630685"/>
          <a:ext cx="1592500" cy="8030613"/>
        </a:xfrm>
        <a:prstGeom prst="round2Same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150000"/>
            </a:lnSpc>
            <a:spcBef>
              <a:spcPct val="0"/>
            </a:spcBef>
            <a:spcAft>
              <a:spcPct val="15000"/>
            </a:spcAft>
            <a:buChar char="••"/>
          </a:pPr>
          <a:r>
            <a:rPr lang="es-CO" sz="1600" b="1" kern="1200" dirty="0" smtClean="0">
              <a:latin typeface="+mn-lt"/>
              <a:cs typeface="Arial" panose="020B0604020202020204" pitchFamily="34" charset="0"/>
            </a:rPr>
            <a:t>Mala</a:t>
          </a:r>
          <a:r>
            <a:rPr lang="es-CO" sz="1600" b="1" kern="1200" baseline="0" dirty="0" smtClean="0">
              <a:latin typeface="+mn-lt"/>
              <a:cs typeface="Arial" panose="020B0604020202020204" pitchFamily="34" charset="0"/>
            </a:rPr>
            <a:t> planificación de las compras</a:t>
          </a:r>
          <a:endParaRPr lang="es-CO" sz="1600" b="1" kern="1200" dirty="0">
            <a:latin typeface="+mn-lt"/>
            <a:cs typeface="Arial" panose="020B0604020202020204" pitchFamily="34" charset="0"/>
          </a:endParaRPr>
        </a:p>
        <a:p>
          <a:pPr marL="171450" lvl="1" indent="-171450" algn="l" defTabSz="711200">
            <a:lnSpc>
              <a:spcPct val="150000"/>
            </a:lnSpc>
            <a:spcBef>
              <a:spcPct val="0"/>
            </a:spcBef>
            <a:spcAft>
              <a:spcPct val="15000"/>
            </a:spcAft>
            <a:buChar char="••"/>
          </a:pPr>
          <a:r>
            <a:rPr lang="es-CO" sz="1600" b="1" kern="1200" dirty="0" smtClean="0">
              <a:latin typeface="+mn-lt"/>
              <a:cs typeface="Arial" panose="020B0604020202020204" pitchFamily="34" charset="0"/>
            </a:rPr>
            <a:t>Error al montar la OC</a:t>
          </a:r>
          <a:endParaRPr lang="es-CO" sz="1600" b="1" kern="1200" dirty="0">
            <a:latin typeface="+mn-lt"/>
            <a:cs typeface="Arial" panose="020B0604020202020204" pitchFamily="34" charset="0"/>
          </a:endParaRPr>
        </a:p>
        <a:p>
          <a:pPr marL="171450" lvl="1" indent="-171450" algn="l" defTabSz="711200">
            <a:lnSpc>
              <a:spcPct val="150000"/>
            </a:lnSpc>
            <a:spcBef>
              <a:spcPct val="0"/>
            </a:spcBef>
            <a:spcAft>
              <a:spcPct val="15000"/>
            </a:spcAft>
            <a:buChar char="••"/>
          </a:pPr>
          <a:r>
            <a:rPr lang="es-ES" sz="1600" b="1" kern="1200" dirty="0" smtClean="0">
              <a:latin typeface="+mn-lt"/>
              <a:cs typeface="Arial" panose="020B0604020202020204" pitchFamily="34" charset="0"/>
            </a:rPr>
            <a:t>Selección de proveedores no calificados</a:t>
          </a:r>
          <a:endParaRPr lang="es-CO" sz="1600" b="1" kern="1200" dirty="0">
            <a:latin typeface="+mn-lt"/>
            <a:cs typeface="Arial" panose="020B0604020202020204" pitchFamily="34" charset="0"/>
          </a:endParaRPr>
        </a:p>
        <a:p>
          <a:pPr marL="171450" lvl="1" indent="-171450" algn="l" defTabSz="711200">
            <a:lnSpc>
              <a:spcPct val="150000"/>
            </a:lnSpc>
            <a:spcBef>
              <a:spcPct val="0"/>
            </a:spcBef>
            <a:spcAft>
              <a:spcPct val="15000"/>
            </a:spcAft>
            <a:buChar char="••"/>
          </a:pPr>
          <a:r>
            <a:rPr lang="es-CO" sz="1600" b="1" kern="1200" dirty="0" smtClean="0">
              <a:latin typeface="+mn-lt"/>
              <a:cs typeface="Arial" panose="020B0604020202020204" pitchFamily="34" charset="0"/>
            </a:rPr>
            <a:t>Falta de seguimiento a los pedidos solicitados</a:t>
          </a:r>
          <a:endParaRPr lang="es-CO" sz="1600" b="1" kern="1200" dirty="0">
            <a:latin typeface="+mn-lt"/>
            <a:cs typeface="Arial" panose="020B0604020202020204" pitchFamily="34" charset="0"/>
          </a:endParaRPr>
        </a:p>
      </dsp:txBody>
      <dsp:txXfrm rot="-5400000">
        <a:off x="2661545" y="3927481"/>
        <a:ext cx="7952874" cy="1437022"/>
      </dsp:txXfrm>
    </dsp:sp>
    <dsp:sp modelId="{22A00C48-1AE8-4137-BBBB-16484AA1BB60}">
      <dsp:nvSpPr>
        <dsp:cNvPr id="0" name=""/>
        <dsp:cNvSpPr/>
      </dsp:nvSpPr>
      <dsp:spPr>
        <a:xfrm>
          <a:off x="0" y="3857975"/>
          <a:ext cx="2660303" cy="1585015"/>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s-CO" sz="1800" b="1" kern="1200" dirty="0" smtClean="0">
              <a:latin typeface="Arial" panose="020B0604020202020204" pitchFamily="34" charset="0"/>
              <a:cs typeface="Arial" panose="020B0604020202020204" pitchFamily="34" charset="0"/>
            </a:rPr>
            <a:t>Gestión de Compras</a:t>
          </a:r>
          <a:endParaRPr lang="es-CO" sz="1800" b="1" kern="1200" dirty="0">
            <a:latin typeface="Arial" panose="020B0604020202020204" pitchFamily="34" charset="0"/>
            <a:cs typeface="Arial" panose="020B0604020202020204" pitchFamily="34" charset="0"/>
          </a:endParaRPr>
        </a:p>
      </dsp:txBody>
      <dsp:txXfrm>
        <a:off x="77374" y="3935349"/>
        <a:ext cx="2505555" cy="14302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197C40-C41F-4EDE-A2E6-E95CC7DBFDEE}">
      <dsp:nvSpPr>
        <dsp:cNvPr id="0" name=""/>
        <dsp:cNvSpPr/>
      </dsp:nvSpPr>
      <dsp:spPr>
        <a:xfrm rot="5400000">
          <a:off x="5880601" y="-3218307"/>
          <a:ext cx="1592500" cy="8030613"/>
        </a:xfrm>
        <a:prstGeom prst="round2Same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s-ES" sz="1600" kern="1200" dirty="0" smtClean="0">
              <a:latin typeface="Arial" panose="020B0604020202020204" pitchFamily="34" charset="0"/>
              <a:cs typeface="Arial" panose="020B0604020202020204" pitchFamily="34" charset="0"/>
            </a:rPr>
            <a:t>(</a:t>
          </a:r>
          <a:r>
            <a:rPr lang="es-ES" sz="1600" b="1" kern="1200" dirty="0" smtClean="0">
              <a:latin typeface="Arial" panose="020B0604020202020204" pitchFamily="34" charset="0"/>
              <a:cs typeface="Arial" panose="020B0604020202020204" pitchFamily="34" charset="0"/>
            </a:rPr>
            <a:t>OPORTUNIDAD) </a:t>
          </a:r>
          <a:r>
            <a:rPr lang="es-ES" sz="1600" kern="1200" dirty="0" smtClean="0">
              <a:latin typeface="Arial" panose="020B0604020202020204" pitchFamily="34" charset="0"/>
              <a:cs typeface="Arial" panose="020B0604020202020204" pitchFamily="34" charset="0"/>
            </a:rPr>
            <a:t>Planificación efectiva de los mantenimientos preventivos</a:t>
          </a:r>
          <a:endParaRPr lang="es-CO"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s-CO" sz="1600" b="1" kern="1200" dirty="0" smtClean="0">
              <a:latin typeface="Arial" panose="020B0604020202020204" pitchFamily="34" charset="0"/>
              <a:cs typeface="Arial" panose="020B0604020202020204" pitchFamily="34" charset="0"/>
            </a:rPr>
            <a:t>Mantenimientos deficientes</a:t>
          </a:r>
          <a:endParaRPr lang="es-CO"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s-ES" sz="1600" b="1" kern="1200" dirty="0" smtClean="0">
              <a:latin typeface="Arial" panose="020B0604020202020204" pitchFamily="34" charset="0"/>
              <a:cs typeface="Arial" panose="020B0604020202020204" pitchFamily="34" charset="0"/>
            </a:rPr>
            <a:t>Mala Identificación de equipos/frecuencia para realizar las calibraciones y verificaciones.</a:t>
          </a:r>
          <a:endParaRPr lang="es-CO" sz="1600" b="1"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s-CO" sz="1600" b="1" kern="1200" dirty="0" smtClean="0">
              <a:latin typeface="Arial" panose="020B0604020202020204" pitchFamily="34" charset="0"/>
              <a:cs typeface="Arial" panose="020B0604020202020204" pitchFamily="34" charset="0"/>
            </a:rPr>
            <a:t>Verificaciones / calibraciones no adecuadas</a:t>
          </a:r>
          <a:endParaRPr lang="es-CO" sz="1600" b="1" kern="1200" dirty="0">
            <a:latin typeface="Arial" panose="020B0604020202020204" pitchFamily="34" charset="0"/>
            <a:cs typeface="Arial" panose="020B0604020202020204" pitchFamily="34" charset="0"/>
          </a:endParaRPr>
        </a:p>
      </dsp:txBody>
      <dsp:txXfrm rot="-5400000">
        <a:off x="2661545" y="78489"/>
        <a:ext cx="7952874" cy="1437022"/>
      </dsp:txXfrm>
    </dsp:sp>
    <dsp:sp modelId="{C769A10F-1C11-4E89-87A6-459354556D3A}">
      <dsp:nvSpPr>
        <dsp:cNvPr id="0" name=""/>
        <dsp:cNvSpPr/>
      </dsp:nvSpPr>
      <dsp:spPr>
        <a:xfrm>
          <a:off x="1241" y="4491"/>
          <a:ext cx="2660303" cy="1585015"/>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s-CO" sz="1800" b="1" kern="1200" dirty="0" smtClean="0">
              <a:latin typeface="Arial" panose="020B0604020202020204" pitchFamily="34" charset="0"/>
              <a:cs typeface="Arial" panose="020B0604020202020204" pitchFamily="34" charset="0"/>
            </a:rPr>
            <a:t>Gestión de Mantenimiento de Equipos e Infraestructura</a:t>
          </a:r>
          <a:endParaRPr lang="es-CO" sz="1800" b="1" kern="1200" dirty="0">
            <a:latin typeface="Arial" panose="020B0604020202020204" pitchFamily="34" charset="0"/>
            <a:cs typeface="Arial" panose="020B0604020202020204" pitchFamily="34" charset="0"/>
          </a:endParaRPr>
        </a:p>
      </dsp:txBody>
      <dsp:txXfrm>
        <a:off x="78615" y="81865"/>
        <a:ext cx="2505555" cy="1430267"/>
      </dsp:txXfrm>
    </dsp:sp>
    <dsp:sp modelId="{E12F017C-18DC-4C71-803D-FAF2E401E92F}">
      <dsp:nvSpPr>
        <dsp:cNvPr id="0" name=""/>
        <dsp:cNvSpPr/>
      </dsp:nvSpPr>
      <dsp:spPr>
        <a:xfrm rot="5400000">
          <a:off x="5645466" y="-1293656"/>
          <a:ext cx="2057430" cy="8030304"/>
        </a:xfrm>
        <a:prstGeom prst="round2Same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endParaRPr lang="es-CO" sz="14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s-ES" sz="1600" b="1" kern="1200" dirty="0">
              <a:latin typeface="+mn-lt"/>
              <a:cs typeface="Arial" panose="020B0604020202020204" pitchFamily="34" charset="0"/>
            </a:rPr>
            <a:t>Ejecutar Plan de Formación no acorde al desarrollo de competencias del personal y a las necesidades técnicas y tecnológicas de la organización</a:t>
          </a:r>
          <a:endParaRPr lang="es-CO" sz="1600" b="1" kern="1200" dirty="0">
            <a:latin typeface="+mn-lt"/>
            <a:cs typeface="Arial" panose="020B0604020202020204" pitchFamily="34" charset="0"/>
          </a:endParaRPr>
        </a:p>
        <a:p>
          <a:pPr marL="171450" lvl="1" indent="-171450" algn="l" defTabSz="711200">
            <a:lnSpc>
              <a:spcPct val="90000"/>
            </a:lnSpc>
            <a:spcBef>
              <a:spcPct val="0"/>
            </a:spcBef>
            <a:spcAft>
              <a:spcPct val="15000"/>
            </a:spcAft>
            <a:buChar char="••"/>
          </a:pPr>
          <a:r>
            <a:rPr lang="es-ES" sz="1600" b="1" kern="1200" dirty="0" smtClean="0">
              <a:latin typeface="+mn-lt"/>
              <a:cs typeface="Arial" panose="020B0604020202020204" pitchFamily="34" charset="0"/>
            </a:rPr>
            <a:t>Adopción de sanciones disciplinarias, y justa causa sin dar cumplimiento a lo establecido en el RIT y CST</a:t>
          </a:r>
          <a:endParaRPr lang="es-CO" sz="1600" b="1" kern="1200" dirty="0">
            <a:latin typeface="+mn-lt"/>
            <a:cs typeface="Arial" panose="020B0604020202020204" pitchFamily="34" charset="0"/>
          </a:endParaRPr>
        </a:p>
      </dsp:txBody>
      <dsp:txXfrm rot="-5400000">
        <a:off x="2659030" y="1793216"/>
        <a:ext cx="7929869" cy="1856560"/>
      </dsp:txXfrm>
    </dsp:sp>
    <dsp:sp modelId="{33E5B288-466F-4796-8AF5-D8169717C3A4}">
      <dsp:nvSpPr>
        <dsp:cNvPr id="0" name=""/>
        <dsp:cNvSpPr/>
      </dsp:nvSpPr>
      <dsp:spPr>
        <a:xfrm>
          <a:off x="1241" y="1784249"/>
          <a:ext cx="2657787" cy="1874492"/>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s-CO" sz="1800" b="1" kern="1200" dirty="0" smtClean="0">
              <a:latin typeface="Arial" panose="020B0604020202020204" pitchFamily="34" charset="0"/>
              <a:cs typeface="Arial" panose="020B0604020202020204" pitchFamily="34" charset="0"/>
            </a:rPr>
            <a:t>Desarrollo Humano</a:t>
          </a:r>
          <a:endParaRPr lang="es-CO" sz="1800" b="1" kern="1200" dirty="0">
            <a:latin typeface="Arial" panose="020B0604020202020204" pitchFamily="34" charset="0"/>
            <a:cs typeface="Arial" panose="020B0604020202020204" pitchFamily="34" charset="0"/>
          </a:endParaRPr>
        </a:p>
      </dsp:txBody>
      <dsp:txXfrm>
        <a:off x="92746" y="1875754"/>
        <a:ext cx="2474777" cy="1691482"/>
      </dsp:txXfrm>
    </dsp:sp>
    <dsp:sp modelId="{BE6CC81B-BBAE-43B7-AF73-62642FCF64D3}">
      <dsp:nvSpPr>
        <dsp:cNvPr id="0" name=""/>
        <dsp:cNvSpPr/>
      </dsp:nvSpPr>
      <dsp:spPr>
        <a:xfrm rot="5400000">
          <a:off x="5880601" y="630685"/>
          <a:ext cx="1592500" cy="8030613"/>
        </a:xfrm>
        <a:prstGeom prst="round2Same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150000"/>
            </a:lnSpc>
            <a:spcBef>
              <a:spcPct val="0"/>
            </a:spcBef>
            <a:spcAft>
              <a:spcPct val="15000"/>
            </a:spcAft>
            <a:buChar char="••"/>
          </a:pPr>
          <a:r>
            <a:rPr lang="es-CO" sz="1600" b="1" kern="1200" dirty="0" smtClean="0">
              <a:latin typeface="+mn-lt"/>
              <a:cs typeface="Arial" panose="020B0604020202020204" pitchFamily="34" charset="0"/>
            </a:rPr>
            <a:t>Mala</a:t>
          </a:r>
          <a:r>
            <a:rPr lang="es-CO" sz="1600" b="1" kern="1200" baseline="0" dirty="0" smtClean="0">
              <a:latin typeface="+mn-lt"/>
              <a:cs typeface="Arial" panose="020B0604020202020204" pitchFamily="34" charset="0"/>
            </a:rPr>
            <a:t> planificación de las compras</a:t>
          </a:r>
          <a:endParaRPr lang="es-CO" sz="1600" b="1" kern="1200" dirty="0">
            <a:latin typeface="+mn-lt"/>
            <a:cs typeface="Arial" panose="020B0604020202020204" pitchFamily="34" charset="0"/>
          </a:endParaRPr>
        </a:p>
        <a:p>
          <a:pPr marL="171450" lvl="1" indent="-171450" algn="l" defTabSz="711200">
            <a:lnSpc>
              <a:spcPct val="150000"/>
            </a:lnSpc>
            <a:spcBef>
              <a:spcPct val="0"/>
            </a:spcBef>
            <a:spcAft>
              <a:spcPct val="15000"/>
            </a:spcAft>
            <a:buChar char="••"/>
          </a:pPr>
          <a:r>
            <a:rPr lang="es-CO" sz="1600" b="1" kern="1200" dirty="0" smtClean="0">
              <a:latin typeface="+mn-lt"/>
              <a:cs typeface="Arial" panose="020B0604020202020204" pitchFamily="34" charset="0"/>
            </a:rPr>
            <a:t>Error al montar la OC</a:t>
          </a:r>
          <a:endParaRPr lang="es-CO" sz="1600" b="1" kern="1200" dirty="0">
            <a:latin typeface="+mn-lt"/>
            <a:cs typeface="Arial" panose="020B0604020202020204" pitchFamily="34" charset="0"/>
          </a:endParaRPr>
        </a:p>
        <a:p>
          <a:pPr marL="171450" lvl="1" indent="-171450" algn="l" defTabSz="711200">
            <a:lnSpc>
              <a:spcPct val="150000"/>
            </a:lnSpc>
            <a:spcBef>
              <a:spcPct val="0"/>
            </a:spcBef>
            <a:spcAft>
              <a:spcPct val="15000"/>
            </a:spcAft>
            <a:buChar char="••"/>
          </a:pPr>
          <a:r>
            <a:rPr lang="es-ES" sz="1600" b="1" kern="1200" dirty="0" smtClean="0">
              <a:latin typeface="+mn-lt"/>
              <a:cs typeface="Arial" panose="020B0604020202020204" pitchFamily="34" charset="0"/>
            </a:rPr>
            <a:t>Selección de proveedores no calificados</a:t>
          </a:r>
          <a:endParaRPr lang="es-CO" sz="1600" b="1" kern="1200" dirty="0">
            <a:latin typeface="+mn-lt"/>
            <a:cs typeface="Arial" panose="020B0604020202020204" pitchFamily="34" charset="0"/>
          </a:endParaRPr>
        </a:p>
        <a:p>
          <a:pPr marL="171450" lvl="1" indent="-171450" algn="l" defTabSz="711200">
            <a:lnSpc>
              <a:spcPct val="150000"/>
            </a:lnSpc>
            <a:spcBef>
              <a:spcPct val="0"/>
            </a:spcBef>
            <a:spcAft>
              <a:spcPct val="15000"/>
            </a:spcAft>
            <a:buChar char="••"/>
          </a:pPr>
          <a:r>
            <a:rPr lang="es-CO" sz="1600" b="1" kern="1200" dirty="0" smtClean="0">
              <a:latin typeface="+mn-lt"/>
              <a:cs typeface="Arial" panose="020B0604020202020204" pitchFamily="34" charset="0"/>
            </a:rPr>
            <a:t>Falta de seguimiento a los pedidos solicitados</a:t>
          </a:r>
          <a:endParaRPr lang="es-CO" sz="1600" b="1" kern="1200" dirty="0">
            <a:latin typeface="+mn-lt"/>
            <a:cs typeface="Arial" panose="020B0604020202020204" pitchFamily="34" charset="0"/>
          </a:endParaRPr>
        </a:p>
      </dsp:txBody>
      <dsp:txXfrm rot="-5400000">
        <a:off x="2661545" y="3927481"/>
        <a:ext cx="7952874" cy="1437022"/>
      </dsp:txXfrm>
    </dsp:sp>
    <dsp:sp modelId="{22A00C48-1AE8-4137-BBBB-16484AA1BB60}">
      <dsp:nvSpPr>
        <dsp:cNvPr id="0" name=""/>
        <dsp:cNvSpPr/>
      </dsp:nvSpPr>
      <dsp:spPr>
        <a:xfrm>
          <a:off x="0" y="3857975"/>
          <a:ext cx="2660303" cy="1585015"/>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s-CO" sz="1800" b="1" kern="1200" dirty="0" smtClean="0">
              <a:latin typeface="Arial" panose="020B0604020202020204" pitchFamily="34" charset="0"/>
              <a:cs typeface="Arial" panose="020B0604020202020204" pitchFamily="34" charset="0"/>
            </a:rPr>
            <a:t>Gestión de Compras</a:t>
          </a:r>
          <a:endParaRPr lang="es-CO" sz="1800" b="1" kern="1200" dirty="0">
            <a:latin typeface="Arial" panose="020B0604020202020204" pitchFamily="34" charset="0"/>
            <a:cs typeface="Arial" panose="020B0604020202020204" pitchFamily="34" charset="0"/>
          </a:endParaRPr>
        </a:p>
      </dsp:txBody>
      <dsp:txXfrm>
        <a:off x="77374" y="3935349"/>
        <a:ext cx="2505555" cy="14302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7366C3-95D3-4165-A8C9-A19F13555F82}">
      <dsp:nvSpPr>
        <dsp:cNvPr id="0" name=""/>
        <dsp:cNvSpPr/>
      </dsp:nvSpPr>
      <dsp:spPr>
        <a:xfrm>
          <a:off x="2320" y="867893"/>
          <a:ext cx="2328213" cy="2328213"/>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28129" tIns="25400" rIns="128129" bIns="25400" numCol="1" spcCol="1270" anchor="ctr" anchorCtr="0">
          <a:noAutofit/>
        </a:bodyPr>
        <a:lstStyle/>
        <a:p>
          <a:pPr lvl="0" algn="ctr" defTabSz="889000">
            <a:lnSpc>
              <a:spcPct val="90000"/>
            </a:lnSpc>
            <a:spcBef>
              <a:spcPct val="0"/>
            </a:spcBef>
            <a:spcAft>
              <a:spcPct val="35000"/>
            </a:spcAft>
          </a:pPr>
          <a:r>
            <a:rPr lang="es-CO" sz="2000" kern="1200" dirty="0" smtClean="0"/>
            <a:t>DOFA </a:t>
          </a:r>
          <a:endParaRPr lang="es-CO" sz="2000" kern="1200" dirty="0"/>
        </a:p>
      </dsp:txBody>
      <dsp:txXfrm>
        <a:off x="343279" y="1208852"/>
        <a:ext cx="1646295" cy="1646295"/>
      </dsp:txXfrm>
    </dsp:sp>
    <dsp:sp modelId="{8D36218A-0649-4C8C-B55B-72431306639B}">
      <dsp:nvSpPr>
        <dsp:cNvPr id="0" name=""/>
        <dsp:cNvSpPr/>
      </dsp:nvSpPr>
      <dsp:spPr>
        <a:xfrm>
          <a:off x="1864891" y="867893"/>
          <a:ext cx="2328213" cy="2328213"/>
        </a:xfrm>
        <a:prstGeom prst="ellipse">
          <a:avLst/>
        </a:prstGeom>
        <a:solidFill>
          <a:schemeClr val="accent5">
            <a:alpha val="50000"/>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28129" tIns="25400" rIns="128129" bIns="25400" numCol="1" spcCol="1270" anchor="ctr" anchorCtr="0">
          <a:noAutofit/>
        </a:bodyPr>
        <a:lstStyle/>
        <a:p>
          <a:pPr lvl="0" algn="ctr" defTabSz="889000">
            <a:lnSpc>
              <a:spcPct val="90000"/>
            </a:lnSpc>
            <a:spcBef>
              <a:spcPct val="0"/>
            </a:spcBef>
            <a:spcAft>
              <a:spcPct val="35000"/>
            </a:spcAft>
          </a:pPr>
          <a:r>
            <a:rPr lang="es-CO" sz="2000" kern="1200" dirty="0" smtClean="0"/>
            <a:t>PESTEL</a:t>
          </a:r>
          <a:endParaRPr lang="es-CO" sz="2000" kern="1200" dirty="0"/>
        </a:p>
      </dsp:txBody>
      <dsp:txXfrm>
        <a:off x="2205850" y="1208852"/>
        <a:ext cx="1646295" cy="1646295"/>
      </dsp:txXfrm>
    </dsp:sp>
    <dsp:sp modelId="{A72E3CC5-A672-45AC-BC85-9C4C12434988}">
      <dsp:nvSpPr>
        <dsp:cNvPr id="0" name=""/>
        <dsp:cNvSpPr/>
      </dsp:nvSpPr>
      <dsp:spPr>
        <a:xfrm>
          <a:off x="3727462" y="867893"/>
          <a:ext cx="2328213" cy="2328213"/>
        </a:xfrm>
        <a:prstGeom prst="ellipse">
          <a:avLst/>
        </a:prstGeom>
        <a:solidFill>
          <a:schemeClr val="accent5">
            <a:alpha val="50000"/>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28129" tIns="25400" rIns="128129" bIns="25400" numCol="1" spcCol="1270" anchor="ctr" anchorCtr="0">
          <a:noAutofit/>
        </a:bodyPr>
        <a:lstStyle/>
        <a:p>
          <a:pPr lvl="0" algn="ctr" defTabSz="889000">
            <a:lnSpc>
              <a:spcPct val="90000"/>
            </a:lnSpc>
            <a:spcBef>
              <a:spcPct val="0"/>
            </a:spcBef>
            <a:spcAft>
              <a:spcPct val="35000"/>
            </a:spcAft>
          </a:pPr>
          <a:r>
            <a:rPr lang="es-CO" sz="2000" kern="1200" dirty="0" smtClean="0"/>
            <a:t>PARTES INTERESADAS</a:t>
          </a:r>
          <a:endParaRPr lang="es-CO" sz="2000" kern="1200" dirty="0"/>
        </a:p>
      </dsp:txBody>
      <dsp:txXfrm>
        <a:off x="4068421" y="1208852"/>
        <a:ext cx="1646295" cy="1646295"/>
      </dsp:txXfrm>
    </dsp:sp>
    <dsp:sp modelId="{7BAC6CCA-774C-4827-A3E0-512067465B8C}">
      <dsp:nvSpPr>
        <dsp:cNvPr id="0" name=""/>
        <dsp:cNvSpPr/>
      </dsp:nvSpPr>
      <dsp:spPr>
        <a:xfrm>
          <a:off x="5590032" y="867893"/>
          <a:ext cx="2328213" cy="2328213"/>
        </a:xfrm>
        <a:prstGeom prst="ellipse">
          <a:avLst/>
        </a:prstGeom>
        <a:solidFill>
          <a:schemeClr val="accent5">
            <a:alpha val="50000"/>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28129" tIns="25400" rIns="128129" bIns="25400" numCol="1" spcCol="1270" anchor="ctr" anchorCtr="0">
          <a:noAutofit/>
        </a:bodyPr>
        <a:lstStyle/>
        <a:p>
          <a:pPr lvl="0" algn="ctr" defTabSz="889000">
            <a:lnSpc>
              <a:spcPct val="90000"/>
            </a:lnSpc>
            <a:spcBef>
              <a:spcPct val="0"/>
            </a:spcBef>
            <a:spcAft>
              <a:spcPct val="35000"/>
            </a:spcAft>
          </a:pPr>
          <a:r>
            <a:rPr lang="es-CO" sz="2000" kern="1200" dirty="0" smtClean="0"/>
            <a:t>RIESGOS Y OPORTUNIDADES</a:t>
          </a:r>
          <a:endParaRPr lang="es-CO" sz="2000" kern="1200" dirty="0"/>
        </a:p>
      </dsp:txBody>
      <dsp:txXfrm>
        <a:off x="5930991" y="1208852"/>
        <a:ext cx="1646295" cy="164629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FCE646-1DC6-4D00-A850-88790F337935}" type="datetimeFigureOut">
              <a:rPr lang="es-CO" smtClean="0"/>
              <a:t>17/12/2020</a:t>
            </a:fld>
            <a:endParaRPr lang="es-CO" dirty="0"/>
          </a:p>
        </p:txBody>
      </p:sp>
      <p:sp>
        <p:nvSpPr>
          <p:cNvPr id="4" name="3 Marcador de imagen de diapositiva"/>
          <p:cNvSpPr>
            <a:spLocks noGrp="1" noRot="1" noChangeAspect="1"/>
          </p:cNvSpPr>
          <p:nvPr>
            <p:ph type="sldImg" idx="2"/>
          </p:nvPr>
        </p:nvSpPr>
        <p:spPr>
          <a:xfrm>
            <a:off x="458788" y="685800"/>
            <a:ext cx="5940425" cy="3429000"/>
          </a:xfrm>
          <a:prstGeom prst="rect">
            <a:avLst/>
          </a:prstGeom>
          <a:noFill/>
          <a:ln w="12700">
            <a:solidFill>
              <a:prstClr val="black"/>
            </a:solidFill>
          </a:ln>
        </p:spPr>
        <p:txBody>
          <a:bodyPr vert="horz" lIns="91440" tIns="45720" rIns="91440" bIns="45720" rtlCol="0" anchor="ctr"/>
          <a:lstStyle/>
          <a:p>
            <a:endParaRPr lang="es-CO"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3D7FEA-6C75-4C3D-B00A-3EC7775C93CA}" type="slidenum">
              <a:rPr lang="es-CO" smtClean="0"/>
              <a:t>‹Nº›</a:t>
            </a:fld>
            <a:endParaRPr lang="es-CO" dirty="0"/>
          </a:p>
        </p:txBody>
      </p:sp>
    </p:spTree>
    <p:extLst>
      <p:ext uri="{BB962C8B-B14F-4D97-AF65-F5344CB8AC3E}">
        <p14:creationId xmlns:p14="http://schemas.microsoft.com/office/powerpoint/2010/main" val="433942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02EF030F-2E5D-4377-8FD4-85531750F963}" type="slidenum">
              <a:rPr lang="es-CO" smtClean="0"/>
              <a:pPr/>
              <a:t>19</a:t>
            </a:fld>
            <a:endParaRPr lang="es-CO" dirty="0"/>
          </a:p>
        </p:txBody>
      </p:sp>
    </p:spTree>
    <p:extLst>
      <p:ext uri="{BB962C8B-B14F-4D97-AF65-F5344CB8AC3E}">
        <p14:creationId xmlns:p14="http://schemas.microsoft.com/office/powerpoint/2010/main" val="937508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B9EAD88B-81BF-43A8-A390-C31BE3185D14}" type="slidenum">
              <a:rPr lang="es-CO" smtClean="0"/>
              <a:pPr/>
              <a:t>54</a:t>
            </a:fld>
            <a:endParaRPr lang="es-CO" dirty="0"/>
          </a:p>
        </p:txBody>
      </p:sp>
    </p:spTree>
    <p:extLst>
      <p:ext uri="{BB962C8B-B14F-4D97-AF65-F5344CB8AC3E}">
        <p14:creationId xmlns:p14="http://schemas.microsoft.com/office/powerpoint/2010/main" val="3600360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02EF030F-2E5D-4377-8FD4-85531750F963}" type="slidenum">
              <a:rPr lang="es-CO" smtClean="0"/>
              <a:pPr/>
              <a:t>56</a:t>
            </a:fld>
            <a:endParaRPr lang="es-CO"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B9EAD88B-81BF-43A8-A390-C31BE3185D14}" type="slidenum">
              <a:rPr lang="es-CO" smtClean="0"/>
              <a:t>65</a:t>
            </a:fld>
            <a:endParaRPr lang="es-CO" dirty="0"/>
          </a:p>
        </p:txBody>
      </p:sp>
    </p:spTree>
    <p:extLst>
      <p:ext uri="{BB962C8B-B14F-4D97-AF65-F5344CB8AC3E}">
        <p14:creationId xmlns:p14="http://schemas.microsoft.com/office/powerpoint/2010/main" val="3600360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B9EAD88B-81BF-43A8-A390-C31BE3185D14}" type="slidenum">
              <a:rPr lang="es-CO" smtClean="0"/>
              <a:t>66</a:t>
            </a:fld>
            <a:endParaRPr lang="es-CO" dirty="0"/>
          </a:p>
        </p:txBody>
      </p:sp>
    </p:spTree>
    <p:extLst>
      <p:ext uri="{BB962C8B-B14F-4D97-AF65-F5344CB8AC3E}">
        <p14:creationId xmlns:p14="http://schemas.microsoft.com/office/powerpoint/2010/main" val="3600360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02EF030F-2E5D-4377-8FD4-85531750F963}" type="slidenum">
              <a:rPr lang="es-CO" smtClean="0"/>
              <a:pPr/>
              <a:t>20</a:t>
            </a:fld>
            <a:endParaRPr lang="es-CO" dirty="0"/>
          </a:p>
        </p:txBody>
      </p:sp>
    </p:spTree>
    <p:extLst>
      <p:ext uri="{BB962C8B-B14F-4D97-AF65-F5344CB8AC3E}">
        <p14:creationId xmlns:p14="http://schemas.microsoft.com/office/powerpoint/2010/main" val="4194407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02EF030F-2E5D-4377-8FD4-85531750F963}" type="slidenum">
              <a:rPr lang="es-CO" smtClean="0"/>
              <a:pPr/>
              <a:t>21</a:t>
            </a:fld>
            <a:endParaRPr lang="es-CO" dirty="0"/>
          </a:p>
        </p:txBody>
      </p:sp>
    </p:spTree>
    <p:extLst>
      <p:ext uri="{BB962C8B-B14F-4D97-AF65-F5344CB8AC3E}">
        <p14:creationId xmlns:p14="http://schemas.microsoft.com/office/powerpoint/2010/main" val="2558436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733D7FEA-6C75-4C3D-B00A-3EC7775C93CA}" type="slidenum">
              <a:rPr lang="es-CO" smtClean="0"/>
              <a:t>28</a:t>
            </a:fld>
            <a:endParaRPr lang="es-CO" dirty="0"/>
          </a:p>
        </p:txBody>
      </p:sp>
    </p:spTree>
    <p:extLst>
      <p:ext uri="{BB962C8B-B14F-4D97-AF65-F5344CB8AC3E}">
        <p14:creationId xmlns:p14="http://schemas.microsoft.com/office/powerpoint/2010/main" val="2834147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B9EAD88B-81BF-43A8-A390-C31BE3185D14}" type="slidenum">
              <a:rPr lang="es-CO" smtClean="0"/>
              <a:pPr/>
              <a:t>42</a:t>
            </a:fld>
            <a:endParaRPr lang="es-CO" dirty="0"/>
          </a:p>
        </p:txBody>
      </p:sp>
    </p:spTree>
    <p:extLst>
      <p:ext uri="{BB962C8B-B14F-4D97-AF65-F5344CB8AC3E}">
        <p14:creationId xmlns:p14="http://schemas.microsoft.com/office/powerpoint/2010/main" val="3600360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B9EAD88B-81BF-43A8-A390-C31BE3185D14}" type="slidenum">
              <a:rPr lang="es-CO" smtClean="0"/>
              <a:pPr/>
              <a:t>43</a:t>
            </a:fld>
            <a:endParaRPr lang="es-CO" dirty="0"/>
          </a:p>
        </p:txBody>
      </p:sp>
    </p:spTree>
    <p:extLst>
      <p:ext uri="{BB962C8B-B14F-4D97-AF65-F5344CB8AC3E}">
        <p14:creationId xmlns:p14="http://schemas.microsoft.com/office/powerpoint/2010/main" val="3600360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B9EAD88B-81BF-43A8-A390-C31BE3185D14}" type="slidenum">
              <a:rPr lang="es-CO" smtClean="0"/>
              <a:pPr/>
              <a:t>44</a:t>
            </a:fld>
            <a:endParaRPr lang="es-CO" dirty="0"/>
          </a:p>
        </p:txBody>
      </p:sp>
    </p:spTree>
    <p:extLst>
      <p:ext uri="{BB962C8B-B14F-4D97-AF65-F5344CB8AC3E}">
        <p14:creationId xmlns:p14="http://schemas.microsoft.com/office/powerpoint/2010/main" val="3600360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B9EAD88B-81BF-43A8-A390-C31BE3185D14}" type="slidenum">
              <a:rPr lang="es-CO" smtClean="0"/>
              <a:pPr/>
              <a:t>51</a:t>
            </a:fld>
            <a:endParaRPr lang="es-CO" dirty="0"/>
          </a:p>
        </p:txBody>
      </p:sp>
    </p:spTree>
    <p:extLst>
      <p:ext uri="{BB962C8B-B14F-4D97-AF65-F5344CB8AC3E}">
        <p14:creationId xmlns:p14="http://schemas.microsoft.com/office/powerpoint/2010/main" val="3600360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B9EAD88B-81BF-43A8-A390-C31BE3185D14}" type="slidenum">
              <a:rPr lang="es-CO" smtClean="0"/>
              <a:pPr/>
              <a:t>53</a:t>
            </a:fld>
            <a:endParaRPr lang="es-CO" dirty="0"/>
          </a:p>
        </p:txBody>
      </p:sp>
    </p:spTree>
    <p:extLst>
      <p:ext uri="{BB962C8B-B14F-4D97-AF65-F5344CB8AC3E}">
        <p14:creationId xmlns:p14="http://schemas.microsoft.com/office/powerpoint/2010/main" val="3600360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891064" y="2130426"/>
            <a:ext cx="10098723" cy="1470025"/>
          </a:xfrm>
        </p:spPr>
        <p:txBody>
          <a:bodyPr/>
          <a:lstStyle/>
          <a:p>
            <a:r>
              <a:rPr lang="es-ES" smtClean="0"/>
              <a:t>Haga clic para modificar el estilo de título del patrón</a:t>
            </a:r>
            <a:endParaRPr lang="es-CO"/>
          </a:p>
        </p:txBody>
      </p:sp>
      <p:sp>
        <p:nvSpPr>
          <p:cNvPr id="3" name="2 Subtítulo"/>
          <p:cNvSpPr>
            <a:spLocks noGrp="1"/>
          </p:cNvSpPr>
          <p:nvPr>
            <p:ph type="subTitle" idx="1"/>
          </p:nvPr>
        </p:nvSpPr>
        <p:spPr>
          <a:xfrm>
            <a:off x="1782128" y="3886200"/>
            <a:ext cx="8316595"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CO"/>
          </a:p>
        </p:txBody>
      </p:sp>
      <p:sp>
        <p:nvSpPr>
          <p:cNvPr id="4" name="3 Marcador de fecha"/>
          <p:cNvSpPr>
            <a:spLocks noGrp="1"/>
          </p:cNvSpPr>
          <p:nvPr>
            <p:ph type="dt" sz="half" idx="10"/>
          </p:nvPr>
        </p:nvSpPr>
        <p:spPr/>
        <p:txBody>
          <a:bodyPr/>
          <a:lstStyle/>
          <a:p>
            <a:fld id="{07DC5D7E-1283-4381-87FD-9D6643089CBE}" type="datetime1">
              <a:rPr lang="es-CO" smtClean="0"/>
              <a:t>17/12/2020</a:t>
            </a:fld>
            <a:endParaRPr lang="es-CO" dirty="0"/>
          </a:p>
        </p:txBody>
      </p:sp>
      <p:sp>
        <p:nvSpPr>
          <p:cNvPr id="5" name="4 Marcador de pie de página"/>
          <p:cNvSpPr>
            <a:spLocks noGrp="1"/>
          </p:cNvSpPr>
          <p:nvPr>
            <p:ph type="ftr" sz="quarter" idx="11"/>
          </p:nvPr>
        </p:nvSpPr>
        <p:spPr/>
        <p:txBody>
          <a:bodyPr/>
          <a:lstStyle/>
          <a:p>
            <a:endParaRPr lang="es-CO" dirty="0"/>
          </a:p>
        </p:txBody>
      </p:sp>
      <p:sp>
        <p:nvSpPr>
          <p:cNvPr id="6" name="5 Marcador de número de diapositiva"/>
          <p:cNvSpPr>
            <a:spLocks noGrp="1"/>
          </p:cNvSpPr>
          <p:nvPr>
            <p:ph type="sldNum" sz="quarter" idx="12"/>
          </p:nvPr>
        </p:nvSpPr>
        <p:spPr/>
        <p:txBody>
          <a:bodyPr/>
          <a:lstStyle/>
          <a:p>
            <a:fld id="{FFCAED88-EA73-4BA6-A286-B18324E965BC}" type="slidenum">
              <a:rPr lang="es-CO" smtClean="0"/>
              <a:t>‹Nº›</a:t>
            </a:fld>
            <a:endParaRPr lang="es-CO" dirty="0"/>
          </a:p>
        </p:txBody>
      </p:sp>
    </p:spTree>
    <p:extLst>
      <p:ext uri="{BB962C8B-B14F-4D97-AF65-F5344CB8AC3E}">
        <p14:creationId xmlns:p14="http://schemas.microsoft.com/office/powerpoint/2010/main" val="2854000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10"/>
          </p:nvPr>
        </p:nvSpPr>
        <p:spPr/>
        <p:txBody>
          <a:bodyPr/>
          <a:lstStyle/>
          <a:p>
            <a:fld id="{940B2CD5-D4B3-457B-AC2E-B6E2115338C9}" type="datetime1">
              <a:rPr lang="es-CO" smtClean="0"/>
              <a:t>17/12/2020</a:t>
            </a:fld>
            <a:endParaRPr lang="es-CO" dirty="0"/>
          </a:p>
        </p:txBody>
      </p:sp>
      <p:sp>
        <p:nvSpPr>
          <p:cNvPr id="5" name="4 Marcador de pie de página"/>
          <p:cNvSpPr>
            <a:spLocks noGrp="1"/>
          </p:cNvSpPr>
          <p:nvPr>
            <p:ph type="ftr" sz="quarter" idx="11"/>
          </p:nvPr>
        </p:nvSpPr>
        <p:spPr/>
        <p:txBody>
          <a:bodyPr/>
          <a:lstStyle/>
          <a:p>
            <a:endParaRPr lang="es-CO" dirty="0"/>
          </a:p>
        </p:txBody>
      </p:sp>
      <p:sp>
        <p:nvSpPr>
          <p:cNvPr id="6" name="5 Marcador de número de diapositiva"/>
          <p:cNvSpPr>
            <a:spLocks noGrp="1"/>
          </p:cNvSpPr>
          <p:nvPr>
            <p:ph type="sldNum" sz="quarter" idx="12"/>
          </p:nvPr>
        </p:nvSpPr>
        <p:spPr/>
        <p:txBody>
          <a:bodyPr/>
          <a:lstStyle/>
          <a:p>
            <a:fld id="{FFCAED88-EA73-4BA6-A286-B18324E965BC}" type="slidenum">
              <a:rPr lang="es-CO" smtClean="0"/>
              <a:t>‹Nº›</a:t>
            </a:fld>
            <a:endParaRPr lang="es-CO" dirty="0"/>
          </a:p>
        </p:txBody>
      </p:sp>
    </p:spTree>
    <p:extLst>
      <p:ext uri="{BB962C8B-B14F-4D97-AF65-F5344CB8AC3E}">
        <p14:creationId xmlns:p14="http://schemas.microsoft.com/office/powerpoint/2010/main" val="184272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613616" y="274639"/>
            <a:ext cx="2673191" cy="5851525"/>
          </a:xfrm>
        </p:spPr>
        <p:txBody>
          <a:bodyPr vert="eaVert"/>
          <a:lstStyle/>
          <a:p>
            <a:r>
              <a:rPr lang="es-ES" smtClean="0"/>
              <a:t>Haga clic para modificar el estilo de título del patrón</a:t>
            </a:r>
            <a:endParaRPr lang="es-CO"/>
          </a:p>
        </p:txBody>
      </p:sp>
      <p:sp>
        <p:nvSpPr>
          <p:cNvPr id="3" name="2 Marcador de texto vertical"/>
          <p:cNvSpPr>
            <a:spLocks noGrp="1"/>
          </p:cNvSpPr>
          <p:nvPr>
            <p:ph type="body" orient="vert" idx="1"/>
          </p:nvPr>
        </p:nvSpPr>
        <p:spPr>
          <a:xfrm>
            <a:off x="594042" y="274639"/>
            <a:ext cx="782156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10"/>
          </p:nvPr>
        </p:nvSpPr>
        <p:spPr/>
        <p:txBody>
          <a:bodyPr/>
          <a:lstStyle/>
          <a:p>
            <a:fld id="{6656F361-0CB2-4833-A185-13A60D7BC0C0}" type="datetime1">
              <a:rPr lang="es-CO" smtClean="0"/>
              <a:t>17/12/2020</a:t>
            </a:fld>
            <a:endParaRPr lang="es-CO" dirty="0"/>
          </a:p>
        </p:txBody>
      </p:sp>
      <p:sp>
        <p:nvSpPr>
          <p:cNvPr id="5" name="4 Marcador de pie de página"/>
          <p:cNvSpPr>
            <a:spLocks noGrp="1"/>
          </p:cNvSpPr>
          <p:nvPr>
            <p:ph type="ftr" sz="quarter" idx="11"/>
          </p:nvPr>
        </p:nvSpPr>
        <p:spPr/>
        <p:txBody>
          <a:bodyPr/>
          <a:lstStyle/>
          <a:p>
            <a:endParaRPr lang="es-CO" dirty="0"/>
          </a:p>
        </p:txBody>
      </p:sp>
      <p:sp>
        <p:nvSpPr>
          <p:cNvPr id="6" name="5 Marcador de número de diapositiva"/>
          <p:cNvSpPr>
            <a:spLocks noGrp="1"/>
          </p:cNvSpPr>
          <p:nvPr>
            <p:ph type="sldNum" sz="quarter" idx="12"/>
          </p:nvPr>
        </p:nvSpPr>
        <p:spPr/>
        <p:txBody>
          <a:bodyPr/>
          <a:lstStyle/>
          <a:p>
            <a:fld id="{FFCAED88-EA73-4BA6-A286-B18324E965BC}" type="slidenum">
              <a:rPr lang="es-CO" smtClean="0"/>
              <a:t>‹Nº›</a:t>
            </a:fld>
            <a:endParaRPr lang="es-CO" dirty="0"/>
          </a:p>
        </p:txBody>
      </p:sp>
    </p:spTree>
    <p:extLst>
      <p:ext uri="{BB962C8B-B14F-4D97-AF65-F5344CB8AC3E}">
        <p14:creationId xmlns:p14="http://schemas.microsoft.com/office/powerpoint/2010/main" val="1158827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exto y Viñetas">
    <p:spTree>
      <p:nvGrpSpPr>
        <p:cNvPr id="1" name=""/>
        <p:cNvGrpSpPr/>
        <p:nvPr/>
      </p:nvGrpSpPr>
      <p:grpSpPr>
        <a:xfrm>
          <a:off x="0" y="0"/>
          <a:ext cx="0" cy="0"/>
          <a:chOff x="0" y="0"/>
          <a:chExt cx="0" cy="0"/>
        </a:xfrm>
      </p:grpSpPr>
      <p:sp>
        <p:nvSpPr>
          <p:cNvPr id="154" name="Slide Number"/>
          <p:cNvSpPr txBox="1">
            <a:spLocks noGrp="1"/>
          </p:cNvSpPr>
          <p:nvPr>
            <p:ph type="sldNum" sz="quarter" idx="2"/>
          </p:nvPr>
        </p:nvSpPr>
        <p:spPr>
          <a:prstGeom prst="rect">
            <a:avLst/>
          </a:prstGeom>
        </p:spPr>
        <p:txBody>
          <a:bodyPr/>
          <a:lstStyle/>
          <a:p>
            <a:fld id="{86CB4B4D-7CA3-9044-876B-883B54F8677D}" type="slidenum">
              <a:t>‹Nº›</a:t>
            </a:fld>
            <a:endParaRPr dirty="0"/>
          </a:p>
        </p:txBody>
      </p:sp>
    </p:spTree>
    <p:extLst>
      <p:ext uri="{BB962C8B-B14F-4D97-AF65-F5344CB8AC3E}">
        <p14:creationId xmlns:p14="http://schemas.microsoft.com/office/powerpoint/2010/main" val="26110429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10"/>
          </p:nvPr>
        </p:nvSpPr>
        <p:spPr/>
        <p:txBody>
          <a:bodyPr/>
          <a:lstStyle/>
          <a:p>
            <a:fld id="{BC1FA449-C113-4DED-81B9-8A9688EB906D}" type="datetime1">
              <a:rPr lang="es-CO" smtClean="0"/>
              <a:t>17/12/2020</a:t>
            </a:fld>
            <a:endParaRPr lang="es-CO" dirty="0"/>
          </a:p>
        </p:txBody>
      </p:sp>
      <p:sp>
        <p:nvSpPr>
          <p:cNvPr id="5" name="4 Marcador de pie de página"/>
          <p:cNvSpPr>
            <a:spLocks noGrp="1"/>
          </p:cNvSpPr>
          <p:nvPr>
            <p:ph type="ftr" sz="quarter" idx="11"/>
          </p:nvPr>
        </p:nvSpPr>
        <p:spPr/>
        <p:txBody>
          <a:bodyPr/>
          <a:lstStyle/>
          <a:p>
            <a:endParaRPr lang="es-CO" dirty="0"/>
          </a:p>
        </p:txBody>
      </p:sp>
      <p:sp>
        <p:nvSpPr>
          <p:cNvPr id="6" name="5 Marcador de número de diapositiva"/>
          <p:cNvSpPr>
            <a:spLocks noGrp="1"/>
          </p:cNvSpPr>
          <p:nvPr>
            <p:ph type="sldNum" sz="quarter" idx="12"/>
          </p:nvPr>
        </p:nvSpPr>
        <p:spPr/>
        <p:txBody>
          <a:bodyPr/>
          <a:lstStyle/>
          <a:p>
            <a:fld id="{FFCAED88-EA73-4BA6-A286-B18324E965BC}" type="slidenum">
              <a:rPr lang="es-CO" smtClean="0"/>
              <a:t>‹Nº›</a:t>
            </a:fld>
            <a:endParaRPr lang="es-CO" dirty="0"/>
          </a:p>
        </p:txBody>
      </p:sp>
    </p:spTree>
    <p:extLst>
      <p:ext uri="{BB962C8B-B14F-4D97-AF65-F5344CB8AC3E}">
        <p14:creationId xmlns:p14="http://schemas.microsoft.com/office/powerpoint/2010/main" val="3632487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38505" y="4406901"/>
            <a:ext cx="10098723" cy="1362075"/>
          </a:xfrm>
        </p:spPr>
        <p:txBody>
          <a:bodyPr anchor="t"/>
          <a:lstStyle>
            <a:lvl1pPr algn="l">
              <a:defRPr sz="4000" b="1" cap="all"/>
            </a:lvl1pPr>
          </a:lstStyle>
          <a:p>
            <a:r>
              <a:rPr lang="es-ES" smtClean="0"/>
              <a:t>Haga clic para modificar el estilo de título del patrón</a:t>
            </a:r>
            <a:endParaRPr lang="es-CO"/>
          </a:p>
        </p:txBody>
      </p:sp>
      <p:sp>
        <p:nvSpPr>
          <p:cNvPr id="3" name="2 Marcador de texto"/>
          <p:cNvSpPr>
            <a:spLocks noGrp="1"/>
          </p:cNvSpPr>
          <p:nvPr>
            <p:ph type="body" idx="1"/>
          </p:nvPr>
        </p:nvSpPr>
        <p:spPr>
          <a:xfrm>
            <a:off x="938505" y="2906713"/>
            <a:ext cx="10098723"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69104DFC-4836-4AAE-A0A1-40831A087388}" type="datetime1">
              <a:rPr lang="es-CO" smtClean="0"/>
              <a:t>17/12/2020</a:t>
            </a:fld>
            <a:endParaRPr lang="es-CO" dirty="0"/>
          </a:p>
        </p:txBody>
      </p:sp>
      <p:sp>
        <p:nvSpPr>
          <p:cNvPr id="5" name="4 Marcador de pie de página"/>
          <p:cNvSpPr>
            <a:spLocks noGrp="1"/>
          </p:cNvSpPr>
          <p:nvPr>
            <p:ph type="ftr" sz="quarter" idx="11"/>
          </p:nvPr>
        </p:nvSpPr>
        <p:spPr/>
        <p:txBody>
          <a:bodyPr/>
          <a:lstStyle/>
          <a:p>
            <a:endParaRPr lang="es-CO" dirty="0"/>
          </a:p>
        </p:txBody>
      </p:sp>
      <p:sp>
        <p:nvSpPr>
          <p:cNvPr id="6" name="5 Marcador de número de diapositiva"/>
          <p:cNvSpPr>
            <a:spLocks noGrp="1"/>
          </p:cNvSpPr>
          <p:nvPr>
            <p:ph type="sldNum" sz="quarter" idx="12"/>
          </p:nvPr>
        </p:nvSpPr>
        <p:spPr/>
        <p:txBody>
          <a:bodyPr/>
          <a:lstStyle/>
          <a:p>
            <a:fld id="{FFCAED88-EA73-4BA6-A286-B18324E965BC}" type="slidenum">
              <a:rPr lang="es-CO" smtClean="0"/>
              <a:t>‹Nº›</a:t>
            </a:fld>
            <a:endParaRPr lang="es-CO" dirty="0"/>
          </a:p>
        </p:txBody>
      </p:sp>
    </p:spTree>
    <p:extLst>
      <p:ext uri="{BB962C8B-B14F-4D97-AF65-F5344CB8AC3E}">
        <p14:creationId xmlns:p14="http://schemas.microsoft.com/office/powerpoint/2010/main" val="3715872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contenido"/>
          <p:cNvSpPr>
            <a:spLocks noGrp="1"/>
          </p:cNvSpPr>
          <p:nvPr>
            <p:ph sz="half" idx="1"/>
          </p:nvPr>
        </p:nvSpPr>
        <p:spPr>
          <a:xfrm>
            <a:off x="594043" y="1600201"/>
            <a:ext cx="52473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contenido"/>
          <p:cNvSpPr>
            <a:spLocks noGrp="1"/>
          </p:cNvSpPr>
          <p:nvPr>
            <p:ph sz="half" idx="2"/>
          </p:nvPr>
        </p:nvSpPr>
        <p:spPr>
          <a:xfrm>
            <a:off x="6039432" y="1600201"/>
            <a:ext cx="52473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4 Marcador de fecha"/>
          <p:cNvSpPr>
            <a:spLocks noGrp="1"/>
          </p:cNvSpPr>
          <p:nvPr>
            <p:ph type="dt" sz="half" idx="10"/>
          </p:nvPr>
        </p:nvSpPr>
        <p:spPr/>
        <p:txBody>
          <a:bodyPr/>
          <a:lstStyle/>
          <a:p>
            <a:fld id="{677B680C-22F7-437E-BA01-C450DFBDD00B}" type="datetime1">
              <a:rPr lang="es-CO" smtClean="0"/>
              <a:t>17/12/2020</a:t>
            </a:fld>
            <a:endParaRPr lang="es-CO" dirty="0"/>
          </a:p>
        </p:txBody>
      </p:sp>
      <p:sp>
        <p:nvSpPr>
          <p:cNvPr id="6" name="5 Marcador de pie de página"/>
          <p:cNvSpPr>
            <a:spLocks noGrp="1"/>
          </p:cNvSpPr>
          <p:nvPr>
            <p:ph type="ftr" sz="quarter" idx="11"/>
          </p:nvPr>
        </p:nvSpPr>
        <p:spPr/>
        <p:txBody>
          <a:bodyPr/>
          <a:lstStyle/>
          <a:p>
            <a:endParaRPr lang="es-CO" dirty="0"/>
          </a:p>
        </p:txBody>
      </p:sp>
      <p:sp>
        <p:nvSpPr>
          <p:cNvPr id="7" name="6 Marcador de número de diapositiva"/>
          <p:cNvSpPr>
            <a:spLocks noGrp="1"/>
          </p:cNvSpPr>
          <p:nvPr>
            <p:ph type="sldNum" sz="quarter" idx="12"/>
          </p:nvPr>
        </p:nvSpPr>
        <p:spPr/>
        <p:txBody>
          <a:bodyPr/>
          <a:lstStyle/>
          <a:p>
            <a:fld id="{FFCAED88-EA73-4BA6-A286-B18324E965BC}" type="slidenum">
              <a:rPr lang="es-CO" smtClean="0"/>
              <a:t>‹Nº›</a:t>
            </a:fld>
            <a:endParaRPr lang="es-CO" dirty="0"/>
          </a:p>
        </p:txBody>
      </p:sp>
    </p:spTree>
    <p:extLst>
      <p:ext uri="{BB962C8B-B14F-4D97-AF65-F5344CB8AC3E}">
        <p14:creationId xmlns:p14="http://schemas.microsoft.com/office/powerpoint/2010/main" val="1839191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CO"/>
          </a:p>
        </p:txBody>
      </p:sp>
      <p:sp>
        <p:nvSpPr>
          <p:cNvPr id="3" name="2 Marcador de texto"/>
          <p:cNvSpPr>
            <a:spLocks noGrp="1"/>
          </p:cNvSpPr>
          <p:nvPr>
            <p:ph type="body" idx="1"/>
          </p:nvPr>
        </p:nvSpPr>
        <p:spPr>
          <a:xfrm>
            <a:off x="594042" y="1535113"/>
            <a:ext cx="524943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594042" y="2174875"/>
            <a:ext cx="524943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4 Marcador de texto"/>
          <p:cNvSpPr>
            <a:spLocks noGrp="1"/>
          </p:cNvSpPr>
          <p:nvPr>
            <p:ph type="body" sz="quarter" idx="3"/>
          </p:nvPr>
        </p:nvSpPr>
        <p:spPr>
          <a:xfrm>
            <a:off x="6035307" y="1535113"/>
            <a:ext cx="525150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6035307" y="2174875"/>
            <a:ext cx="525150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7" name="6 Marcador de fecha"/>
          <p:cNvSpPr>
            <a:spLocks noGrp="1"/>
          </p:cNvSpPr>
          <p:nvPr>
            <p:ph type="dt" sz="half" idx="10"/>
          </p:nvPr>
        </p:nvSpPr>
        <p:spPr/>
        <p:txBody>
          <a:bodyPr/>
          <a:lstStyle/>
          <a:p>
            <a:fld id="{06E82F38-BE49-4397-A975-27D71D8D9BD1}" type="datetime1">
              <a:rPr lang="es-CO" smtClean="0"/>
              <a:t>17/12/2020</a:t>
            </a:fld>
            <a:endParaRPr lang="es-CO" dirty="0"/>
          </a:p>
        </p:txBody>
      </p:sp>
      <p:sp>
        <p:nvSpPr>
          <p:cNvPr id="8" name="7 Marcador de pie de página"/>
          <p:cNvSpPr>
            <a:spLocks noGrp="1"/>
          </p:cNvSpPr>
          <p:nvPr>
            <p:ph type="ftr" sz="quarter" idx="11"/>
          </p:nvPr>
        </p:nvSpPr>
        <p:spPr/>
        <p:txBody>
          <a:bodyPr/>
          <a:lstStyle/>
          <a:p>
            <a:endParaRPr lang="es-CO" dirty="0"/>
          </a:p>
        </p:txBody>
      </p:sp>
      <p:sp>
        <p:nvSpPr>
          <p:cNvPr id="9" name="8 Marcador de número de diapositiva"/>
          <p:cNvSpPr>
            <a:spLocks noGrp="1"/>
          </p:cNvSpPr>
          <p:nvPr>
            <p:ph type="sldNum" sz="quarter" idx="12"/>
          </p:nvPr>
        </p:nvSpPr>
        <p:spPr/>
        <p:txBody>
          <a:bodyPr/>
          <a:lstStyle/>
          <a:p>
            <a:fld id="{FFCAED88-EA73-4BA6-A286-B18324E965BC}" type="slidenum">
              <a:rPr lang="es-CO" smtClean="0"/>
              <a:t>‹Nº›</a:t>
            </a:fld>
            <a:endParaRPr lang="es-CO" dirty="0"/>
          </a:p>
        </p:txBody>
      </p:sp>
    </p:spTree>
    <p:extLst>
      <p:ext uri="{BB962C8B-B14F-4D97-AF65-F5344CB8AC3E}">
        <p14:creationId xmlns:p14="http://schemas.microsoft.com/office/powerpoint/2010/main" val="1809208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fecha"/>
          <p:cNvSpPr>
            <a:spLocks noGrp="1"/>
          </p:cNvSpPr>
          <p:nvPr>
            <p:ph type="dt" sz="half" idx="10"/>
          </p:nvPr>
        </p:nvSpPr>
        <p:spPr/>
        <p:txBody>
          <a:bodyPr/>
          <a:lstStyle/>
          <a:p>
            <a:fld id="{F879D9E5-B152-4033-8399-E6700F637FB7}" type="datetime1">
              <a:rPr lang="es-CO" smtClean="0"/>
              <a:t>17/12/2020</a:t>
            </a:fld>
            <a:endParaRPr lang="es-CO" dirty="0"/>
          </a:p>
        </p:txBody>
      </p:sp>
      <p:sp>
        <p:nvSpPr>
          <p:cNvPr id="4" name="3 Marcador de pie de página"/>
          <p:cNvSpPr>
            <a:spLocks noGrp="1"/>
          </p:cNvSpPr>
          <p:nvPr>
            <p:ph type="ftr" sz="quarter" idx="11"/>
          </p:nvPr>
        </p:nvSpPr>
        <p:spPr/>
        <p:txBody>
          <a:bodyPr/>
          <a:lstStyle/>
          <a:p>
            <a:endParaRPr lang="es-CO" dirty="0"/>
          </a:p>
        </p:txBody>
      </p:sp>
      <p:sp>
        <p:nvSpPr>
          <p:cNvPr id="5" name="4 Marcador de número de diapositiva"/>
          <p:cNvSpPr>
            <a:spLocks noGrp="1"/>
          </p:cNvSpPr>
          <p:nvPr>
            <p:ph type="sldNum" sz="quarter" idx="12"/>
          </p:nvPr>
        </p:nvSpPr>
        <p:spPr/>
        <p:txBody>
          <a:bodyPr/>
          <a:lstStyle/>
          <a:p>
            <a:fld id="{FFCAED88-EA73-4BA6-A286-B18324E965BC}" type="slidenum">
              <a:rPr lang="es-CO" smtClean="0"/>
              <a:t>‹Nº›</a:t>
            </a:fld>
            <a:endParaRPr lang="es-CO" dirty="0"/>
          </a:p>
        </p:txBody>
      </p:sp>
    </p:spTree>
    <p:extLst>
      <p:ext uri="{BB962C8B-B14F-4D97-AF65-F5344CB8AC3E}">
        <p14:creationId xmlns:p14="http://schemas.microsoft.com/office/powerpoint/2010/main" val="3375110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22C236C0-4CD9-4BF2-BC5B-EF097E9F9DF2}" type="datetime1">
              <a:rPr lang="es-CO" smtClean="0"/>
              <a:t>17/12/2020</a:t>
            </a:fld>
            <a:endParaRPr lang="es-CO" dirty="0"/>
          </a:p>
        </p:txBody>
      </p:sp>
      <p:sp>
        <p:nvSpPr>
          <p:cNvPr id="3" name="2 Marcador de pie de página"/>
          <p:cNvSpPr>
            <a:spLocks noGrp="1"/>
          </p:cNvSpPr>
          <p:nvPr>
            <p:ph type="ftr" sz="quarter" idx="11"/>
          </p:nvPr>
        </p:nvSpPr>
        <p:spPr/>
        <p:txBody>
          <a:bodyPr/>
          <a:lstStyle/>
          <a:p>
            <a:endParaRPr lang="es-CO" dirty="0"/>
          </a:p>
        </p:txBody>
      </p:sp>
      <p:sp>
        <p:nvSpPr>
          <p:cNvPr id="4" name="3 Marcador de número de diapositiva"/>
          <p:cNvSpPr>
            <a:spLocks noGrp="1"/>
          </p:cNvSpPr>
          <p:nvPr>
            <p:ph type="sldNum" sz="quarter" idx="12"/>
          </p:nvPr>
        </p:nvSpPr>
        <p:spPr/>
        <p:txBody>
          <a:bodyPr/>
          <a:lstStyle/>
          <a:p>
            <a:fld id="{FFCAED88-EA73-4BA6-A286-B18324E965BC}" type="slidenum">
              <a:rPr lang="es-CO" smtClean="0"/>
              <a:t>‹Nº›</a:t>
            </a:fld>
            <a:endParaRPr lang="es-CO" dirty="0"/>
          </a:p>
        </p:txBody>
      </p:sp>
    </p:spTree>
    <p:extLst>
      <p:ext uri="{BB962C8B-B14F-4D97-AF65-F5344CB8AC3E}">
        <p14:creationId xmlns:p14="http://schemas.microsoft.com/office/powerpoint/2010/main" val="2488816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94043" y="273050"/>
            <a:ext cx="3908718" cy="1162050"/>
          </a:xfrm>
        </p:spPr>
        <p:txBody>
          <a:bodyPr anchor="b"/>
          <a:lstStyle>
            <a:lvl1pPr algn="l">
              <a:defRPr sz="2000" b="1"/>
            </a:lvl1pPr>
          </a:lstStyle>
          <a:p>
            <a:r>
              <a:rPr lang="es-ES" smtClean="0"/>
              <a:t>Haga clic para modificar el estilo de título del patrón</a:t>
            </a:r>
            <a:endParaRPr lang="es-CO"/>
          </a:p>
        </p:txBody>
      </p:sp>
      <p:sp>
        <p:nvSpPr>
          <p:cNvPr id="3" name="2 Marcador de contenido"/>
          <p:cNvSpPr>
            <a:spLocks noGrp="1"/>
          </p:cNvSpPr>
          <p:nvPr>
            <p:ph idx="1"/>
          </p:nvPr>
        </p:nvSpPr>
        <p:spPr>
          <a:xfrm>
            <a:off x="4645082" y="273051"/>
            <a:ext cx="66417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texto"/>
          <p:cNvSpPr>
            <a:spLocks noGrp="1"/>
          </p:cNvSpPr>
          <p:nvPr>
            <p:ph type="body" sz="half" idx="2"/>
          </p:nvPr>
        </p:nvSpPr>
        <p:spPr>
          <a:xfrm>
            <a:off x="594043" y="1435101"/>
            <a:ext cx="390871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CBD61032-6996-4611-8D29-163405004EA0}" type="datetime1">
              <a:rPr lang="es-CO" smtClean="0"/>
              <a:t>17/12/2020</a:t>
            </a:fld>
            <a:endParaRPr lang="es-CO" dirty="0"/>
          </a:p>
        </p:txBody>
      </p:sp>
      <p:sp>
        <p:nvSpPr>
          <p:cNvPr id="6" name="5 Marcador de pie de página"/>
          <p:cNvSpPr>
            <a:spLocks noGrp="1"/>
          </p:cNvSpPr>
          <p:nvPr>
            <p:ph type="ftr" sz="quarter" idx="11"/>
          </p:nvPr>
        </p:nvSpPr>
        <p:spPr/>
        <p:txBody>
          <a:bodyPr/>
          <a:lstStyle/>
          <a:p>
            <a:endParaRPr lang="es-CO" dirty="0"/>
          </a:p>
        </p:txBody>
      </p:sp>
      <p:sp>
        <p:nvSpPr>
          <p:cNvPr id="7" name="6 Marcador de número de diapositiva"/>
          <p:cNvSpPr>
            <a:spLocks noGrp="1"/>
          </p:cNvSpPr>
          <p:nvPr>
            <p:ph type="sldNum" sz="quarter" idx="12"/>
          </p:nvPr>
        </p:nvSpPr>
        <p:spPr/>
        <p:txBody>
          <a:bodyPr/>
          <a:lstStyle/>
          <a:p>
            <a:fld id="{FFCAED88-EA73-4BA6-A286-B18324E965BC}" type="slidenum">
              <a:rPr lang="es-CO" smtClean="0"/>
              <a:t>‹Nº›</a:t>
            </a:fld>
            <a:endParaRPr lang="es-CO" dirty="0"/>
          </a:p>
        </p:txBody>
      </p:sp>
    </p:spTree>
    <p:extLst>
      <p:ext uri="{BB962C8B-B14F-4D97-AF65-F5344CB8AC3E}">
        <p14:creationId xmlns:p14="http://schemas.microsoft.com/office/powerpoint/2010/main" val="1323006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28730" y="4800600"/>
            <a:ext cx="7128510" cy="566738"/>
          </a:xfrm>
        </p:spPr>
        <p:txBody>
          <a:bodyPr anchor="b"/>
          <a:lstStyle>
            <a:lvl1pPr algn="l">
              <a:defRPr sz="2000" b="1"/>
            </a:lvl1pPr>
          </a:lstStyle>
          <a:p>
            <a:r>
              <a:rPr lang="es-ES" smtClean="0"/>
              <a:t>Haga clic para modificar el estilo de título del patrón</a:t>
            </a:r>
            <a:endParaRPr lang="es-CO"/>
          </a:p>
        </p:txBody>
      </p:sp>
      <p:sp>
        <p:nvSpPr>
          <p:cNvPr id="3" name="2 Marcador de posición de imagen"/>
          <p:cNvSpPr>
            <a:spLocks noGrp="1"/>
          </p:cNvSpPr>
          <p:nvPr>
            <p:ph type="pic" idx="1"/>
          </p:nvPr>
        </p:nvSpPr>
        <p:spPr>
          <a:xfrm>
            <a:off x="2328730" y="612775"/>
            <a:ext cx="712851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dirty="0"/>
          </a:p>
        </p:txBody>
      </p:sp>
      <p:sp>
        <p:nvSpPr>
          <p:cNvPr id="4" name="3 Marcador de texto"/>
          <p:cNvSpPr>
            <a:spLocks noGrp="1"/>
          </p:cNvSpPr>
          <p:nvPr>
            <p:ph type="body" sz="half" idx="2"/>
          </p:nvPr>
        </p:nvSpPr>
        <p:spPr>
          <a:xfrm>
            <a:off x="2328730" y="5367338"/>
            <a:ext cx="712851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55583F51-8833-4A54-8CE6-255CDF35DC8E}" type="datetime1">
              <a:rPr lang="es-CO" smtClean="0"/>
              <a:t>17/12/2020</a:t>
            </a:fld>
            <a:endParaRPr lang="es-CO" dirty="0"/>
          </a:p>
        </p:txBody>
      </p:sp>
      <p:sp>
        <p:nvSpPr>
          <p:cNvPr id="6" name="5 Marcador de pie de página"/>
          <p:cNvSpPr>
            <a:spLocks noGrp="1"/>
          </p:cNvSpPr>
          <p:nvPr>
            <p:ph type="ftr" sz="quarter" idx="11"/>
          </p:nvPr>
        </p:nvSpPr>
        <p:spPr/>
        <p:txBody>
          <a:bodyPr/>
          <a:lstStyle/>
          <a:p>
            <a:endParaRPr lang="es-CO" dirty="0"/>
          </a:p>
        </p:txBody>
      </p:sp>
      <p:sp>
        <p:nvSpPr>
          <p:cNvPr id="7" name="6 Marcador de número de diapositiva"/>
          <p:cNvSpPr>
            <a:spLocks noGrp="1"/>
          </p:cNvSpPr>
          <p:nvPr>
            <p:ph type="sldNum" sz="quarter" idx="12"/>
          </p:nvPr>
        </p:nvSpPr>
        <p:spPr/>
        <p:txBody>
          <a:bodyPr/>
          <a:lstStyle/>
          <a:p>
            <a:fld id="{FFCAED88-EA73-4BA6-A286-B18324E965BC}" type="slidenum">
              <a:rPr lang="es-CO" smtClean="0"/>
              <a:t>‹Nº›</a:t>
            </a:fld>
            <a:endParaRPr lang="es-CO" dirty="0"/>
          </a:p>
        </p:txBody>
      </p:sp>
    </p:spTree>
    <p:extLst>
      <p:ext uri="{BB962C8B-B14F-4D97-AF65-F5344CB8AC3E}">
        <p14:creationId xmlns:p14="http://schemas.microsoft.com/office/powerpoint/2010/main" val="1165611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4043" y="274638"/>
            <a:ext cx="10692765"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CO"/>
          </a:p>
        </p:txBody>
      </p:sp>
      <p:sp>
        <p:nvSpPr>
          <p:cNvPr id="3" name="2 Marcador de texto"/>
          <p:cNvSpPr>
            <a:spLocks noGrp="1"/>
          </p:cNvSpPr>
          <p:nvPr>
            <p:ph type="body" idx="1"/>
          </p:nvPr>
        </p:nvSpPr>
        <p:spPr>
          <a:xfrm>
            <a:off x="594043" y="1600201"/>
            <a:ext cx="10692765"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2"/>
          </p:nvPr>
        </p:nvSpPr>
        <p:spPr>
          <a:xfrm>
            <a:off x="594043" y="6356351"/>
            <a:ext cx="2772198"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C0DFA4-865C-4E69-9B65-B3F7ACDD015E}" type="datetime1">
              <a:rPr lang="es-CO" smtClean="0"/>
              <a:t>17/12/2020</a:t>
            </a:fld>
            <a:endParaRPr lang="es-CO" dirty="0"/>
          </a:p>
        </p:txBody>
      </p:sp>
      <p:sp>
        <p:nvSpPr>
          <p:cNvPr id="5" name="4 Marcador de pie de página"/>
          <p:cNvSpPr>
            <a:spLocks noGrp="1"/>
          </p:cNvSpPr>
          <p:nvPr>
            <p:ph type="ftr" sz="quarter" idx="3"/>
          </p:nvPr>
        </p:nvSpPr>
        <p:spPr>
          <a:xfrm>
            <a:off x="4059291" y="6356351"/>
            <a:ext cx="376226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dirty="0"/>
          </a:p>
        </p:txBody>
      </p:sp>
      <p:sp>
        <p:nvSpPr>
          <p:cNvPr id="6" name="5 Marcador de número de diapositiva"/>
          <p:cNvSpPr>
            <a:spLocks noGrp="1"/>
          </p:cNvSpPr>
          <p:nvPr>
            <p:ph type="sldNum" sz="quarter" idx="4"/>
          </p:nvPr>
        </p:nvSpPr>
        <p:spPr>
          <a:xfrm>
            <a:off x="8514609" y="6356351"/>
            <a:ext cx="277219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CAED88-EA73-4BA6-A286-B18324E965BC}" type="slidenum">
              <a:rPr lang="es-CO" smtClean="0"/>
              <a:t>‹Nº›</a:t>
            </a:fld>
            <a:endParaRPr lang="es-CO" dirty="0"/>
          </a:p>
        </p:txBody>
      </p:sp>
    </p:spTree>
    <p:extLst>
      <p:ext uri="{BB962C8B-B14F-4D97-AF65-F5344CB8AC3E}">
        <p14:creationId xmlns:p14="http://schemas.microsoft.com/office/powerpoint/2010/main" val="329160673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1.xml"/><Relationship Id="rId5" Type="http://schemas.openxmlformats.org/officeDocument/2006/relationships/chart" Target="../charts/chart12.xml"/><Relationship Id="rId4" Type="http://schemas.openxmlformats.org/officeDocument/2006/relationships/chart" Target="../charts/chart11.xml"/></Relationships>
</file>

<file path=ppt/slides/_rels/slide1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jpeg"/></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160.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180.png"/><Relationship Id="rId10" Type="http://schemas.openxmlformats.org/officeDocument/2006/relationships/image" Target="../media/image39.png"/><Relationship Id="rId4" Type="http://schemas.openxmlformats.org/officeDocument/2006/relationships/image" Target="../media/image170.png"/><Relationship Id="rId9" Type="http://schemas.openxmlformats.org/officeDocument/2006/relationships/image" Target="../media/image38.png"/></Relationships>
</file>

<file path=ppt/slides/_rels/slide4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5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image" Target="../media/image55.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C:\Users\hcotes\Downloads\DSC_3987-Pano.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4106" r="2969"/>
          <a:stretch/>
        </p:blipFill>
        <p:spPr bwMode="auto">
          <a:xfrm>
            <a:off x="0" y="0"/>
            <a:ext cx="118808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ctrTitle"/>
          </p:nvPr>
        </p:nvSpPr>
        <p:spPr>
          <a:xfrm>
            <a:off x="3560499" y="476672"/>
            <a:ext cx="7527087" cy="1090414"/>
          </a:xfrm>
        </p:spPr>
        <p:txBody>
          <a:bodyPr>
            <a:noAutofit/>
          </a:bodyPr>
          <a:lstStyle/>
          <a:p>
            <a:r>
              <a:rPr lang="es-CO" sz="3200" dirty="0" smtClean="0">
                <a:solidFill>
                  <a:schemeClr val="tx1"/>
                </a:solidFill>
                <a:latin typeface="Arial" panose="020B0604020202020204" pitchFamily="34" charset="0"/>
                <a:cs typeface="Arial" panose="020B0604020202020204" pitchFamily="34" charset="0"/>
              </a:rPr>
              <a:t>REVISIÓN POR LA DIRECCIÓN 2020</a:t>
            </a:r>
            <a:br>
              <a:rPr lang="es-CO" sz="3200" dirty="0" smtClean="0">
                <a:solidFill>
                  <a:schemeClr val="tx1"/>
                </a:solidFill>
                <a:latin typeface="Arial" panose="020B0604020202020204" pitchFamily="34" charset="0"/>
                <a:cs typeface="Arial" panose="020B0604020202020204" pitchFamily="34" charset="0"/>
              </a:rPr>
            </a:br>
            <a:r>
              <a:rPr lang="es-CO" sz="1800" dirty="0" smtClean="0">
                <a:solidFill>
                  <a:schemeClr val="tx1"/>
                </a:solidFill>
                <a:latin typeface="Arial" panose="020B0604020202020204" pitchFamily="34" charset="0"/>
                <a:cs typeface="Arial" panose="020B0604020202020204" pitchFamily="34" charset="0"/>
              </a:rPr>
              <a:t>BIOCOMBUSTIBLES SOSTENIBLES DEL CARIBE</a:t>
            </a:r>
            <a:endParaRPr lang="es-CO" sz="1800" dirty="0">
              <a:solidFill>
                <a:schemeClr val="tx1"/>
              </a:solidFill>
              <a:latin typeface="Arial" panose="020B0604020202020204" pitchFamily="34" charset="0"/>
              <a:cs typeface="Arial" panose="020B0604020202020204" pitchFamily="34" charset="0"/>
            </a:endParaRPr>
          </a:p>
        </p:txBody>
      </p:sp>
      <p:pic>
        <p:nvPicPr>
          <p:cNvPr id="6" name="Picture 2" descr="C:\Users\hcotes\Downloads\unnam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692" y="4869159"/>
            <a:ext cx="2654437" cy="17416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172" b="100000" l="0" r="100000">
                        <a14:foregroundMark x1="6787" y1="33724" x2="90769" y2="32292"/>
                        <a14:foregroundMark x1="87149" y1="45573" x2="181" y2="43229"/>
                        <a14:foregroundMark x1="2172" y1="89583" x2="18462" y2="96484"/>
                        <a14:foregroundMark x1="2443" y1="97005" x2="18009" y2="92188"/>
                        <a14:foregroundMark x1="21991" y1="92578" x2="31403" y2="92448"/>
                        <a14:foregroundMark x1="26968" y1="95703" x2="31403" y2="96484"/>
                        <a14:foregroundMark x1="35747" y1="92318" x2="45339" y2="96875"/>
                        <a14:foregroundMark x1="35928" y1="96615" x2="35023" y2="93229"/>
                        <a14:foregroundMark x1="48145" y1="91406" x2="52127" y2="96224"/>
                        <a14:foregroundMark x1="52489" y1="92969" x2="54661" y2="94271"/>
                        <a14:foregroundMark x1="56742" y1="93880" x2="92127" y2="93490"/>
                      </a14:backgroundRemoval>
                    </a14:imgEffect>
                  </a14:imgLayer>
                </a14:imgProps>
              </a:ext>
              <a:ext uri="{28A0092B-C50C-407E-A947-70E740481C1C}">
                <a14:useLocalDpi xmlns:a14="http://schemas.microsoft.com/office/drawing/2010/main" val="0"/>
              </a:ext>
            </a:extLst>
          </a:blip>
          <a:srcRect b="16325"/>
          <a:stretch/>
        </p:blipFill>
        <p:spPr bwMode="auto">
          <a:xfrm>
            <a:off x="3492153" y="5412482"/>
            <a:ext cx="2697230" cy="1445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pic>
      <p:sp>
        <p:nvSpPr>
          <p:cNvPr id="3" name="2 Marcador de número de diapositiva"/>
          <p:cNvSpPr>
            <a:spLocks noGrp="1"/>
          </p:cNvSpPr>
          <p:nvPr>
            <p:ph type="sldNum" sz="quarter" idx="12"/>
          </p:nvPr>
        </p:nvSpPr>
        <p:spPr/>
        <p:txBody>
          <a:bodyPr/>
          <a:lstStyle/>
          <a:p>
            <a:fld id="{FFCAED88-EA73-4BA6-A286-B18324E965BC}" type="slidenum">
              <a:rPr lang="es-CO" smtClean="0"/>
              <a:t>1</a:t>
            </a:fld>
            <a:endParaRPr lang="es-CO" dirty="0"/>
          </a:p>
        </p:txBody>
      </p:sp>
    </p:spTree>
    <p:extLst>
      <p:ext uri="{BB962C8B-B14F-4D97-AF65-F5344CB8AC3E}">
        <p14:creationId xmlns:p14="http://schemas.microsoft.com/office/powerpoint/2010/main" val="37053558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1 Gráfico">
            <a:extLst>
              <a:ext uri="{FF2B5EF4-FFF2-40B4-BE49-F238E27FC236}">
                <a16:creationId xmlns:a16="http://schemas.microsoft.com/office/drawing/2014/main" xmlns="" id="{66E79382-14AB-4DE9-ACC1-2BB841E4764E}"/>
              </a:ext>
            </a:extLst>
          </p:cNvPr>
          <p:cNvGraphicFramePr>
            <a:graphicFrameLocks/>
          </p:cNvGraphicFramePr>
          <p:nvPr>
            <p:extLst>
              <p:ext uri="{D42A27DB-BD31-4B8C-83A1-F6EECF244321}">
                <p14:modId xmlns:p14="http://schemas.microsoft.com/office/powerpoint/2010/main" val="1529586616"/>
              </p:ext>
            </p:extLst>
          </p:nvPr>
        </p:nvGraphicFramePr>
        <p:xfrm>
          <a:off x="1930639" y="1412175"/>
          <a:ext cx="8019572" cy="5436175"/>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ángulo 6">
            <a:extLst>
              <a:ext uri="{FF2B5EF4-FFF2-40B4-BE49-F238E27FC236}">
                <a16:creationId xmlns:a16="http://schemas.microsoft.com/office/drawing/2014/main" xmlns="" id="{E99B2EC9-B1C0-4DED-903F-FB74B08CDFDF}"/>
              </a:ext>
            </a:extLst>
          </p:cNvPr>
          <p:cNvSpPr/>
          <p:nvPr/>
        </p:nvSpPr>
        <p:spPr>
          <a:xfrm>
            <a:off x="1319570" y="908720"/>
            <a:ext cx="10202034" cy="523220"/>
          </a:xfrm>
          <a:prstGeom prst="rect">
            <a:avLst/>
          </a:prstGeom>
        </p:spPr>
        <p:txBody>
          <a:bodyPr wrap="square">
            <a:spAutoFit/>
          </a:bodyPr>
          <a:lstStyle/>
          <a:p>
            <a:r>
              <a:rPr lang="en-US" sz="2800" kern="0" dirty="0">
                <a:solidFill>
                  <a:srgbClr val="00B665"/>
                </a:solidFill>
              </a:rPr>
              <a:t>NIVEL DE SATISFACCIÓN CLIENTES DE BIODIESEL COMPARATIVO</a:t>
            </a:r>
            <a:endParaRPr lang="es-CO" sz="2800" kern="0" dirty="0">
              <a:solidFill>
                <a:srgbClr val="00B665"/>
              </a:solidFill>
            </a:endParaRPr>
          </a:p>
        </p:txBody>
      </p:sp>
      <p:sp>
        <p:nvSpPr>
          <p:cNvPr id="4" name="3 Rectángulo"/>
          <p:cNvSpPr/>
          <p:nvPr/>
        </p:nvSpPr>
        <p:spPr>
          <a:xfrm>
            <a:off x="0" y="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1 Título"/>
          <p:cNvSpPr txBox="1">
            <a:spLocks/>
          </p:cNvSpPr>
          <p:nvPr/>
        </p:nvSpPr>
        <p:spPr>
          <a:xfrm>
            <a:off x="602938" y="-13394"/>
            <a:ext cx="10674974" cy="562074"/>
          </a:xfrm>
          <a:prstGeom prst="rect">
            <a:avLst/>
          </a:prstGeom>
        </p:spPr>
        <p:txBody>
          <a:bodyP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3200" dirty="0" smtClean="0">
                <a:solidFill>
                  <a:schemeClr val="bg1"/>
                </a:solidFill>
                <a:latin typeface="+mn-lt"/>
              </a:rPr>
              <a:t>2. Satisfacción de clientes</a:t>
            </a:r>
            <a:endParaRPr lang="es-CO" sz="3200" dirty="0">
              <a:solidFill>
                <a:schemeClr val="bg1"/>
              </a:solidFill>
              <a:latin typeface="+mn-lt"/>
            </a:endParaRPr>
          </a:p>
        </p:txBody>
      </p:sp>
      <p:sp>
        <p:nvSpPr>
          <p:cNvPr id="2" name="1 Marcador de número de diapositiva"/>
          <p:cNvSpPr>
            <a:spLocks noGrp="1"/>
          </p:cNvSpPr>
          <p:nvPr>
            <p:ph type="sldNum" sz="quarter" idx="2"/>
          </p:nvPr>
        </p:nvSpPr>
        <p:spPr/>
        <p:txBody>
          <a:bodyPr/>
          <a:lstStyle/>
          <a:p>
            <a:fld id="{86CB4B4D-7CA3-9044-876B-883B54F8677D}" type="slidenum">
              <a:rPr lang="es-CO" smtClean="0"/>
              <a:t>10</a:t>
            </a:fld>
            <a:endParaRPr lang="es-CO" dirty="0"/>
          </a:p>
        </p:txBody>
      </p:sp>
    </p:spTree>
    <p:extLst>
      <p:ext uri="{BB962C8B-B14F-4D97-AF65-F5344CB8AC3E}">
        <p14:creationId xmlns:p14="http://schemas.microsoft.com/office/powerpoint/2010/main" val="239240773"/>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xmlns="" id="{D8370277-FE68-4C6D-A60D-87E070CC1C95}"/>
              </a:ext>
            </a:extLst>
          </p:cNvPr>
          <p:cNvSpPr/>
          <p:nvPr/>
        </p:nvSpPr>
        <p:spPr>
          <a:xfrm>
            <a:off x="2609587" y="711136"/>
            <a:ext cx="6884947" cy="523220"/>
          </a:xfrm>
          <a:prstGeom prst="rect">
            <a:avLst/>
          </a:prstGeom>
        </p:spPr>
        <p:txBody>
          <a:bodyPr wrap="square">
            <a:spAutoFit/>
          </a:bodyPr>
          <a:lstStyle/>
          <a:p>
            <a:r>
              <a:rPr lang="es-CO" sz="2800" kern="0" dirty="0">
                <a:solidFill>
                  <a:srgbClr val="00B665"/>
                </a:solidFill>
                <a:latin typeface="Archer Semibold"/>
              </a:rPr>
              <a:t>Histórico Encuestas satisfacción al cliente</a:t>
            </a:r>
            <a:r>
              <a:rPr lang="es-CO" sz="2400" dirty="0">
                <a:latin typeface="Arial Narrow" panose="020B0606020202030204" pitchFamily="34" charset="0"/>
              </a:rPr>
              <a:t>. </a:t>
            </a:r>
          </a:p>
        </p:txBody>
      </p:sp>
      <p:graphicFrame>
        <p:nvGraphicFramePr>
          <p:cNvPr id="3" name="6 Gráfico">
            <a:extLst>
              <a:ext uri="{FF2B5EF4-FFF2-40B4-BE49-F238E27FC236}">
                <a16:creationId xmlns:a16="http://schemas.microsoft.com/office/drawing/2014/main" xmlns="" id="{3F51DE65-6AE3-455B-9900-10A4A07AFC6B}"/>
              </a:ext>
            </a:extLst>
          </p:cNvPr>
          <p:cNvGraphicFramePr>
            <a:graphicFrameLocks/>
          </p:cNvGraphicFramePr>
          <p:nvPr>
            <p:extLst>
              <p:ext uri="{D42A27DB-BD31-4B8C-83A1-F6EECF244321}">
                <p14:modId xmlns:p14="http://schemas.microsoft.com/office/powerpoint/2010/main" val="183376207"/>
              </p:ext>
            </p:extLst>
          </p:nvPr>
        </p:nvGraphicFramePr>
        <p:xfrm>
          <a:off x="1589179" y="1310334"/>
          <a:ext cx="8702492" cy="5098140"/>
        </p:xfrm>
        <a:graphic>
          <a:graphicData uri="http://schemas.openxmlformats.org/drawingml/2006/chart">
            <c:chart xmlns:c="http://schemas.openxmlformats.org/drawingml/2006/chart" xmlns:r="http://schemas.openxmlformats.org/officeDocument/2006/relationships" r:id="rId2"/>
          </a:graphicData>
        </a:graphic>
      </p:graphicFrame>
      <p:sp>
        <p:nvSpPr>
          <p:cNvPr id="4" name="3 Rectángulo"/>
          <p:cNvSpPr/>
          <p:nvPr/>
        </p:nvSpPr>
        <p:spPr>
          <a:xfrm>
            <a:off x="0" y="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1 Título"/>
          <p:cNvSpPr txBox="1">
            <a:spLocks/>
          </p:cNvSpPr>
          <p:nvPr/>
        </p:nvSpPr>
        <p:spPr>
          <a:xfrm>
            <a:off x="602938" y="-13394"/>
            <a:ext cx="10674974" cy="562074"/>
          </a:xfrm>
          <a:prstGeom prst="rect">
            <a:avLst/>
          </a:prstGeom>
        </p:spPr>
        <p:txBody>
          <a:bodyP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dirty="0" smtClean="0">
                <a:solidFill>
                  <a:schemeClr val="bg1"/>
                </a:solidFill>
              </a:rPr>
              <a:t>2. Satisfacción de clientes</a:t>
            </a:r>
            <a:endParaRPr lang="es-CO" dirty="0">
              <a:solidFill>
                <a:schemeClr val="bg1"/>
              </a:solidFill>
            </a:endParaRPr>
          </a:p>
        </p:txBody>
      </p:sp>
      <p:sp>
        <p:nvSpPr>
          <p:cNvPr id="6" name="5 Marcador de número de diapositiva"/>
          <p:cNvSpPr>
            <a:spLocks noGrp="1"/>
          </p:cNvSpPr>
          <p:nvPr>
            <p:ph type="sldNum" sz="quarter" idx="2"/>
          </p:nvPr>
        </p:nvSpPr>
        <p:spPr/>
        <p:txBody>
          <a:bodyPr/>
          <a:lstStyle/>
          <a:p>
            <a:fld id="{86CB4B4D-7CA3-9044-876B-883B54F8677D}" type="slidenum">
              <a:rPr lang="es-CO" smtClean="0"/>
              <a:t>11</a:t>
            </a:fld>
            <a:endParaRPr lang="es-CO" dirty="0"/>
          </a:p>
        </p:txBody>
      </p:sp>
    </p:spTree>
    <p:extLst>
      <p:ext uri="{BB962C8B-B14F-4D97-AF65-F5344CB8AC3E}">
        <p14:creationId xmlns:p14="http://schemas.microsoft.com/office/powerpoint/2010/main" val="1482760506"/>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Tabla">
            <a:extLst>
              <a:ext uri="{FF2B5EF4-FFF2-40B4-BE49-F238E27FC236}">
                <a16:creationId xmlns:a16="http://schemas.microsoft.com/office/drawing/2014/main" xmlns="" id="{4A085E2B-1559-4B9E-BACB-64017C68DAF7}"/>
              </a:ext>
            </a:extLst>
          </p:cNvPr>
          <p:cNvGraphicFramePr>
            <a:graphicFrameLocks noGrp="1"/>
          </p:cNvGraphicFramePr>
          <p:nvPr>
            <p:extLst>
              <p:ext uri="{D42A27DB-BD31-4B8C-83A1-F6EECF244321}">
                <p14:modId xmlns:p14="http://schemas.microsoft.com/office/powerpoint/2010/main" val="1186707706"/>
              </p:ext>
            </p:extLst>
          </p:nvPr>
        </p:nvGraphicFramePr>
        <p:xfrm>
          <a:off x="983883" y="1314450"/>
          <a:ext cx="9913086" cy="5392541"/>
        </p:xfrm>
        <a:graphic>
          <a:graphicData uri="http://schemas.openxmlformats.org/drawingml/2006/table">
            <a:tbl>
              <a:tblPr/>
              <a:tblGrid>
                <a:gridCol w="4110072">
                  <a:extLst>
                    <a:ext uri="{9D8B030D-6E8A-4147-A177-3AD203B41FA5}">
                      <a16:colId xmlns:a16="http://schemas.microsoft.com/office/drawing/2014/main" xmlns="" val="20000"/>
                    </a:ext>
                  </a:extLst>
                </a:gridCol>
                <a:gridCol w="5803014">
                  <a:extLst>
                    <a:ext uri="{9D8B030D-6E8A-4147-A177-3AD203B41FA5}">
                      <a16:colId xmlns:a16="http://schemas.microsoft.com/office/drawing/2014/main" xmlns="" val="20001"/>
                    </a:ext>
                  </a:extLst>
                </a:gridCol>
              </a:tblGrid>
              <a:tr h="499996">
                <a:tc>
                  <a:txBody>
                    <a:bodyPr/>
                    <a:lstStyle/>
                    <a:p>
                      <a:pPr algn="ctr" fontAlgn="ctr"/>
                      <a:r>
                        <a:rPr lang="es-CO" sz="1800" b="1" kern="1200" dirty="0">
                          <a:solidFill>
                            <a:schemeClr val="bg1"/>
                          </a:solidFill>
                          <a:latin typeface="Montserrat Light"/>
                          <a:ea typeface="+mn-ea"/>
                          <a:cs typeface="+mn-cs"/>
                        </a:rPr>
                        <a:t>CLIENTE</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s-CO" sz="1800" b="1" kern="1200" dirty="0">
                          <a:solidFill>
                            <a:schemeClr val="bg1"/>
                          </a:solidFill>
                          <a:latin typeface="Montserrat Light"/>
                          <a:ea typeface="+mn-ea"/>
                          <a:cs typeface="+mn-cs"/>
                        </a:rPr>
                        <a:t>Por favor identifique expectativas de mejora para nuestros procesos </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xmlns="" val="10000"/>
                  </a:ext>
                </a:extLst>
              </a:tr>
              <a:tr h="745206">
                <a:tc>
                  <a:txBody>
                    <a:bodyPr/>
                    <a:lstStyle/>
                    <a:p>
                      <a:pPr algn="l" fontAlgn="ctr"/>
                      <a:r>
                        <a:rPr lang="es-CO" sz="1600" b="0" kern="1200" dirty="0">
                          <a:solidFill>
                            <a:srgbClr val="145A75"/>
                          </a:solidFill>
                          <a:latin typeface="Montserrat Light"/>
                          <a:ea typeface="+mn-ea"/>
                          <a:cs typeface="+mn-cs"/>
                        </a:rPr>
                        <a:t>Terpel (Lucina Bolívar)</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ctr"/>
                      <a:r>
                        <a:rPr lang="es-CO" sz="1600" b="0" kern="1200" dirty="0">
                          <a:solidFill>
                            <a:srgbClr val="145A75"/>
                          </a:solidFill>
                          <a:latin typeface="Montserrat Light"/>
                          <a:ea typeface="+mn-ea"/>
                          <a:cs typeface="+mn-cs"/>
                        </a:rPr>
                        <a:t>Revisar tema de faltantes en el ultimo mes se están saliendo de la tolerancia, llegando diferencias de 21 galones hasta 23.</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786367">
                <a:tc>
                  <a:txBody>
                    <a:bodyPr/>
                    <a:lstStyle/>
                    <a:p>
                      <a:pPr algn="l" fontAlgn="ctr"/>
                      <a:r>
                        <a:rPr lang="es-CO" sz="1600" b="0" kern="1200" dirty="0">
                          <a:solidFill>
                            <a:srgbClr val="145A75"/>
                          </a:solidFill>
                          <a:latin typeface="Montserrat Light"/>
                          <a:ea typeface="+mn-ea"/>
                          <a:cs typeface="+mn-cs"/>
                        </a:rPr>
                        <a:t>Terpel (Daniel Gonzalez)</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ctr"/>
                      <a:r>
                        <a:rPr lang="es-CO" sz="1600" b="0" kern="1200" dirty="0">
                          <a:solidFill>
                            <a:srgbClr val="145A75"/>
                          </a:solidFill>
                          <a:latin typeface="Montserrat Light"/>
                          <a:ea typeface="+mn-ea"/>
                          <a:cs typeface="+mn-cs"/>
                        </a:rPr>
                        <a:t>Sostener calidad logradas con las mejoras en planta. </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80045934"/>
                  </a:ext>
                </a:extLst>
              </a:tr>
              <a:tr h="513417">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s-CO" sz="1600" b="0" kern="1200" dirty="0">
                          <a:solidFill>
                            <a:srgbClr val="145A75"/>
                          </a:solidFill>
                          <a:latin typeface="Montserrat Light"/>
                          <a:ea typeface="+mn-ea"/>
                          <a:cs typeface="+mn-cs"/>
                        </a:rPr>
                        <a:t>Terpel (Wilson Ching)</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algn="just" defTabSz="914400" rtl="0" eaLnBrk="1" fontAlgn="ctr" latinLnBrk="0" hangingPunct="1"/>
                      <a:r>
                        <a:rPr lang="es-CO" sz="1600" b="0" kern="1200" dirty="0">
                          <a:solidFill>
                            <a:srgbClr val="145A75"/>
                          </a:solidFill>
                          <a:latin typeface="Montserrat Light"/>
                          <a:ea typeface="+mn-ea"/>
                          <a:cs typeface="+mn-cs"/>
                        </a:rPr>
                        <a:t>Que sigan con esa buena actitud de servicio a nuestros requerimientos.</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499996">
                <a:tc>
                  <a:txBody>
                    <a:bodyPr/>
                    <a:lstStyle/>
                    <a:p>
                      <a:pPr algn="l" fontAlgn="ctr"/>
                      <a:r>
                        <a:rPr lang="es-CO" sz="1600" b="0" kern="1200" dirty="0">
                          <a:solidFill>
                            <a:srgbClr val="145A75"/>
                          </a:solidFill>
                          <a:latin typeface="Montserrat Light"/>
                          <a:ea typeface="+mn-ea"/>
                          <a:cs typeface="+mn-cs"/>
                        </a:rPr>
                        <a:t>Terpel (Amanda Cañon)</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ctr"/>
                      <a:r>
                        <a:rPr lang="es-CO" sz="1600" b="0" kern="1200" dirty="0">
                          <a:solidFill>
                            <a:srgbClr val="145A75"/>
                          </a:solidFill>
                          <a:latin typeface="Montserrat Light"/>
                          <a:ea typeface="+mn-ea"/>
                          <a:cs typeface="+mn-cs"/>
                        </a:rPr>
                        <a:t>Tener mayor volumen disponible para poder apoyar en contingencias</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91509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s-CO" sz="1600" b="0" kern="1200" dirty="0">
                          <a:solidFill>
                            <a:srgbClr val="145A75"/>
                          </a:solidFill>
                          <a:latin typeface="Montserrat Light"/>
                          <a:ea typeface="+mn-ea"/>
                          <a:cs typeface="+mn-cs"/>
                        </a:rPr>
                        <a:t>Chevron (Nelson Cortes)</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CO" sz="1600" b="0" kern="1200" dirty="0">
                          <a:solidFill>
                            <a:srgbClr val="145A75"/>
                          </a:solidFill>
                          <a:latin typeface="Montserrat Light"/>
                          <a:ea typeface="+mn-ea"/>
                          <a:cs typeface="+mn-cs"/>
                        </a:rPr>
                        <a:t>En el proceso de logística y entrega no tenemos ninguna recomendación todo muy bien. </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629093">
                <a:tc>
                  <a:txBody>
                    <a:bodyPr/>
                    <a:lstStyle/>
                    <a:p>
                      <a:pPr algn="l" fontAlgn="ctr"/>
                      <a:r>
                        <a:rPr lang="es-CO" sz="1600" b="0" kern="1200" dirty="0">
                          <a:solidFill>
                            <a:srgbClr val="145A75"/>
                          </a:solidFill>
                          <a:latin typeface="Montserrat Light"/>
                          <a:ea typeface="+mn-ea"/>
                          <a:cs typeface="+mn-cs"/>
                        </a:rPr>
                        <a:t>Chevron (Alfredo Chain)</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ctr"/>
                      <a:r>
                        <a:rPr lang="es-CO" sz="1600" b="0" kern="1200" dirty="0">
                          <a:solidFill>
                            <a:srgbClr val="145A75"/>
                          </a:solidFill>
                          <a:latin typeface="Montserrat Light"/>
                          <a:ea typeface="+mn-ea"/>
                          <a:cs typeface="+mn-cs"/>
                        </a:rPr>
                        <a:t>Todo muy bien</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87278390"/>
                  </a:ext>
                </a:extLst>
              </a:tr>
              <a:tr h="745206">
                <a:tc>
                  <a:txBody>
                    <a:bodyPr/>
                    <a:lstStyle/>
                    <a:p>
                      <a:pPr algn="l" fontAlgn="ctr"/>
                      <a:r>
                        <a:rPr lang="es-CO" sz="1600" b="0" kern="1200" dirty="0">
                          <a:solidFill>
                            <a:srgbClr val="145A75"/>
                          </a:solidFill>
                          <a:latin typeface="Montserrat Light"/>
                          <a:ea typeface="+mn-ea"/>
                          <a:cs typeface="+mn-cs"/>
                        </a:rPr>
                        <a:t>Petromil (Jose Saldaña)</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ctr"/>
                      <a:r>
                        <a:rPr lang="es-CO" sz="1600" b="0" kern="1200" dirty="0">
                          <a:solidFill>
                            <a:srgbClr val="145A75"/>
                          </a:solidFill>
                          <a:latin typeface="Montserrat Light"/>
                          <a:ea typeface="+mn-ea"/>
                          <a:cs typeface="+mn-cs"/>
                        </a:rPr>
                        <a:t>Apoyarnos en la implementación de métodos para la verificaciones de calidad en planta, especialmente determinación de humedad. </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34111210"/>
                  </a:ext>
                </a:extLst>
              </a:tr>
            </a:tbl>
          </a:graphicData>
        </a:graphic>
      </p:graphicFrame>
      <p:sp>
        <p:nvSpPr>
          <p:cNvPr id="6" name="Rectángulo 5">
            <a:extLst>
              <a:ext uri="{FF2B5EF4-FFF2-40B4-BE49-F238E27FC236}">
                <a16:creationId xmlns:a16="http://schemas.microsoft.com/office/drawing/2014/main" xmlns="" id="{B6802D99-2869-4F11-B739-4F7EC7C164D7}"/>
              </a:ext>
            </a:extLst>
          </p:cNvPr>
          <p:cNvSpPr/>
          <p:nvPr/>
        </p:nvSpPr>
        <p:spPr>
          <a:xfrm>
            <a:off x="983883" y="571931"/>
            <a:ext cx="7367484" cy="523220"/>
          </a:xfrm>
          <a:prstGeom prst="rect">
            <a:avLst/>
          </a:prstGeom>
        </p:spPr>
        <p:txBody>
          <a:bodyPr wrap="square">
            <a:spAutoFit/>
          </a:bodyPr>
          <a:lstStyle/>
          <a:p>
            <a:r>
              <a:rPr lang="es-CO" sz="2800" kern="0" dirty="0">
                <a:solidFill>
                  <a:srgbClr val="00B665"/>
                </a:solidFill>
              </a:rPr>
              <a:t>3.4 Cuestionario abierto</a:t>
            </a:r>
          </a:p>
        </p:txBody>
      </p:sp>
      <p:sp>
        <p:nvSpPr>
          <p:cNvPr id="4" name="3 Rectángulo"/>
          <p:cNvSpPr/>
          <p:nvPr/>
        </p:nvSpPr>
        <p:spPr>
          <a:xfrm>
            <a:off x="0" y="0"/>
            <a:ext cx="11880850" cy="40466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1 Título"/>
          <p:cNvSpPr txBox="1">
            <a:spLocks/>
          </p:cNvSpPr>
          <p:nvPr/>
        </p:nvSpPr>
        <p:spPr>
          <a:xfrm>
            <a:off x="602938" y="-13394"/>
            <a:ext cx="10674974" cy="562074"/>
          </a:xfrm>
          <a:prstGeom prst="rect">
            <a:avLst/>
          </a:prstGeom>
        </p:spPr>
        <p:txBody>
          <a:bodyP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dirty="0" smtClean="0">
                <a:solidFill>
                  <a:schemeClr val="bg1"/>
                </a:solidFill>
                <a:latin typeface="+mn-lt"/>
              </a:rPr>
              <a:t>2. Satisfacción de clientes</a:t>
            </a:r>
            <a:endParaRPr lang="es-CO" dirty="0">
              <a:solidFill>
                <a:schemeClr val="bg1"/>
              </a:solidFill>
              <a:latin typeface="+mn-lt"/>
            </a:endParaRPr>
          </a:p>
        </p:txBody>
      </p:sp>
      <p:sp>
        <p:nvSpPr>
          <p:cNvPr id="2" name="1 Marcador de número de diapositiva"/>
          <p:cNvSpPr>
            <a:spLocks noGrp="1"/>
          </p:cNvSpPr>
          <p:nvPr>
            <p:ph type="sldNum" sz="quarter" idx="2"/>
          </p:nvPr>
        </p:nvSpPr>
        <p:spPr/>
        <p:txBody>
          <a:bodyPr/>
          <a:lstStyle/>
          <a:p>
            <a:fld id="{86CB4B4D-7CA3-9044-876B-883B54F8677D}" type="slidenum">
              <a:rPr lang="es-CO" smtClean="0"/>
              <a:t>12</a:t>
            </a:fld>
            <a:endParaRPr lang="es-CO" dirty="0"/>
          </a:p>
        </p:txBody>
      </p:sp>
    </p:spTree>
    <p:extLst>
      <p:ext uri="{BB962C8B-B14F-4D97-AF65-F5344CB8AC3E}">
        <p14:creationId xmlns:p14="http://schemas.microsoft.com/office/powerpoint/2010/main" val="2296746103"/>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4 Tabla">
            <a:extLst>
              <a:ext uri="{FF2B5EF4-FFF2-40B4-BE49-F238E27FC236}">
                <a16:creationId xmlns:a16="http://schemas.microsoft.com/office/drawing/2014/main" xmlns="" id="{AB076543-DEFC-42D0-B0B7-99F6D7BA5E80}"/>
              </a:ext>
            </a:extLst>
          </p:cNvPr>
          <p:cNvGraphicFramePr>
            <a:graphicFrameLocks noGrp="1"/>
          </p:cNvGraphicFramePr>
          <p:nvPr>
            <p:extLst>
              <p:ext uri="{D42A27DB-BD31-4B8C-83A1-F6EECF244321}">
                <p14:modId xmlns:p14="http://schemas.microsoft.com/office/powerpoint/2010/main" val="470370030"/>
              </p:ext>
            </p:extLst>
          </p:nvPr>
        </p:nvGraphicFramePr>
        <p:xfrm>
          <a:off x="1447979" y="1257302"/>
          <a:ext cx="8966329" cy="5278653"/>
        </p:xfrm>
        <a:graphic>
          <a:graphicData uri="http://schemas.openxmlformats.org/drawingml/2006/table">
            <a:tbl>
              <a:tblPr/>
              <a:tblGrid>
                <a:gridCol w="3753395">
                  <a:extLst>
                    <a:ext uri="{9D8B030D-6E8A-4147-A177-3AD203B41FA5}">
                      <a16:colId xmlns:a16="http://schemas.microsoft.com/office/drawing/2014/main" xmlns="" val="20000"/>
                    </a:ext>
                  </a:extLst>
                </a:gridCol>
                <a:gridCol w="5212934">
                  <a:extLst>
                    <a:ext uri="{9D8B030D-6E8A-4147-A177-3AD203B41FA5}">
                      <a16:colId xmlns:a16="http://schemas.microsoft.com/office/drawing/2014/main" xmlns="" val="20001"/>
                    </a:ext>
                  </a:extLst>
                </a:gridCol>
              </a:tblGrid>
              <a:tr h="538990">
                <a:tc>
                  <a:txBody>
                    <a:bodyPr/>
                    <a:lstStyle/>
                    <a:p>
                      <a:pPr algn="ctr" fontAlgn="ctr"/>
                      <a:r>
                        <a:rPr lang="es-CO" sz="1600" b="1" kern="1200" dirty="0">
                          <a:solidFill>
                            <a:schemeClr val="bg1"/>
                          </a:solidFill>
                          <a:latin typeface="Montserrat Light"/>
                          <a:ea typeface="+mn-ea"/>
                          <a:cs typeface="+mn-cs"/>
                        </a:rPr>
                        <a:t>CLIENTE</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24963"/>
                    </a:solidFill>
                  </a:tcPr>
                </a:tc>
                <a:tc>
                  <a:txBody>
                    <a:bodyPr/>
                    <a:lstStyle/>
                    <a:p>
                      <a:pPr algn="ctr" fontAlgn="ctr"/>
                      <a:r>
                        <a:rPr lang="es-CO" sz="1600" b="1" kern="1200" dirty="0">
                          <a:solidFill>
                            <a:schemeClr val="bg1"/>
                          </a:solidFill>
                          <a:latin typeface="Montserrat Light"/>
                          <a:ea typeface="+mn-ea"/>
                          <a:cs typeface="+mn-cs"/>
                        </a:rPr>
                        <a:t>Por favor identifique expectativas de mejora para nuestros procesos </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24963"/>
                    </a:solidFill>
                  </a:tcPr>
                </a:tc>
                <a:extLst>
                  <a:ext uri="{0D108BD9-81ED-4DB2-BD59-A6C34878D82A}">
                    <a16:rowId xmlns:a16="http://schemas.microsoft.com/office/drawing/2014/main" xmlns="" val="10000"/>
                  </a:ext>
                </a:extLst>
              </a:tr>
              <a:tr h="581560">
                <a:tc>
                  <a:txBody>
                    <a:bodyPr/>
                    <a:lstStyle/>
                    <a:p>
                      <a:pPr algn="l" fontAlgn="ctr"/>
                      <a:r>
                        <a:rPr lang="es-CO" sz="1800" b="0" kern="1200" dirty="0">
                          <a:solidFill>
                            <a:srgbClr val="145A75"/>
                          </a:solidFill>
                          <a:latin typeface="Montserrat Light"/>
                          <a:ea typeface="+mn-ea"/>
                          <a:cs typeface="+mn-cs"/>
                        </a:rPr>
                        <a:t>Petromil (Aura Seña)</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ctr"/>
                      <a:r>
                        <a:rPr lang="es-CO" sz="1800" b="0" kern="1200" dirty="0">
                          <a:solidFill>
                            <a:srgbClr val="145A75"/>
                          </a:solidFill>
                          <a:latin typeface="Montserrat Light"/>
                          <a:ea typeface="+mn-ea"/>
                          <a:cs typeface="+mn-cs"/>
                        </a:rPr>
                        <a:t>Disponibilidad de producto para atender contingencias.</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847695">
                <a:tc>
                  <a:txBody>
                    <a:bodyPr/>
                    <a:lstStyle/>
                    <a:p>
                      <a:pPr algn="l" fontAlgn="ctr"/>
                      <a:r>
                        <a:rPr lang="es-CO" sz="1800" b="0" kern="1200" dirty="0">
                          <a:solidFill>
                            <a:srgbClr val="145A75"/>
                          </a:solidFill>
                          <a:latin typeface="Montserrat Light"/>
                          <a:ea typeface="+mn-ea"/>
                          <a:cs typeface="+mn-cs"/>
                        </a:rPr>
                        <a:t>Proxxon (Ferney López)</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ctr"/>
                      <a:r>
                        <a:rPr lang="es-CO" sz="1800" b="0" kern="1200" dirty="0">
                          <a:solidFill>
                            <a:srgbClr val="145A75"/>
                          </a:solidFill>
                          <a:latin typeface="Montserrat Light"/>
                          <a:ea typeface="+mn-ea"/>
                          <a:cs typeface="+mn-cs"/>
                        </a:rPr>
                        <a:t>Entregar factura con el producto o enviar el mismo día que se despacha</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80045934"/>
                  </a:ext>
                </a:extLst>
              </a:tr>
              <a:tr h="53899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CO" sz="1600" b="1" kern="1200" dirty="0">
                          <a:solidFill>
                            <a:schemeClr val="bg1"/>
                          </a:solidFill>
                          <a:latin typeface="Montserrat Light"/>
                          <a:ea typeface="+mn-ea"/>
                          <a:cs typeface="+mn-cs"/>
                        </a:rPr>
                        <a:t>CLIENTE</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algn="ctr" defTabSz="914400" rtl="0" eaLnBrk="1" fontAlgn="ctr" latinLnBrk="0" hangingPunct="1"/>
                      <a:r>
                        <a:rPr lang="es-CO" sz="1600" b="1" kern="1200" dirty="0">
                          <a:solidFill>
                            <a:schemeClr val="bg1"/>
                          </a:solidFill>
                          <a:latin typeface="Montserrat Light"/>
                          <a:ea typeface="+mn-ea"/>
                          <a:cs typeface="+mn-cs"/>
                        </a:rPr>
                        <a:t>¿Como percibe la calidad de nuestros producto con respecto al mercado competidor?</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xmlns="" val="10003"/>
                  </a:ext>
                </a:extLst>
              </a:tr>
              <a:tr h="98645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s-CO" sz="1800" b="0" kern="1200" dirty="0">
                          <a:solidFill>
                            <a:srgbClr val="145A75"/>
                          </a:solidFill>
                          <a:latin typeface="Montserrat Light"/>
                          <a:ea typeface="+mn-ea"/>
                          <a:cs typeface="+mn-cs"/>
                        </a:rPr>
                        <a:t>Terpel (Lucina Bolívar).</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CO" sz="1800" b="0" kern="1200" dirty="0">
                          <a:solidFill>
                            <a:srgbClr val="145A75"/>
                          </a:solidFill>
                          <a:latin typeface="Montserrat Light"/>
                          <a:ea typeface="+mn-ea"/>
                          <a:cs typeface="+mn-cs"/>
                        </a:rPr>
                        <a:t>Excelente.</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678155">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s-CO" sz="1800" b="0" kern="1200" dirty="0">
                          <a:solidFill>
                            <a:srgbClr val="145A75"/>
                          </a:solidFill>
                          <a:latin typeface="Montserrat Light"/>
                          <a:ea typeface="+mn-ea"/>
                          <a:cs typeface="+mn-cs"/>
                        </a:rPr>
                        <a:t>Terpel (Wilson Ching)</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ctr"/>
                      <a:r>
                        <a:rPr lang="es-CO" sz="1800" b="0" kern="1200" dirty="0">
                          <a:solidFill>
                            <a:srgbClr val="145A75"/>
                          </a:solidFill>
                          <a:latin typeface="Montserrat Light"/>
                          <a:ea typeface="+mn-ea"/>
                          <a:cs typeface="+mn-cs"/>
                        </a:rPr>
                        <a:t>Excelente</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87278390"/>
                  </a:ext>
                </a:extLst>
              </a:tr>
              <a:tr h="1067655">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s-CO" sz="1800" b="0" kern="1200" dirty="0">
                          <a:solidFill>
                            <a:srgbClr val="145A75"/>
                          </a:solidFill>
                          <a:latin typeface="Montserrat Light"/>
                          <a:ea typeface="+mn-ea"/>
                          <a:cs typeface="+mn-cs"/>
                        </a:rPr>
                        <a:t>Terpel (Daniel Gonzalez)</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ctr"/>
                      <a:r>
                        <a:rPr lang="es-CO" sz="1800" b="0" kern="1200" dirty="0" smtClean="0">
                          <a:solidFill>
                            <a:srgbClr val="145A75"/>
                          </a:solidFill>
                          <a:latin typeface="Montserrat Light"/>
                          <a:ea typeface="+mn-ea"/>
                          <a:cs typeface="+mn-cs"/>
                        </a:rPr>
                        <a:t>BIOSC  </a:t>
                      </a:r>
                      <a:r>
                        <a:rPr lang="es-CO" sz="1800" b="0" kern="1200" dirty="0">
                          <a:solidFill>
                            <a:srgbClr val="145A75"/>
                          </a:solidFill>
                          <a:latin typeface="Montserrat Light"/>
                          <a:ea typeface="+mn-ea"/>
                          <a:cs typeface="+mn-cs"/>
                        </a:rPr>
                        <a:t>ha logrado una calidad diferenciadora en el mercado. Las exigencias y el trabajo conjunto con Terpel han permitido grandes mejoras en la humedad y el conteo de partículas. </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34111210"/>
                  </a:ext>
                </a:extLst>
              </a:tr>
            </a:tbl>
          </a:graphicData>
        </a:graphic>
      </p:graphicFrame>
      <p:sp>
        <p:nvSpPr>
          <p:cNvPr id="3" name="2 Rectángulo"/>
          <p:cNvSpPr/>
          <p:nvPr/>
        </p:nvSpPr>
        <p:spPr>
          <a:xfrm>
            <a:off x="0" y="0"/>
            <a:ext cx="11880850" cy="47667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1 Título"/>
          <p:cNvSpPr txBox="1">
            <a:spLocks/>
          </p:cNvSpPr>
          <p:nvPr/>
        </p:nvSpPr>
        <p:spPr>
          <a:xfrm>
            <a:off x="602938" y="-13394"/>
            <a:ext cx="10674974" cy="562074"/>
          </a:xfrm>
          <a:prstGeom prst="rect">
            <a:avLst/>
          </a:prstGeom>
        </p:spPr>
        <p:txBody>
          <a:bodyP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dirty="0" smtClean="0">
                <a:solidFill>
                  <a:schemeClr val="bg1"/>
                </a:solidFill>
                <a:latin typeface="+mn-lt"/>
              </a:rPr>
              <a:t>2. Satisfacción de clientes</a:t>
            </a:r>
            <a:endParaRPr lang="es-CO" dirty="0">
              <a:solidFill>
                <a:schemeClr val="bg1"/>
              </a:solidFill>
              <a:latin typeface="+mn-lt"/>
            </a:endParaRPr>
          </a:p>
        </p:txBody>
      </p:sp>
      <p:sp>
        <p:nvSpPr>
          <p:cNvPr id="5" name="4 Marcador de número de diapositiva"/>
          <p:cNvSpPr>
            <a:spLocks noGrp="1"/>
          </p:cNvSpPr>
          <p:nvPr>
            <p:ph type="sldNum" sz="quarter" idx="2"/>
          </p:nvPr>
        </p:nvSpPr>
        <p:spPr/>
        <p:txBody>
          <a:bodyPr/>
          <a:lstStyle/>
          <a:p>
            <a:fld id="{86CB4B4D-7CA3-9044-876B-883B54F8677D}" type="slidenum">
              <a:rPr lang="es-CO" smtClean="0"/>
              <a:t>13</a:t>
            </a:fld>
            <a:endParaRPr lang="es-CO" dirty="0"/>
          </a:p>
        </p:txBody>
      </p:sp>
    </p:spTree>
    <p:extLst>
      <p:ext uri="{BB962C8B-B14F-4D97-AF65-F5344CB8AC3E}">
        <p14:creationId xmlns:p14="http://schemas.microsoft.com/office/powerpoint/2010/main" val="1085695132"/>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4 Tabla">
            <a:extLst>
              <a:ext uri="{FF2B5EF4-FFF2-40B4-BE49-F238E27FC236}">
                <a16:creationId xmlns:a16="http://schemas.microsoft.com/office/drawing/2014/main" xmlns="" id="{6B706D3E-68B9-4C3D-8A66-7F2E3833F24D}"/>
              </a:ext>
            </a:extLst>
          </p:cNvPr>
          <p:cNvGraphicFramePr>
            <a:graphicFrameLocks noGrp="1"/>
          </p:cNvGraphicFramePr>
          <p:nvPr>
            <p:extLst>
              <p:ext uri="{D42A27DB-BD31-4B8C-83A1-F6EECF244321}">
                <p14:modId xmlns:p14="http://schemas.microsoft.com/office/powerpoint/2010/main" val="8393215"/>
              </p:ext>
            </p:extLst>
          </p:nvPr>
        </p:nvGraphicFramePr>
        <p:xfrm>
          <a:off x="1143996" y="527351"/>
          <a:ext cx="9404941" cy="5819415"/>
        </p:xfrm>
        <a:graphic>
          <a:graphicData uri="http://schemas.openxmlformats.org/drawingml/2006/table">
            <a:tbl>
              <a:tblPr/>
              <a:tblGrid>
                <a:gridCol w="3944112">
                  <a:extLst>
                    <a:ext uri="{9D8B030D-6E8A-4147-A177-3AD203B41FA5}">
                      <a16:colId xmlns:a16="http://schemas.microsoft.com/office/drawing/2014/main" xmlns="" val="20000"/>
                    </a:ext>
                  </a:extLst>
                </a:gridCol>
                <a:gridCol w="5460829">
                  <a:extLst>
                    <a:ext uri="{9D8B030D-6E8A-4147-A177-3AD203B41FA5}">
                      <a16:colId xmlns:a16="http://schemas.microsoft.com/office/drawing/2014/main" xmlns="" val="20001"/>
                    </a:ext>
                  </a:extLst>
                </a:gridCol>
              </a:tblGrid>
              <a:tr h="47258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CO" sz="1600" b="1" kern="1200" dirty="0">
                          <a:solidFill>
                            <a:schemeClr val="bg1"/>
                          </a:solidFill>
                          <a:latin typeface="Montserrat Light"/>
                          <a:ea typeface="+mn-ea"/>
                          <a:cs typeface="+mn-cs"/>
                        </a:rPr>
                        <a:t>CLIENTE</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algn="ctr" defTabSz="914400" rtl="0" eaLnBrk="1" fontAlgn="ctr" latinLnBrk="0" hangingPunct="1"/>
                      <a:r>
                        <a:rPr lang="es-CO" sz="1600" b="1" kern="1200" dirty="0">
                          <a:solidFill>
                            <a:schemeClr val="bg1"/>
                          </a:solidFill>
                          <a:latin typeface="Montserrat Light"/>
                          <a:ea typeface="+mn-ea"/>
                          <a:cs typeface="+mn-cs"/>
                        </a:rPr>
                        <a:t>¿Como percibe la calidad de nuestros producto con respecto al mercado competidor?</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xmlns="" val="10003"/>
                  </a:ext>
                </a:extLst>
              </a:tr>
              <a:tr h="838033">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s-CO" sz="1800" b="0" kern="1200" dirty="0">
                          <a:solidFill>
                            <a:srgbClr val="145A75"/>
                          </a:solidFill>
                          <a:latin typeface="Montserrat Light"/>
                          <a:ea typeface="+mn-ea"/>
                          <a:cs typeface="+mn-cs"/>
                        </a:rPr>
                        <a:t>Terpel (Amanda Cañon)</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s-CO" sz="1800" b="0" kern="1200" dirty="0">
                          <a:solidFill>
                            <a:srgbClr val="145A75"/>
                          </a:solidFill>
                          <a:latin typeface="Montserrat Light"/>
                          <a:ea typeface="+mn-ea"/>
                          <a:cs typeface="+mn-cs"/>
                        </a:rPr>
                        <a:t>Cumple con las condiciones de calidad</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791269">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s-CO" sz="1800" b="0" kern="1200" dirty="0">
                          <a:solidFill>
                            <a:srgbClr val="145A75"/>
                          </a:solidFill>
                          <a:latin typeface="Montserrat Light"/>
                          <a:ea typeface="+mn-ea"/>
                          <a:cs typeface="+mn-cs"/>
                        </a:rPr>
                        <a:t>Chevron (Nelson Cortes)</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ctr" latinLnBrk="0" hangingPunct="1"/>
                      <a:r>
                        <a:rPr lang="es-CO" sz="1800" b="0" kern="1200" dirty="0">
                          <a:solidFill>
                            <a:srgbClr val="145A75"/>
                          </a:solidFill>
                          <a:latin typeface="Montserrat Light"/>
                          <a:ea typeface="+mn-ea"/>
                          <a:cs typeface="+mn-cs"/>
                        </a:rPr>
                        <a:t>Creo que tienen oportunidades de mejora, hay competidores con un producto con mejor desempeño. Deben trabajar en certificación CSFT de su producto. </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87278390"/>
                  </a:ext>
                </a:extLst>
              </a:tr>
              <a:tr h="576119">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s-CO" sz="1800" b="0" kern="1200" dirty="0">
                          <a:solidFill>
                            <a:srgbClr val="145A75"/>
                          </a:solidFill>
                          <a:latin typeface="Montserrat Light"/>
                          <a:ea typeface="+mn-ea"/>
                          <a:cs typeface="+mn-cs"/>
                        </a:rPr>
                        <a:t>Chevron (Alfredo Chain)</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ctr" latinLnBrk="0" hangingPunct="1"/>
                      <a:r>
                        <a:rPr lang="es-CO" sz="1800" b="0" kern="1200" dirty="0">
                          <a:solidFill>
                            <a:srgbClr val="145A75"/>
                          </a:solidFill>
                          <a:latin typeface="Montserrat Light"/>
                          <a:ea typeface="+mn-ea"/>
                          <a:cs typeface="+mn-cs"/>
                        </a:rPr>
                        <a:t>Muy bueno</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53460225"/>
                  </a:ext>
                </a:extLst>
              </a:tr>
              <a:tr h="65625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s-CO" sz="1800" b="0" kern="1200" dirty="0">
                          <a:solidFill>
                            <a:srgbClr val="145A75"/>
                          </a:solidFill>
                          <a:latin typeface="Montserrat Light"/>
                          <a:ea typeface="+mn-ea"/>
                          <a:cs typeface="+mn-cs"/>
                        </a:rPr>
                        <a:t>Zeuss (Gabriel Correa)</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ctr" latinLnBrk="0" hangingPunct="1"/>
                      <a:r>
                        <a:rPr lang="es-CO" sz="1800" b="0" kern="1200" dirty="0">
                          <a:solidFill>
                            <a:srgbClr val="145A75"/>
                          </a:solidFill>
                          <a:latin typeface="Montserrat Light"/>
                          <a:ea typeface="+mn-ea"/>
                          <a:cs typeface="+mn-cs"/>
                        </a:rPr>
                        <a:t>Productos y servicios de excelente calidad</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34111210"/>
                  </a:ext>
                </a:extLst>
              </a:tr>
              <a:tr h="791269">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s-CO" sz="1800" b="0" kern="1200" dirty="0">
                          <a:solidFill>
                            <a:srgbClr val="145A75"/>
                          </a:solidFill>
                          <a:latin typeface="Montserrat Light"/>
                          <a:ea typeface="+mn-ea"/>
                          <a:cs typeface="+mn-cs"/>
                        </a:rPr>
                        <a:t>Petromil (Jose Saldaña)</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ctr" latinLnBrk="0" hangingPunct="1"/>
                      <a:r>
                        <a:rPr lang="es-CO" sz="1800" b="0" kern="1200" dirty="0">
                          <a:solidFill>
                            <a:srgbClr val="145A75"/>
                          </a:solidFill>
                          <a:latin typeface="Montserrat Light"/>
                          <a:ea typeface="+mn-ea"/>
                          <a:cs typeface="+mn-cs"/>
                        </a:rPr>
                        <a:t>Super bien, de los mejores productores del país. Para Petromil la calidad de </a:t>
                      </a:r>
                      <a:r>
                        <a:rPr lang="es-CO" sz="1800" b="0" kern="1200" dirty="0" smtClean="0">
                          <a:solidFill>
                            <a:srgbClr val="145A75"/>
                          </a:solidFill>
                          <a:latin typeface="Montserrat Light"/>
                          <a:ea typeface="+mn-ea"/>
                          <a:cs typeface="+mn-cs"/>
                        </a:rPr>
                        <a:t>BIOSC </a:t>
                      </a:r>
                      <a:r>
                        <a:rPr lang="es-CO" sz="1800" b="0" kern="1200" dirty="0">
                          <a:solidFill>
                            <a:srgbClr val="145A75"/>
                          </a:solidFill>
                          <a:latin typeface="Montserrat Light"/>
                          <a:ea typeface="+mn-ea"/>
                          <a:cs typeface="+mn-cs"/>
                        </a:rPr>
                        <a:t>es un punto de referencia en el mercado. </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81056020"/>
                  </a:ext>
                </a:extLst>
              </a:tr>
              <a:tr h="65625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s-CO" sz="1800" b="0" kern="1200" dirty="0">
                          <a:solidFill>
                            <a:srgbClr val="145A75"/>
                          </a:solidFill>
                          <a:latin typeface="Montserrat Light"/>
                          <a:ea typeface="+mn-ea"/>
                          <a:cs typeface="+mn-cs"/>
                        </a:rPr>
                        <a:t>Petromil (Aura Seña)</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ctr" latinLnBrk="0" hangingPunct="1"/>
                      <a:r>
                        <a:rPr lang="es-CO" sz="1800" b="0" kern="1200" dirty="0">
                          <a:solidFill>
                            <a:srgbClr val="145A75"/>
                          </a:solidFill>
                          <a:latin typeface="Montserrat Light"/>
                          <a:ea typeface="+mn-ea"/>
                          <a:cs typeface="+mn-cs"/>
                        </a:rPr>
                        <a:t>El producto que recibimos en planta es uno de los que más se acerca a la mejor calidad del B100.</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10912564"/>
                  </a:ext>
                </a:extLst>
              </a:tr>
              <a:tr h="65625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s-CO" sz="1800" b="0" kern="1200" dirty="0">
                          <a:solidFill>
                            <a:srgbClr val="145A75"/>
                          </a:solidFill>
                          <a:latin typeface="Montserrat Light"/>
                          <a:ea typeface="+mn-ea"/>
                          <a:cs typeface="+mn-cs"/>
                        </a:rPr>
                        <a:t>Proxxon (Ferney López)</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ctr" latinLnBrk="0" hangingPunct="1"/>
                      <a:r>
                        <a:rPr lang="es-CO" sz="1800" b="0" kern="1200" dirty="0">
                          <a:solidFill>
                            <a:srgbClr val="145A75"/>
                          </a:solidFill>
                          <a:latin typeface="Montserrat Light"/>
                          <a:ea typeface="+mn-ea"/>
                          <a:cs typeface="+mn-cs"/>
                        </a:rPr>
                        <a:t>Muy bueno</a:t>
                      </a:r>
                    </a:p>
                  </a:txBody>
                  <a:tcPr marL="9282" marR="928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04134808"/>
                  </a:ext>
                </a:extLst>
              </a:tr>
            </a:tbl>
          </a:graphicData>
        </a:graphic>
      </p:graphicFrame>
      <p:sp>
        <p:nvSpPr>
          <p:cNvPr id="3" name="2 Rectángulo"/>
          <p:cNvSpPr/>
          <p:nvPr/>
        </p:nvSpPr>
        <p:spPr>
          <a:xfrm>
            <a:off x="0" y="0"/>
            <a:ext cx="11880850" cy="40466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1 Título"/>
          <p:cNvSpPr txBox="1">
            <a:spLocks/>
          </p:cNvSpPr>
          <p:nvPr/>
        </p:nvSpPr>
        <p:spPr>
          <a:xfrm>
            <a:off x="602938" y="-78705"/>
            <a:ext cx="10674974" cy="562074"/>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3200" dirty="0" smtClean="0">
                <a:solidFill>
                  <a:schemeClr val="bg1"/>
                </a:solidFill>
              </a:rPr>
              <a:t>2. Satisfacción de clientes</a:t>
            </a:r>
            <a:endParaRPr lang="es-CO" sz="3200" dirty="0">
              <a:solidFill>
                <a:schemeClr val="bg1"/>
              </a:solidFill>
            </a:endParaRPr>
          </a:p>
        </p:txBody>
      </p:sp>
      <p:sp>
        <p:nvSpPr>
          <p:cNvPr id="5" name="4 Marcador de número de diapositiva"/>
          <p:cNvSpPr>
            <a:spLocks noGrp="1"/>
          </p:cNvSpPr>
          <p:nvPr>
            <p:ph type="sldNum" sz="quarter" idx="2"/>
          </p:nvPr>
        </p:nvSpPr>
        <p:spPr/>
        <p:txBody>
          <a:bodyPr/>
          <a:lstStyle/>
          <a:p>
            <a:fld id="{86CB4B4D-7CA3-9044-876B-883B54F8677D}" type="slidenum">
              <a:rPr lang="es-CO" smtClean="0"/>
              <a:t>14</a:t>
            </a:fld>
            <a:endParaRPr lang="es-CO" dirty="0"/>
          </a:p>
        </p:txBody>
      </p:sp>
    </p:spTree>
    <p:extLst>
      <p:ext uri="{BB962C8B-B14F-4D97-AF65-F5344CB8AC3E}">
        <p14:creationId xmlns:p14="http://schemas.microsoft.com/office/powerpoint/2010/main" val="797508598"/>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Marcador de contenido"/>
          <p:cNvGraphicFramePr>
            <a:graphicFrameLocks noGrp="1"/>
          </p:cNvGraphicFramePr>
          <p:nvPr>
            <p:ph idx="1"/>
            <p:extLst>
              <p:ext uri="{D42A27DB-BD31-4B8C-83A1-F6EECF244321}">
                <p14:modId xmlns:p14="http://schemas.microsoft.com/office/powerpoint/2010/main" val="2024599369"/>
              </p:ext>
            </p:extLst>
          </p:nvPr>
        </p:nvGraphicFramePr>
        <p:xfrm>
          <a:off x="386556" y="1052736"/>
          <a:ext cx="11107738" cy="5184575"/>
        </p:xfrm>
        <a:graphic>
          <a:graphicData uri="http://schemas.openxmlformats.org/drawingml/2006/table">
            <a:tbl>
              <a:tblPr firstRow="1" bandRow="1">
                <a:tableStyleId>{8EC20E35-A176-4012-BC5E-935CFFF8708E}</a:tableStyleId>
              </a:tblPr>
              <a:tblGrid>
                <a:gridCol w="2817565"/>
                <a:gridCol w="8290173"/>
              </a:tblGrid>
              <a:tr h="453025">
                <a:tc>
                  <a:txBody>
                    <a:bodyPr/>
                    <a:lstStyle/>
                    <a:p>
                      <a:pPr marL="0" algn="l" defTabSz="914400" rtl="0" eaLnBrk="1" latinLnBrk="0" hangingPunct="1"/>
                      <a:r>
                        <a:rPr lang="es-CO" sz="1800" kern="1200" dirty="0" smtClean="0"/>
                        <a:t>Parte interesada</a:t>
                      </a:r>
                      <a:endParaRPr lang="es-CO" sz="1800" kern="1200" dirty="0">
                        <a:solidFill>
                          <a:schemeClr val="bg1"/>
                        </a:solidFill>
                        <a:latin typeface="+mn-lt"/>
                        <a:ea typeface="+mn-ea"/>
                        <a:cs typeface="+mn-cs"/>
                      </a:endParaRPr>
                    </a:p>
                  </a:txBody>
                  <a:tcPr anchor="ctr">
                    <a:solidFill>
                      <a:srgbClr val="00B050"/>
                    </a:solidFill>
                  </a:tcPr>
                </a:tc>
                <a:tc>
                  <a:txBody>
                    <a:bodyPr/>
                    <a:lstStyle/>
                    <a:p>
                      <a:pPr marL="0" algn="l" defTabSz="914400" rtl="0" eaLnBrk="1" latinLnBrk="0" hangingPunct="1"/>
                      <a:r>
                        <a:rPr lang="es-CO" sz="1800" kern="1200" dirty="0" smtClean="0"/>
                        <a:t>Seguimiento</a:t>
                      </a:r>
                      <a:endParaRPr lang="es-CO" sz="1800" kern="1200" dirty="0">
                        <a:solidFill>
                          <a:schemeClr val="bg1"/>
                        </a:solidFill>
                        <a:latin typeface="+mn-lt"/>
                        <a:ea typeface="+mn-ea"/>
                        <a:cs typeface="+mn-cs"/>
                      </a:endParaRPr>
                    </a:p>
                  </a:txBody>
                  <a:tcPr>
                    <a:solidFill>
                      <a:srgbClr val="00B050"/>
                    </a:solidFill>
                  </a:tcPr>
                </a:tc>
              </a:tr>
              <a:tr h="1019306">
                <a:tc>
                  <a:txBody>
                    <a:bodyPr/>
                    <a:lstStyle/>
                    <a:p>
                      <a:pPr marL="0" algn="ctr" defTabSz="914400" rtl="0" eaLnBrk="1" latinLnBrk="0" hangingPunct="1"/>
                      <a:r>
                        <a:rPr lang="es-ES" sz="1600" kern="1200" dirty="0" smtClean="0"/>
                        <a:t>Ministerio de Minas y Energías</a:t>
                      </a:r>
                      <a:endParaRPr lang="es-CO" sz="1600" kern="1200" dirty="0">
                        <a:solidFill>
                          <a:schemeClr val="dk1"/>
                        </a:solidFill>
                        <a:latin typeface="+mn-lt"/>
                        <a:ea typeface="+mn-ea"/>
                        <a:cs typeface="+mn-cs"/>
                      </a:endParaRPr>
                    </a:p>
                  </a:txBody>
                  <a:tcPr anchor="ctr"/>
                </a:tc>
                <a:tc>
                  <a:txBody>
                    <a:bodyPr/>
                    <a:lstStyle/>
                    <a:p>
                      <a:pPr marL="0" indent="88900" algn="l" defTabSz="914400" rtl="0" eaLnBrk="1" latinLnBrk="0" hangingPunct="1">
                        <a:buFont typeface="Arial" panose="020B0604020202020204" pitchFamily="34" charset="0"/>
                        <a:buChar char="•"/>
                      </a:pPr>
                      <a:r>
                        <a:rPr lang="es-ES" sz="1200" kern="1200" dirty="0" smtClean="0"/>
                        <a:t>Se verifica el envío del segundo reporte técnico (Full set)  del año, por parte de producción a las autoridades de minas, el 8/10/2020.</a:t>
                      </a:r>
                    </a:p>
                    <a:p>
                      <a:pPr marL="0" indent="88900" algn="l" defTabSz="914400" rtl="0" eaLnBrk="1" latinLnBrk="0" hangingPunct="1">
                        <a:buFont typeface="Arial" panose="020B0604020202020204" pitchFamily="34" charset="0"/>
                        <a:buChar char="•"/>
                      </a:pPr>
                      <a:r>
                        <a:rPr lang="es-ES" sz="1200" kern="1200" dirty="0" smtClean="0"/>
                        <a:t>Hasta la fecha no se ha recibido visita por parte de la autoridad</a:t>
                      </a:r>
                    </a:p>
                    <a:p>
                      <a:pPr marL="0" indent="88900" algn="l" defTabSz="914400" rtl="0" eaLnBrk="1" latinLnBrk="0" hangingPunct="1">
                        <a:buFont typeface="Arial" panose="020B0604020202020204" pitchFamily="34" charset="0"/>
                        <a:buChar char="•"/>
                      </a:pPr>
                      <a:r>
                        <a:rPr lang="es-ES" sz="1200" kern="1200" dirty="0" smtClean="0">
                          <a:solidFill>
                            <a:schemeClr val="dk1"/>
                          </a:solidFill>
                          <a:latin typeface="+mn-lt"/>
                          <a:ea typeface="+mn-ea"/>
                          <a:cs typeface="+mn-cs"/>
                        </a:rPr>
                        <a:t>Aun se cuenta vigente </a:t>
                      </a:r>
                      <a:r>
                        <a:rPr lang="es-ES" sz="1200" kern="1200" baseline="0" dirty="0" smtClean="0">
                          <a:solidFill>
                            <a:schemeClr val="dk1"/>
                          </a:solidFill>
                          <a:latin typeface="+mn-lt"/>
                          <a:ea typeface="+mn-ea"/>
                          <a:cs typeface="+mn-cs"/>
                        </a:rPr>
                        <a:t>el certificado como productor de Biodiesel, entregado el pasado 7 de marzo 2019 res 31088</a:t>
                      </a:r>
                      <a:endParaRPr lang="es-CO" sz="1200" kern="1200" dirty="0">
                        <a:solidFill>
                          <a:schemeClr val="dk1"/>
                        </a:solidFill>
                        <a:latin typeface="+mn-lt"/>
                        <a:ea typeface="+mn-ea"/>
                        <a:cs typeface="+mn-cs"/>
                      </a:endParaRPr>
                    </a:p>
                  </a:txBody>
                  <a:tcPr/>
                </a:tc>
              </a:tr>
              <a:tr h="1956232">
                <a:tc>
                  <a:txBody>
                    <a:bodyPr/>
                    <a:lstStyle/>
                    <a:p>
                      <a:pPr marL="0" algn="ctr" defTabSz="914400" rtl="0" eaLnBrk="1" latinLnBrk="0" hangingPunct="1"/>
                      <a:r>
                        <a:rPr lang="es-CO" sz="1600" kern="1200" dirty="0" smtClean="0"/>
                        <a:t>DADSA - Corpamag</a:t>
                      </a:r>
                      <a:endParaRPr lang="es-CO" sz="1600" kern="1200" dirty="0">
                        <a:solidFill>
                          <a:schemeClr val="dk1"/>
                        </a:solidFill>
                        <a:latin typeface="+mn-lt"/>
                        <a:ea typeface="+mn-ea"/>
                        <a:cs typeface="+mn-cs"/>
                      </a:endParaRPr>
                    </a:p>
                  </a:txBody>
                  <a:tcPr anchor="ctr"/>
                </a:tc>
                <a:tc>
                  <a:txBody>
                    <a:bodyPr/>
                    <a:lstStyle/>
                    <a:p>
                      <a:pPr marL="171450" indent="-171450" algn="l" fontAlgn="ctr">
                        <a:buFont typeface="Arial" panose="020B0604020202020204" pitchFamily="34" charset="0"/>
                        <a:buChar char="•"/>
                      </a:pPr>
                      <a:r>
                        <a:rPr lang="es-ES" sz="1400" kern="1200" dirty="0" smtClean="0"/>
                        <a:t>Participación en la actividad de entrega de materiales posconsumo</a:t>
                      </a:r>
                    </a:p>
                    <a:p>
                      <a:pPr marL="171450" indent="-171450" algn="l" fontAlgn="ctr">
                        <a:buFont typeface="Arial" panose="020B0604020202020204" pitchFamily="34" charset="0"/>
                        <a:buChar char="•"/>
                      </a:pPr>
                      <a:r>
                        <a:rPr lang="es-ES" sz="1400" kern="1200" dirty="0" smtClean="0"/>
                        <a:t>Durante </a:t>
                      </a:r>
                      <a:r>
                        <a:rPr lang="es-ES" sz="1400" kern="1200" dirty="0"/>
                        <a:t>el 2020 se mantuvo una </a:t>
                      </a:r>
                      <a:r>
                        <a:rPr lang="es-ES" sz="1400" kern="1200" dirty="0" smtClean="0"/>
                        <a:t>relación </a:t>
                      </a:r>
                      <a:r>
                        <a:rPr lang="es-ES" sz="1400" kern="1200" dirty="0"/>
                        <a:t>con las autoridades ambientales de la </a:t>
                      </a:r>
                      <a:r>
                        <a:rPr lang="es-ES" sz="1400" kern="1200" dirty="0" smtClean="0"/>
                        <a:t>siguiente forma</a:t>
                      </a:r>
                      <a:r>
                        <a:rPr lang="es-ES" sz="1400" kern="1200" dirty="0"/>
                        <a:t>:</a:t>
                      </a:r>
                      <a:br>
                        <a:rPr lang="es-ES" sz="1400" kern="1200" dirty="0"/>
                      </a:br>
                      <a:r>
                        <a:rPr lang="es-ES" sz="1400" kern="1200" dirty="0" smtClean="0"/>
                        <a:t>Cierre </a:t>
                      </a:r>
                      <a:r>
                        <a:rPr lang="es-ES" sz="1400" kern="1200" dirty="0"/>
                        <a:t>de reporte de PCB</a:t>
                      </a:r>
                      <a:r>
                        <a:rPr lang="es-ES" sz="1400" kern="1200" dirty="0" smtClean="0"/>
                        <a:t>.</a:t>
                      </a:r>
                    </a:p>
                    <a:p>
                      <a:pPr marL="444500" indent="-285750" algn="l" fontAlgn="ctr">
                        <a:buFont typeface="Wingdings" panose="05000000000000000000" pitchFamily="2" charset="2"/>
                        <a:buChar char="ü"/>
                      </a:pPr>
                      <a:r>
                        <a:rPr lang="es-ES" sz="1400" kern="1200" dirty="0" smtClean="0"/>
                        <a:t>Se solicito el 20 de oct, la renovación de concesión de aguas subterráneas.</a:t>
                      </a:r>
                    </a:p>
                    <a:p>
                      <a:pPr marL="444500" indent="-285750" algn="l" fontAlgn="ctr">
                        <a:buFont typeface="Wingdings" panose="05000000000000000000" pitchFamily="2" charset="2"/>
                        <a:buChar char="ü"/>
                      </a:pPr>
                      <a:r>
                        <a:rPr lang="es-ES" sz="1400" kern="1200" dirty="0" smtClean="0"/>
                        <a:t>Se </a:t>
                      </a:r>
                      <a:r>
                        <a:rPr lang="es-ES" sz="1400" kern="1200" dirty="0"/>
                        <a:t>solicito el 01 de </a:t>
                      </a:r>
                      <a:r>
                        <a:rPr lang="es-ES" sz="1400" kern="1200" dirty="0" smtClean="0"/>
                        <a:t>sep., </a:t>
                      </a:r>
                      <a:r>
                        <a:rPr lang="es-ES" sz="1400" kern="1200" dirty="0"/>
                        <a:t>acompañamiento para la toma de muestra de aguas </a:t>
                      </a:r>
                      <a:r>
                        <a:rPr lang="es-ES" sz="1400" kern="1200" dirty="0" smtClean="0"/>
                        <a:t>subterráneas </a:t>
                      </a:r>
                      <a:r>
                        <a:rPr lang="es-ES" sz="1400" kern="1200" dirty="0"/>
                        <a:t>y realizar la debida </a:t>
                      </a:r>
                      <a:r>
                        <a:rPr lang="es-ES" sz="1400" kern="1200" dirty="0" smtClean="0"/>
                        <a:t>caracterización fisicoquímica </a:t>
                      </a:r>
                      <a:r>
                        <a:rPr lang="es-ES" sz="1400" kern="1200" dirty="0"/>
                        <a:t>de acuerdo a lo establecido en la RES </a:t>
                      </a:r>
                      <a:r>
                        <a:rPr lang="es-ES" sz="1400" kern="1200" dirty="0" smtClean="0"/>
                        <a:t>1234.</a:t>
                      </a:r>
                    </a:p>
                    <a:p>
                      <a:pPr marL="444500" indent="-285750" algn="l" fontAlgn="ctr">
                        <a:buFont typeface="Wingdings" panose="05000000000000000000" pitchFamily="2" charset="2"/>
                        <a:buChar char="ü"/>
                      </a:pPr>
                      <a:r>
                        <a:rPr lang="es-ES" sz="1400" kern="1200" dirty="0" smtClean="0"/>
                        <a:t>Se envía </a:t>
                      </a:r>
                      <a:r>
                        <a:rPr lang="es-ES" sz="1400" kern="1200" dirty="0"/>
                        <a:t>el 28 de agosto Autoreporte del agua captada y </a:t>
                      </a:r>
                      <a:r>
                        <a:rPr lang="es-ES" sz="1400" kern="1200" dirty="0" smtClean="0"/>
                        <a:t>vertida.</a:t>
                      </a:r>
                    </a:p>
                  </a:txBody>
                  <a:tcPr marL="0" marR="0" marT="0" marB="0" anchor="ctr"/>
                </a:tc>
              </a:tr>
              <a:tr h="963218">
                <a:tc>
                  <a:txBody>
                    <a:bodyPr/>
                    <a:lstStyle/>
                    <a:p>
                      <a:pPr marL="0" algn="ctr" defTabSz="914400" rtl="0" eaLnBrk="1" latinLnBrk="0" hangingPunct="1"/>
                      <a:r>
                        <a:rPr lang="es-CO" sz="1600" kern="1200" dirty="0" smtClean="0"/>
                        <a:t>Contratistas y visitantes</a:t>
                      </a:r>
                      <a:endParaRPr lang="es-CO" sz="1600" kern="1200" dirty="0">
                        <a:solidFill>
                          <a:schemeClr val="dk1"/>
                        </a:solidFill>
                        <a:latin typeface="+mn-lt"/>
                        <a:ea typeface="+mn-ea"/>
                        <a:cs typeface="+mn-cs"/>
                      </a:endParaRPr>
                    </a:p>
                  </a:txBody>
                  <a:tcPr anchor="ctr"/>
                </a:tc>
                <a:tc>
                  <a:txBody>
                    <a:bodyPr/>
                    <a:lstStyle/>
                    <a:p>
                      <a:pPr marL="177800" indent="-177800" algn="l" defTabSz="914400" rtl="0" eaLnBrk="1" latinLnBrk="0" hangingPunct="1">
                        <a:buFont typeface="Arial" panose="020B0604020202020204" pitchFamily="34" charset="0"/>
                        <a:buChar char="•"/>
                      </a:pPr>
                      <a:r>
                        <a:rPr lang="es-ES" sz="1400" kern="1200" dirty="0" smtClean="0"/>
                        <a:t>Inspecciones de trabajo en plantas (Inspecciones visuales) Se han generado 2 Raci de acuerdo a las inspecciones realizadas.: Contratista Adobe Constructores (realizar labores sin Epp, guantes), Fanservi (realizar labores de pulidora sin protectores auditivos)</a:t>
                      </a:r>
                    </a:p>
                  </a:txBody>
                  <a:tcPr/>
                </a:tc>
              </a:tr>
              <a:tr h="792794">
                <a:tc>
                  <a:txBody>
                    <a:bodyPr/>
                    <a:lstStyle/>
                    <a:p>
                      <a:pPr marL="0" algn="ctr" defTabSz="914400" rtl="0" eaLnBrk="1" latinLnBrk="0" hangingPunct="1"/>
                      <a:r>
                        <a:rPr lang="es-ES" sz="1400" kern="1200" dirty="0" smtClean="0"/>
                        <a:t>Bomberos/ Defensa Civil/ AMI/Oficina de Gestión del Riesgo</a:t>
                      </a:r>
                      <a:endParaRPr lang="es-CO" sz="1400" kern="1200" dirty="0">
                        <a:solidFill>
                          <a:schemeClr val="dk1"/>
                        </a:solidFill>
                        <a:latin typeface="+mn-lt"/>
                        <a:ea typeface="+mn-ea"/>
                        <a:cs typeface="+mn-cs"/>
                      </a:endParaRPr>
                    </a:p>
                  </a:txBody>
                  <a:tcPr anchor="ctr"/>
                </a:tc>
                <a:tc>
                  <a:txBody>
                    <a:bodyPr/>
                    <a:lstStyle/>
                    <a:p>
                      <a:pPr marL="171450" indent="-171450" algn="l" defTabSz="914400" rtl="0" eaLnBrk="1" latinLnBrk="0" hangingPunct="1">
                        <a:buFont typeface="Arial" panose="020B0604020202020204" pitchFamily="34" charset="0"/>
                        <a:buChar char="•"/>
                      </a:pPr>
                      <a:r>
                        <a:rPr lang="es-ES" sz="1200" kern="1200" dirty="0" smtClean="0"/>
                        <a:t>Se aprobó</a:t>
                      </a:r>
                      <a:r>
                        <a:rPr lang="es-ES" sz="1200" kern="1200" baseline="0" dirty="0" smtClean="0"/>
                        <a:t> por parte de gerencia</a:t>
                      </a:r>
                      <a:r>
                        <a:rPr lang="es-ES" sz="1200" kern="1200" dirty="0" smtClean="0"/>
                        <a:t> la solicitud para el pago del 100% del anticipo de la orden de compra para la revisión y posterior certificación Bomberil</a:t>
                      </a:r>
                    </a:p>
                    <a:p>
                      <a:pPr marL="171450" indent="-171450" algn="l" defTabSz="914400" rtl="0" eaLnBrk="1" latinLnBrk="0" hangingPunct="1">
                        <a:buFont typeface="Arial" panose="020B0604020202020204" pitchFamily="34" charset="0"/>
                        <a:buChar char="•"/>
                      </a:pPr>
                      <a:r>
                        <a:rPr lang="es-ES" sz="1200" kern="1200" dirty="0" smtClean="0"/>
                        <a:t>Contrato AMI, por medio de la zona protegida de Tequendama</a:t>
                      </a:r>
                      <a:endParaRPr lang="es-CO" sz="1200" kern="1200" dirty="0">
                        <a:solidFill>
                          <a:schemeClr val="dk1"/>
                        </a:solidFill>
                        <a:latin typeface="+mn-lt"/>
                        <a:ea typeface="+mn-ea"/>
                        <a:cs typeface="+mn-cs"/>
                      </a:endParaRPr>
                    </a:p>
                  </a:txBody>
                  <a:tcPr/>
                </a:tc>
              </a:tr>
            </a:tbl>
          </a:graphicData>
        </a:graphic>
      </p:graphicFrame>
      <p:sp>
        <p:nvSpPr>
          <p:cNvPr id="5" name="4 Rectángulo"/>
          <p:cNvSpPr/>
          <p:nvPr/>
        </p:nvSpPr>
        <p:spPr>
          <a:xfrm>
            <a:off x="-18827" y="1084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1 Título"/>
          <p:cNvSpPr txBox="1">
            <a:spLocks/>
          </p:cNvSpPr>
          <p:nvPr/>
        </p:nvSpPr>
        <p:spPr>
          <a:xfrm>
            <a:off x="602938" y="-13394"/>
            <a:ext cx="10674974"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3200" b="1" dirty="0" smtClean="0">
                <a:solidFill>
                  <a:schemeClr val="bg1"/>
                </a:solidFill>
                <a:latin typeface="+mn-lt"/>
              </a:rPr>
              <a:t>2.1 Retroalimentación </a:t>
            </a:r>
            <a:r>
              <a:rPr lang="es-CO" sz="3200" b="1" dirty="0">
                <a:solidFill>
                  <a:schemeClr val="bg1"/>
                </a:solidFill>
                <a:latin typeface="+mn-lt"/>
              </a:rPr>
              <a:t>de Partes Interesadas</a:t>
            </a:r>
          </a:p>
        </p:txBody>
      </p:sp>
      <p:sp>
        <p:nvSpPr>
          <p:cNvPr id="2" name="1 Marcador de número de diapositiva"/>
          <p:cNvSpPr>
            <a:spLocks noGrp="1"/>
          </p:cNvSpPr>
          <p:nvPr>
            <p:ph type="sldNum" sz="quarter" idx="12"/>
          </p:nvPr>
        </p:nvSpPr>
        <p:spPr/>
        <p:txBody>
          <a:bodyPr/>
          <a:lstStyle/>
          <a:p>
            <a:fld id="{FFCAED88-EA73-4BA6-A286-B18324E965BC}" type="slidenum">
              <a:rPr lang="es-CO" smtClean="0"/>
              <a:t>15</a:t>
            </a:fld>
            <a:endParaRPr lang="es-CO" dirty="0"/>
          </a:p>
        </p:txBody>
      </p:sp>
    </p:spTree>
    <p:extLst>
      <p:ext uri="{BB962C8B-B14F-4D97-AF65-F5344CB8AC3E}">
        <p14:creationId xmlns:p14="http://schemas.microsoft.com/office/powerpoint/2010/main" val="6338088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FFCAED88-EA73-4BA6-A286-B18324E965BC}" type="slidenum">
              <a:rPr lang="es-CO" smtClean="0"/>
              <a:t>16</a:t>
            </a:fld>
            <a:endParaRPr lang="es-CO" dirty="0"/>
          </a:p>
        </p:txBody>
      </p:sp>
      <p:sp>
        <p:nvSpPr>
          <p:cNvPr id="5" name="4 Rectángulo"/>
          <p:cNvSpPr/>
          <p:nvPr/>
        </p:nvSpPr>
        <p:spPr>
          <a:xfrm>
            <a:off x="-18827" y="1084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1 Título"/>
          <p:cNvSpPr txBox="1">
            <a:spLocks/>
          </p:cNvSpPr>
          <p:nvPr/>
        </p:nvSpPr>
        <p:spPr>
          <a:xfrm>
            <a:off x="602938" y="-13394"/>
            <a:ext cx="10674974"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3200" b="1" dirty="0" smtClean="0">
                <a:solidFill>
                  <a:schemeClr val="bg1"/>
                </a:solidFill>
                <a:latin typeface="+mn-lt"/>
              </a:rPr>
              <a:t>2.1 Retroalimentación </a:t>
            </a:r>
            <a:r>
              <a:rPr lang="es-CO" sz="3200" b="1" dirty="0">
                <a:solidFill>
                  <a:schemeClr val="bg1"/>
                </a:solidFill>
                <a:latin typeface="+mn-lt"/>
              </a:rPr>
              <a:t>de Partes Interesadas</a:t>
            </a:r>
          </a:p>
        </p:txBody>
      </p:sp>
      <p:graphicFrame>
        <p:nvGraphicFramePr>
          <p:cNvPr id="9" name="3 Marcador de contenido"/>
          <p:cNvGraphicFramePr>
            <a:graphicFrameLocks noGrp="1"/>
          </p:cNvGraphicFramePr>
          <p:nvPr>
            <p:ph idx="1"/>
            <p:extLst>
              <p:ext uri="{D42A27DB-BD31-4B8C-83A1-F6EECF244321}">
                <p14:modId xmlns:p14="http://schemas.microsoft.com/office/powerpoint/2010/main" val="952084106"/>
              </p:ext>
            </p:extLst>
          </p:nvPr>
        </p:nvGraphicFramePr>
        <p:xfrm>
          <a:off x="367729" y="980728"/>
          <a:ext cx="11107738" cy="5455920"/>
        </p:xfrm>
        <a:graphic>
          <a:graphicData uri="http://schemas.openxmlformats.org/drawingml/2006/table">
            <a:tbl>
              <a:tblPr firstRow="1" bandRow="1">
                <a:tableStyleId>{8EC20E35-A176-4012-BC5E-935CFFF8708E}</a:tableStyleId>
              </a:tblPr>
              <a:tblGrid>
                <a:gridCol w="2817565"/>
                <a:gridCol w="8290173"/>
              </a:tblGrid>
              <a:tr h="353844">
                <a:tc>
                  <a:txBody>
                    <a:bodyPr/>
                    <a:lstStyle/>
                    <a:p>
                      <a:pPr marL="0" algn="l" defTabSz="914400" rtl="0" eaLnBrk="1" latinLnBrk="0" hangingPunct="1"/>
                      <a:r>
                        <a:rPr lang="es-CO" sz="1800" kern="1200" dirty="0" smtClean="0"/>
                        <a:t>Parte interesada</a:t>
                      </a:r>
                      <a:endParaRPr lang="es-CO" sz="1800" kern="1200" dirty="0">
                        <a:solidFill>
                          <a:schemeClr val="bg1"/>
                        </a:solidFill>
                        <a:latin typeface="+mn-lt"/>
                        <a:ea typeface="+mn-ea"/>
                        <a:cs typeface="+mn-cs"/>
                      </a:endParaRPr>
                    </a:p>
                  </a:txBody>
                  <a:tcPr anchor="ctr">
                    <a:solidFill>
                      <a:srgbClr val="00B050"/>
                    </a:solidFill>
                  </a:tcPr>
                </a:tc>
                <a:tc>
                  <a:txBody>
                    <a:bodyPr/>
                    <a:lstStyle/>
                    <a:p>
                      <a:pPr marL="0" algn="l" defTabSz="914400" rtl="0" eaLnBrk="1" latinLnBrk="0" hangingPunct="1"/>
                      <a:r>
                        <a:rPr lang="es-CO" sz="1800" kern="1200" dirty="0" smtClean="0"/>
                        <a:t>Seguimiento</a:t>
                      </a:r>
                      <a:endParaRPr lang="es-CO" sz="1800" kern="1200" dirty="0">
                        <a:solidFill>
                          <a:schemeClr val="bg1"/>
                        </a:solidFill>
                        <a:latin typeface="+mn-lt"/>
                        <a:ea typeface="+mn-ea"/>
                        <a:cs typeface="+mn-cs"/>
                      </a:endParaRPr>
                    </a:p>
                  </a:txBody>
                  <a:tcPr>
                    <a:solidFill>
                      <a:srgbClr val="00B050"/>
                    </a:solidFill>
                  </a:tcPr>
                </a:tc>
              </a:tr>
              <a:tr h="1731640">
                <a:tc>
                  <a:txBody>
                    <a:bodyPr/>
                    <a:lstStyle/>
                    <a:p>
                      <a:pPr marL="0" algn="ctr" defTabSz="914400" rtl="0" eaLnBrk="1" latinLnBrk="0" hangingPunct="1"/>
                      <a:r>
                        <a:rPr lang="es-CO" sz="1800" kern="1200" dirty="0" smtClean="0">
                          <a:solidFill>
                            <a:schemeClr val="dk1"/>
                          </a:solidFill>
                          <a:latin typeface="+mn-lt"/>
                          <a:ea typeface="+mn-ea"/>
                          <a:cs typeface="+mn-cs"/>
                        </a:rPr>
                        <a:t>Colaboradores</a:t>
                      </a:r>
                      <a:endParaRPr lang="es-CO" sz="1800" kern="1200" dirty="0">
                        <a:solidFill>
                          <a:schemeClr val="dk1"/>
                        </a:solidFill>
                        <a:latin typeface="+mn-lt"/>
                        <a:ea typeface="+mn-ea"/>
                        <a:cs typeface="+mn-cs"/>
                      </a:endParaRPr>
                    </a:p>
                  </a:txBody>
                  <a:tcPr anchor="ctr"/>
                </a:tc>
                <a:tc>
                  <a:txBody>
                    <a:bodyPr/>
                    <a:lstStyle/>
                    <a:p>
                      <a:pPr marL="171450" indent="-171450" algn="l" defTabSz="914400" rtl="0" eaLnBrk="1" latinLnBrk="0" hangingPunct="1">
                        <a:buFont typeface="Arial" panose="020B0604020202020204" pitchFamily="34" charset="0"/>
                        <a:buChar char="•"/>
                      </a:pPr>
                      <a:r>
                        <a:rPr lang="es-ES" sz="1400" kern="1200" dirty="0" smtClean="0"/>
                        <a:t>COPASST: Durante este año 2020 se han efectuados varias reuniones con los miembros de este comité donde se deja como evidencia las actas por cada mes producto de</a:t>
                      </a:r>
                      <a:r>
                        <a:rPr lang="es-ES" sz="1400" kern="1200" baseline="0" dirty="0" smtClean="0"/>
                        <a:t> </a:t>
                      </a:r>
                      <a:r>
                        <a:rPr lang="es-ES" sz="1400" kern="1200" dirty="0" smtClean="0"/>
                        <a:t>la reunión ejecutada el 20/08/2020.</a:t>
                      </a:r>
                    </a:p>
                    <a:p>
                      <a:pPr marL="171450" indent="-171450" algn="l" defTabSz="914400" rtl="0" eaLnBrk="1" latinLnBrk="0" hangingPunct="1">
                        <a:buFont typeface="Arial" panose="020B0604020202020204" pitchFamily="34" charset="0"/>
                        <a:buChar char="•"/>
                      </a:pPr>
                      <a:r>
                        <a:rPr lang="es-ES" sz="1400" kern="1200" dirty="0" smtClean="0"/>
                        <a:t>Acta mes de Octubre: se realizo diligenciamiento de la evaluación a la ARL.</a:t>
                      </a:r>
                    </a:p>
                    <a:p>
                      <a:pPr marL="171450" indent="-171450" algn="l" defTabSz="914400" rtl="0" eaLnBrk="1" latinLnBrk="0" hangingPunct="1">
                        <a:buFont typeface="Arial" panose="020B0604020202020204" pitchFamily="34" charset="0"/>
                        <a:buChar char="•"/>
                      </a:pPr>
                      <a:r>
                        <a:rPr lang="es-ES" sz="1400" kern="1200" dirty="0" smtClean="0"/>
                        <a:t>Acta mes de Septiembre: Investigación del accidente de la Señorita Loana, practicante del Sena en el área de archivo.</a:t>
                      </a:r>
                    </a:p>
                    <a:p>
                      <a:pPr marL="171450" indent="-171450" algn="l" defTabSz="914400" rtl="0" eaLnBrk="1" latinLnBrk="0" hangingPunct="1">
                        <a:buFont typeface="Arial" panose="020B0604020202020204" pitchFamily="34" charset="0"/>
                        <a:buChar char="•"/>
                      </a:pPr>
                      <a:r>
                        <a:rPr lang="es-ES" sz="1400" kern="1200" dirty="0" smtClean="0"/>
                        <a:t>COCOL:  </a:t>
                      </a:r>
                    </a:p>
                    <a:p>
                      <a:pPr marL="171450" indent="-171450" algn="l" defTabSz="914400" rtl="0" eaLnBrk="1" latinLnBrk="0" hangingPunct="1">
                        <a:buFont typeface="Arial" panose="020B0604020202020204" pitchFamily="34" charset="0"/>
                        <a:buChar char="•"/>
                      </a:pPr>
                      <a:r>
                        <a:rPr lang="es-ES" sz="1400" kern="1200" dirty="0" smtClean="0"/>
                        <a:t>Elecciones del nuevo cocol 5 de octubre 2020, Por parte de la gerencia Mario Llinas, Omar Vargas, Leonardo Jaime, Humberto Pedroza, Por parte del trabajador María Jose Fontalvo, Adriana Pertuz, Felix Romero, Nelson Rojas. </a:t>
                      </a:r>
                    </a:p>
                    <a:p>
                      <a:pPr marL="171450" indent="-171450" algn="l" defTabSz="914400" rtl="0" eaLnBrk="1" latinLnBrk="0" hangingPunct="1">
                        <a:buFont typeface="Arial" panose="020B0604020202020204" pitchFamily="34" charset="0"/>
                        <a:buChar char="•"/>
                      </a:pPr>
                      <a:r>
                        <a:rPr lang="es-ES" sz="1400" kern="1200" dirty="0" smtClean="0"/>
                        <a:t>Se realizaron charlas de: Manejo de ansiedad y el estrés.</a:t>
                      </a:r>
                    </a:p>
                    <a:p>
                      <a:pPr marL="171450" indent="-171450" algn="l" defTabSz="914400" rtl="0" eaLnBrk="1" latinLnBrk="0" hangingPunct="1">
                        <a:buFont typeface="Arial" panose="020B0604020202020204" pitchFamily="34" charset="0"/>
                        <a:buChar char="•"/>
                      </a:pPr>
                      <a:r>
                        <a:rPr lang="es-ES" sz="1400" kern="1200" dirty="0" smtClean="0"/>
                        <a:t>- Prevención de adicciones</a:t>
                      </a:r>
                    </a:p>
                    <a:p>
                      <a:pPr marL="171450" indent="-171450" algn="l" defTabSz="914400" rtl="0" eaLnBrk="1" latinLnBrk="0" hangingPunct="1">
                        <a:buFont typeface="Arial" panose="020B0604020202020204" pitchFamily="34" charset="0"/>
                        <a:buChar char="•"/>
                      </a:pPr>
                      <a:r>
                        <a:rPr lang="es-ES" sz="1400" kern="1200" dirty="0" smtClean="0"/>
                        <a:t>- Sana convivencia en el lugar de trabajo.</a:t>
                      </a:r>
                    </a:p>
                  </a:txBody>
                  <a:tcPr/>
                </a:tc>
              </a:tr>
              <a:tr h="1731640">
                <a:tc>
                  <a:txBody>
                    <a:bodyPr/>
                    <a:lstStyle/>
                    <a:p>
                      <a:pPr algn="ctr" fontAlgn="ctr"/>
                      <a:r>
                        <a:rPr lang="es-CO" sz="1200" b="1" i="0" u="none" strike="noStrike" dirty="0" smtClean="0">
                          <a:solidFill>
                            <a:srgbClr val="000000"/>
                          </a:solidFill>
                          <a:effectLst/>
                          <a:latin typeface="Arial"/>
                        </a:rPr>
                        <a:t>CLIENTES</a:t>
                      </a:r>
                      <a:endParaRPr lang="es-CO" sz="1200" b="0" i="0" u="none" strike="noStrike" dirty="0">
                        <a:solidFill>
                          <a:srgbClr val="000000"/>
                        </a:solidFill>
                        <a:effectLst/>
                        <a:latin typeface="Arial"/>
                      </a:endParaRPr>
                    </a:p>
                  </a:txBody>
                  <a:tcPr marL="0" marR="0" marT="0" marB="0" anchor="ctr"/>
                </a:tc>
                <a:tc>
                  <a:txBody>
                    <a:bodyPr/>
                    <a:lstStyle/>
                    <a:p>
                      <a:pPr marL="171450" indent="-171450" algn="l" defTabSz="914400" rtl="0" eaLnBrk="1" latinLnBrk="0" hangingPunct="1">
                        <a:buFont typeface="Arial" panose="020B0604020202020204" pitchFamily="34" charset="0"/>
                        <a:buChar char="•"/>
                      </a:pPr>
                      <a:r>
                        <a:rPr lang="es-ES" sz="1400" kern="1200" dirty="0" smtClean="0"/>
                        <a:t>A través del servicio Post-Venta de la compañía en el 2019 se ejecutaron </a:t>
                      </a:r>
                      <a:r>
                        <a:rPr lang="es-ES" sz="1400" b="1" kern="1200" dirty="0" smtClean="0"/>
                        <a:t>51 visitas  </a:t>
                      </a:r>
                      <a:r>
                        <a:rPr lang="es-ES" sz="1400" kern="1200" dirty="0" smtClean="0"/>
                        <a:t>a los clientes.</a:t>
                      </a:r>
                    </a:p>
                    <a:p>
                      <a:pPr marL="171450" indent="-171450" algn="l" defTabSz="914400" rtl="0" eaLnBrk="1" latinLnBrk="0" hangingPunct="1">
                        <a:buFont typeface="Arial" panose="020B0604020202020204" pitchFamily="34" charset="0"/>
                        <a:buChar char="•"/>
                      </a:pPr>
                      <a:r>
                        <a:rPr lang="es-ES" sz="1400" kern="1200" dirty="0" smtClean="0"/>
                        <a:t>Durante el 2020 debido a la pandemia por Coronavirus  (Covid-19) se efectuaron </a:t>
                      </a:r>
                      <a:r>
                        <a:rPr lang="es-ES" sz="1400" b="1" kern="1200" dirty="0" smtClean="0"/>
                        <a:t>15 visitas </a:t>
                      </a:r>
                      <a:r>
                        <a:rPr lang="es-ES" sz="1400" kern="1200" dirty="0" smtClean="0"/>
                        <a:t>a clientes entre estos tenemos a </a:t>
                      </a:r>
                      <a:r>
                        <a:rPr lang="es-ES" sz="1400" b="1" kern="1200" dirty="0" smtClean="0"/>
                        <a:t>Terpel, Cerrejón, Primax.  </a:t>
                      </a:r>
                      <a:r>
                        <a:rPr lang="es-ES" sz="1400" kern="1200" dirty="0" smtClean="0"/>
                        <a:t>Actualmente se mantiene una comunicación permanente con los clientes por medio de correos electrónicos y llamadas telefónicas con relación a la solicitud y despacho de productos atendiendo pedidos e </a:t>
                      </a:r>
                      <a:r>
                        <a:rPr lang="es-ES" sz="1400" kern="1200" dirty="0" smtClean="0"/>
                        <a:t>inquietudes.</a:t>
                      </a:r>
                      <a:endParaRPr lang="es-ES" sz="1400" kern="1200" dirty="0" smtClean="0"/>
                    </a:p>
                    <a:p>
                      <a:pPr marL="171450" indent="-171450" algn="l" defTabSz="914400" rtl="0" eaLnBrk="1" latinLnBrk="0" hangingPunct="1">
                        <a:buFont typeface="Arial" panose="020B0604020202020204" pitchFamily="34" charset="0"/>
                        <a:buChar char="•"/>
                      </a:pPr>
                      <a:endParaRPr lang="es-ES" sz="1400" kern="1200" dirty="0" smtClean="0"/>
                    </a:p>
                    <a:p>
                      <a:pPr marL="171450" indent="-171450" algn="l" defTabSz="914400" rtl="0" eaLnBrk="1" latinLnBrk="0" hangingPunct="1">
                        <a:buFont typeface="Arial" panose="020B0604020202020204" pitchFamily="34" charset="0"/>
                        <a:buChar char="•"/>
                      </a:pPr>
                      <a:r>
                        <a:rPr lang="es-ES" sz="1400" kern="1200" dirty="0" smtClean="0"/>
                        <a:t>SGA ,</a:t>
                      </a:r>
                      <a:r>
                        <a:rPr lang="es-ES" sz="1400" kern="1200" baseline="0" dirty="0" smtClean="0"/>
                        <a:t> </a:t>
                      </a:r>
                      <a:r>
                        <a:rPr lang="es-ES" sz="1400" kern="1200" dirty="0" smtClean="0"/>
                        <a:t>Durante los meses de Septiembre/Octubre del año 2020, se atendió requerimiento por parte del cliente Primax Colombia, quien solicitaba la recepción de botellas plásticas de muestra en la planta debido a falta de capacidad de recepción en su planta. Por esto, se realizó la gestión de instalación de caneca en el cuarto de residuos ordinarios para garantizar la segregación de estos residuos y así disponer como residuos aprovechables con la cooperativa Basura Cero.</a:t>
                      </a:r>
                    </a:p>
                  </a:txBody>
                  <a:tcPr/>
                </a:tc>
              </a:tr>
            </a:tbl>
          </a:graphicData>
        </a:graphic>
      </p:graphicFrame>
    </p:spTree>
    <p:extLst>
      <p:ext uri="{BB962C8B-B14F-4D97-AF65-F5344CB8AC3E}">
        <p14:creationId xmlns:p14="http://schemas.microsoft.com/office/powerpoint/2010/main" val="16477438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1075284" y="332656"/>
            <a:ext cx="10098723" cy="1470025"/>
          </a:xfrm>
        </p:spPr>
        <p:txBody>
          <a:bodyPr>
            <a:normAutofit/>
          </a:bodyPr>
          <a:lstStyle/>
          <a:p>
            <a:r>
              <a:rPr lang="es-CO" sz="3600" dirty="0" smtClean="0">
                <a:latin typeface="+mn-lt"/>
              </a:rPr>
              <a:t>Evaluaciones de proveedores BIOSC 2019</a:t>
            </a:r>
            <a:endParaRPr lang="es-CO" sz="3600" dirty="0">
              <a:latin typeface="+mn-lt"/>
            </a:endParaRPr>
          </a:p>
        </p:txBody>
      </p:sp>
      <p:graphicFrame>
        <p:nvGraphicFramePr>
          <p:cNvPr id="5" name="2 Gráfico"/>
          <p:cNvGraphicFramePr/>
          <p:nvPr>
            <p:extLst>
              <p:ext uri="{D42A27DB-BD31-4B8C-83A1-F6EECF244321}">
                <p14:modId xmlns:p14="http://schemas.microsoft.com/office/powerpoint/2010/main" val="1319609963"/>
              </p:ext>
            </p:extLst>
          </p:nvPr>
        </p:nvGraphicFramePr>
        <p:xfrm>
          <a:off x="0" y="14725650"/>
          <a:ext cx="5668156" cy="26479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4 Gráfico"/>
          <p:cNvGraphicFramePr/>
          <p:nvPr>
            <p:extLst>
              <p:ext uri="{D42A27DB-BD31-4B8C-83A1-F6EECF244321}">
                <p14:modId xmlns:p14="http://schemas.microsoft.com/office/powerpoint/2010/main" val="1002718777"/>
              </p:ext>
            </p:extLst>
          </p:nvPr>
        </p:nvGraphicFramePr>
        <p:xfrm>
          <a:off x="12375" y="18392775"/>
          <a:ext cx="5581524"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5 Gráfico"/>
          <p:cNvGraphicFramePr/>
          <p:nvPr>
            <p:extLst>
              <p:ext uri="{D42A27DB-BD31-4B8C-83A1-F6EECF244321}">
                <p14:modId xmlns:p14="http://schemas.microsoft.com/office/powerpoint/2010/main" val="3116095689"/>
              </p:ext>
            </p:extLst>
          </p:nvPr>
        </p:nvGraphicFramePr>
        <p:xfrm>
          <a:off x="1" y="22583775"/>
          <a:ext cx="5581524" cy="26955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7 Tabla"/>
          <p:cNvGraphicFramePr>
            <a:graphicFrameLocks noGrp="1"/>
          </p:cNvGraphicFramePr>
          <p:nvPr>
            <p:extLst>
              <p:ext uri="{D42A27DB-BD31-4B8C-83A1-F6EECF244321}">
                <p14:modId xmlns:p14="http://schemas.microsoft.com/office/powerpoint/2010/main" val="2913986427"/>
              </p:ext>
            </p:extLst>
          </p:nvPr>
        </p:nvGraphicFramePr>
        <p:xfrm>
          <a:off x="2015989" y="1628800"/>
          <a:ext cx="7848872" cy="1863652"/>
        </p:xfrm>
        <a:graphic>
          <a:graphicData uri="http://schemas.openxmlformats.org/drawingml/2006/table">
            <a:tbl>
              <a:tblPr>
                <a:tableStyleId>{B301B821-A1FF-4177-AEE7-76D212191A09}</a:tableStyleId>
              </a:tblPr>
              <a:tblGrid>
                <a:gridCol w="5133711"/>
                <a:gridCol w="2715161"/>
              </a:tblGrid>
              <a:tr h="288032">
                <a:tc>
                  <a:txBody>
                    <a:bodyPr/>
                    <a:lstStyle/>
                    <a:p>
                      <a:pPr algn="l" fontAlgn="b"/>
                      <a:r>
                        <a:rPr lang="es-CO" sz="1400" u="none" strike="noStrike" dirty="0"/>
                        <a:t>TIPO PROVEEDOR</a:t>
                      </a:r>
                      <a:endParaRPr lang="es-CO" sz="1400" b="1" i="0" u="none" strike="noStrike" dirty="0">
                        <a:latin typeface="Arial"/>
                      </a:endParaRPr>
                    </a:p>
                  </a:txBody>
                  <a:tcPr marL="0" marR="0" marT="0" marB="0" anchor="b">
                    <a:solidFill>
                      <a:srgbClr val="00B050"/>
                    </a:solidFill>
                  </a:tcPr>
                </a:tc>
                <a:tc>
                  <a:txBody>
                    <a:bodyPr/>
                    <a:lstStyle/>
                    <a:p>
                      <a:pPr algn="l" fontAlgn="b"/>
                      <a:r>
                        <a:rPr lang="es-CO" sz="1400" u="none" strike="noStrike" dirty="0"/>
                        <a:t>CANTIDAD EVALUADA</a:t>
                      </a:r>
                      <a:endParaRPr lang="es-CO" sz="1400" b="1" i="0" u="none" strike="noStrike" dirty="0">
                        <a:latin typeface="Arial"/>
                      </a:endParaRPr>
                    </a:p>
                  </a:txBody>
                  <a:tcPr marL="0" marR="0" marT="0" marB="0" anchor="b">
                    <a:solidFill>
                      <a:srgbClr val="00B050"/>
                    </a:solidFill>
                  </a:tcPr>
                </a:tc>
              </a:tr>
              <a:tr h="315124">
                <a:tc>
                  <a:txBody>
                    <a:bodyPr/>
                    <a:lstStyle/>
                    <a:p>
                      <a:pPr algn="l" fontAlgn="b"/>
                      <a:r>
                        <a:rPr lang="es-CO" sz="1400" u="none" strike="noStrike" dirty="0"/>
                        <a:t>PROVEEDORES MP</a:t>
                      </a:r>
                      <a:endParaRPr lang="es-CO" sz="1400" b="0" i="0" u="none" strike="noStrike" dirty="0">
                        <a:latin typeface="Arial"/>
                      </a:endParaRPr>
                    </a:p>
                  </a:txBody>
                  <a:tcPr marL="0" marR="0" marT="0" marB="0" anchor="b"/>
                </a:tc>
                <a:tc>
                  <a:txBody>
                    <a:bodyPr/>
                    <a:lstStyle/>
                    <a:p>
                      <a:pPr algn="ctr" fontAlgn="b"/>
                      <a:r>
                        <a:rPr lang="es-CO" sz="1400" u="none" strike="noStrike" dirty="0"/>
                        <a:t>12</a:t>
                      </a:r>
                      <a:endParaRPr lang="es-CO" sz="1400" b="0" i="0" u="none" strike="noStrike" dirty="0">
                        <a:latin typeface="Arial"/>
                      </a:endParaRPr>
                    </a:p>
                  </a:txBody>
                  <a:tcPr marL="0" marR="0" marT="0" marB="0" anchor="b"/>
                </a:tc>
              </a:tr>
              <a:tr h="315124">
                <a:tc>
                  <a:txBody>
                    <a:bodyPr/>
                    <a:lstStyle/>
                    <a:p>
                      <a:pPr algn="l" fontAlgn="b"/>
                      <a:r>
                        <a:rPr lang="es-CO" sz="1400" u="none" strike="noStrike" dirty="0"/>
                        <a:t>PROVEEDORES INSUMOS</a:t>
                      </a:r>
                      <a:endParaRPr lang="es-CO" sz="1400" b="0" i="0" u="none" strike="noStrike" dirty="0">
                        <a:latin typeface="Arial"/>
                      </a:endParaRPr>
                    </a:p>
                  </a:txBody>
                  <a:tcPr marL="0" marR="0" marT="0" marB="0" anchor="b"/>
                </a:tc>
                <a:tc>
                  <a:txBody>
                    <a:bodyPr/>
                    <a:lstStyle/>
                    <a:p>
                      <a:pPr algn="ctr" fontAlgn="b"/>
                      <a:r>
                        <a:rPr lang="es-CO" sz="1400" u="none" strike="noStrike" dirty="0"/>
                        <a:t>10</a:t>
                      </a:r>
                      <a:endParaRPr lang="es-CO" sz="1400" b="0" i="0" u="none" strike="noStrike" dirty="0">
                        <a:latin typeface="Arial"/>
                      </a:endParaRPr>
                    </a:p>
                  </a:txBody>
                  <a:tcPr marL="0" marR="0" marT="0" marB="0" anchor="b"/>
                </a:tc>
              </a:tr>
              <a:tr h="315124">
                <a:tc>
                  <a:txBody>
                    <a:bodyPr/>
                    <a:lstStyle/>
                    <a:p>
                      <a:pPr algn="l" fontAlgn="b"/>
                      <a:r>
                        <a:rPr lang="es-CO" sz="1400" u="none" strike="noStrike" dirty="0"/>
                        <a:t>PROVEEDORES INSUMOS TRANSPORTE</a:t>
                      </a:r>
                      <a:endParaRPr lang="es-CO" sz="1400" b="0" i="0" u="none" strike="noStrike" dirty="0">
                        <a:latin typeface="Arial"/>
                      </a:endParaRPr>
                    </a:p>
                  </a:txBody>
                  <a:tcPr marL="0" marR="0" marT="0" marB="0" anchor="b"/>
                </a:tc>
                <a:tc>
                  <a:txBody>
                    <a:bodyPr/>
                    <a:lstStyle/>
                    <a:p>
                      <a:pPr algn="ctr" fontAlgn="b"/>
                      <a:r>
                        <a:rPr lang="es-CO" sz="1400" u="none" strike="noStrike" dirty="0"/>
                        <a:t>4</a:t>
                      </a:r>
                      <a:endParaRPr lang="es-CO" sz="1400" b="0" i="0" u="none" strike="noStrike" dirty="0">
                        <a:latin typeface="Arial"/>
                      </a:endParaRPr>
                    </a:p>
                  </a:txBody>
                  <a:tcPr marL="0" marR="0" marT="0" marB="0" anchor="b"/>
                </a:tc>
              </a:tr>
              <a:tr h="315124">
                <a:tc>
                  <a:txBody>
                    <a:bodyPr/>
                    <a:lstStyle/>
                    <a:p>
                      <a:pPr algn="l" fontAlgn="b"/>
                      <a:r>
                        <a:rPr lang="es-CO" sz="1400" u="none" strike="noStrike" dirty="0"/>
                        <a:t>PROVEEDORES REPUESTOS Y CONSUMIBLES</a:t>
                      </a:r>
                      <a:endParaRPr lang="es-CO" sz="1400" b="0" i="0" u="none" strike="noStrike" dirty="0">
                        <a:latin typeface="Arial"/>
                      </a:endParaRPr>
                    </a:p>
                  </a:txBody>
                  <a:tcPr marL="0" marR="0" marT="0" marB="0" anchor="b"/>
                </a:tc>
                <a:tc>
                  <a:txBody>
                    <a:bodyPr/>
                    <a:lstStyle/>
                    <a:p>
                      <a:pPr algn="ctr" fontAlgn="b"/>
                      <a:r>
                        <a:rPr lang="es-CO" sz="1400" u="none" strike="noStrike" dirty="0"/>
                        <a:t>68</a:t>
                      </a:r>
                      <a:endParaRPr lang="es-CO" sz="1400" b="0" i="0" u="none" strike="noStrike" dirty="0">
                        <a:latin typeface="Arial"/>
                      </a:endParaRPr>
                    </a:p>
                  </a:txBody>
                  <a:tcPr marL="0" marR="0" marT="0" marB="0" anchor="b"/>
                </a:tc>
              </a:tr>
              <a:tr h="315124">
                <a:tc>
                  <a:txBody>
                    <a:bodyPr/>
                    <a:lstStyle/>
                    <a:p>
                      <a:pPr algn="l" fontAlgn="b"/>
                      <a:r>
                        <a:rPr lang="es-CO" sz="1400" u="none" strike="noStrike" dirty="0"/>
                        <a:t>PROVEEDORES LABORATORIO</a:t>
                      </a:r>
                      <a:endParaRPr lang="es-CO" sz="1400" b="0" i="0" u="none" strike="noStrike" dirty="0">
                        <a:latin typeface="Arial"/>
                      </a:endParaRPr>
                    </a:p>
                  </a:txBody>
                  <a:tcPr marL="0" marR="0" marT="0" marB="0" anchor="b"/>
                </a:tc>
                <a:tc>
                  <a:txBody>
                    <a:bodyPr/>
                    <a:lstStyle/>
                    <a:p>
                      <a:pPr algn="ctr" fontAlgn="b"/>
                      <a:r>
                        <a:rPr lang="es-CO" sz="1400" u="none" strike="noStrike" dirty="0"/>
                        <a:t>20</a:t>
                      </a:r>
                      <a:endParaRPr lang="es-CO" sz="1400" b="0" i="0" u="none" strike="noStrike" dirty="0">
                        <a:latin typeface="Arial"/>
                      </a:endParaRPr>
                    </a:p>
                  </a:txBody>
                  <a:tcPr marL="0" marR="0" marT="0" marB="0" anchor="b"/>
                </a:tc>
              </a:tr>
            </a:tbl>
          </a:graphicData>
        </a:graphic>
      </p:graphicFrame>
      <p:graphicFrame>
        <p:nvGraphicFramePr>
          <p:cNvPr id="9" name="2 Gráfico"/>
          <p:cNvGraphicFramePr/>
          <p:nvPr>
            <p:extLst>
              <p:ext uri="{D42A27DB-BD31-4B8C-83A1-F6EECF244321}">
                <p14:modId xmlns:p14="http://schemas.microsoft.com/office/powerpoint/2010/main" val="945884016"/>
              </p:ext>
            </p:extLst>
          </p:nvPr>
        </p:nvGraphicFramePr>
        <p:xfrm>
          <a:off x="3040053" y="3356992"/>
          <a:ext cx="5668156" cy="2647950"/>
        </p:xfrm>
        <a:graphic>
          <a:graphicData uri="http://schemas.openxmlformats.org/drawingml/2006/chart">
            <c:chart xmlns:c="http://schemas.openxmlformats.org/drawingml/2006/chart" xmlns:r="http://schemas.openxmlformats.org/officeDocument/2006/relationships" r:id="rId5"/>
          </a:graphicData>
        </a:graphic>
      </p:graphicFrame>
      <p:sp>
        <p:nvSpPr>
          <p:cNvPr id="10" name="9 Rectángulo"/>
          <p:cNvSpPr/>
          <p:nvPr/>
        </p:nvSpPr>
        <p:spPr>
          <a:xfrm>
            <a:off x="0" y="0"/>
            <a:ext cx="11880850" cy="40466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1 Título"/>
          <p:cNvSpPr txBox="1">
            <a:spLocks/>
          </p:cNvSpPr>
          <p:nvPr/>
        </p:nvSpPr>
        <p:spPr>
          <a:xfrm>
            <a:off x="602938" y="-78705"/>
            <a:ext cx="10674974" cy="562074"/>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3200" dirty="0" smtClean="0">
                <a:solidFill>
                  <a:schemeClr val="bg1"/>
                </a:solidFill>
                <a:latin typeface="+mn-lt"/>
              </a:rPr>
              <a:t>2.2 Desempeño de proveedores</a:t>
            </a:r>
            <a:endParaRPr lang="es-CO" sz="3200" dirty="0">
              <a:solidFill>
                <a:schemeClr val="bg1"/>
              </a:solidFill>
              <a:latin typeface="+mn-lt"/>
            </a:endParaRPr>
          </a:p>
        </p:txBody>
      </p:sp>
      <p:sp>
        <p:nvSpPr>
          <p:cNvPr id="3" name="2 Marcador de número de diapositiva"/>
          <p:cNvSpPr>
            <a:spLocks noGrp="1"/>
          </p:cNvSpPr>
          <p:nvPr>
            <p:ph type="sldNum" sz="quarter" idx="12"/>
          </p:nvPr>
        </p:nvSpPr>
        <p:spPr/>
        <p:txBody>
          <a:bodyPr/>
          <a:lstStyle/>
          <a:p>
            <a:fld id="{FFCAED88-EA73-4BA6-A286-B18324E965BC}" type="slidenum">
              <a:rPr lang="es-CO" smtClean="0"/>
              <a:t>17</a:t>
            </a:fld>
            <a:endParaRPr lang="es-CO" dirty="0"/>
          </a:p>
        </p:txBody>
      </p:sp>
      <p:sp>
        <p:nvSpPr>
          <p:cNvPr id="4" name="3 CuadroTexto"/>
          <p:cNvSpPr txBox="1"/>
          <p:nvPr/>
        </p:nvSpPr>
        <p:spPr>
          <a:xfrm>
            <a:off x="3276129" y="5662056"/>
            <a:ext cx="3636404" cy="276999"/>
          </a:xfrm>
          <a:prstGeom prst="rect">
            <a:avLst/>
          </a:prstGeom>
          <a:noFill/>
        </p:spPr>
        <p:txBody>
          <a:bodyPr wrap="square" rtlCol="0">
            <a:spAutoFit/>
          </a:bodyPr>
          <a:lstStyle/>
          <a:p>
            <a:pPr algn="ctr"/>
            <a:r>
              <a:rPr lang="es-CO" sz="1200" dirty="0" smtClean="0"/>
              <a:t>Información generada a cierre de Enero del 2020</a:t>
            </a:r>
            <a:endParaRPr lang="es-CO" sz="1200" dirty="0"/>
          </a:p>
        </p:txBody>
      </p:sp>
      <p:sp>
        <p:nvSpPr>
          <p:cNvPr id="13" name="12 CuadroTexto"/>
          <p:cNvSpPr txBox="1"/>
          <p:nvPr/>
        </p:nvSpPr>
        <p:spPr>
          <a:xfrm>
            <a:off x="2772073" y="5939055"/>
            <a:ext cx="6120680" cy="923330"/>
          </a:xfrm>
          <a:prstGeom prst="rect">
            <a:avLst/>
          </a:prstGeom>
          <a:noFill/>
          <a:ln>
            <a:solidFill>
              <a:schemeClr val="accent1"/>
            </a:solidFill>
            <a:prstDash val="lgDashDotDot"/>
          </a:ln>
        </p:spPr>
        <p:txBody>
          <a:bodyPr wrap="square" rtlCol="0">
            <a:spAutoFit/>
          </a:bodyPr>
          <a:lstStyle/>
          <a:p>
            <a:pPr algn="ctr"/>
            <a:r>
              <a:rPr lang="es-CO" dirty="0" smtClean="0"/>
              <a:t>Para la evaluación de proveedores del 2020 se empezara a realizar a finalizar del mes de Diciembre y  se </a:t>
            </a:r>
            <a:r>
              <a:rPr lang="es-CO" dirty="0" smtClean="0"/>
              <a:t>concluirá </a:t>
            </a:r>
            <a:r>
              <a:rPr lang="es-CO" dirty="0" smtClean="0"/>
              <a:t>en el mes de Enero 2021</a:t>
            </a:r>
            <a:endParaRPr lang="es-CO" dirty="0"/>
          </a:p>
        </p:txBody>
      </p:sp>
    </p:spTree>
    <p:extLst>
      <p:ext uri="{BB962C8B-B14F-4D97-AF65-F5344CB8AC3E}">
        <p14:creationId xmlns:p14="http://schemas.microsoft.com/office/powerpoint/2010/main" val="19866219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2 Rectángulo redondeado"/>
          <p:cNvSpPr/>
          <p:nvPr/>
        </p:nvSpPr>
        <p:spPr>
          <a:xfrm>
            <a:off x="6033986" y="764704"/>
            <a:ext cx="5520063" cy="561662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CO" dirty="0"/>
          </a:p>
        </p:txBody>
      </p:sp>
      <p:sp>
        <p:nvSpPr>
          <p:cNvPr id="12" name="11 Rectángulo redondeado"/>
          <p:cNvSpPr/>
          <p:nvPr/>
        </p:nvSpPr>
        <p:spPr>
          <a:xfrm>
            <a:off x="420362" y="836712"/>
            <a:ext cx="5332942" cy="554461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CO" dirty="0"/>
          </a:p>
        </p:txBody>
      </p:sp>
      <p:graphicFrame>
        <p:nvGraphicFramePr>
          <p:cNvPr id="6" name="5 Tabla"/>
          <p:cNvGraphicFramePr>
            <a:graphicFrameLocks noGrp="1"/>
          </p:cNvGraphicFramePr>
          <p:nvPr>
            <p:extLst>
              <p:ext uri="{D42A27DB-BD31-4B8C-83A1-F6EECF244321}">
                <p14:modId xmlns:p14="http://schemas.microsoft.com/office/powerpoint/2010/main" val="255199999"/>
              </p:ext>
            </p:extLst>
          </p:nvPr>
        </p:nvGraphicFramePr>
        <p:xfrm>
          <a:off x="6408227" y="1268759"/>
          <a:ext cx="4958701" cy="864096"/>
        </p:xfrm>
        <a:graphic>
          <a:graphicData uri="http://schemas.openxmlformats.org/drawingml/2006/table">
            <a:tbl>
              <a:tblPr>
                <a:tableStyleId>{793D81CF-94F2-401A-BA57-92F5A7B2D0C5}</a:tableStyleId>
              </a:tblPr>
              <a:tblGrid>
                <a:gridCol w="3712766"/>
                <a:gridCol w="1245935"/>
              </a:tblGrid>
              <a:tr h="288032">
                <a:tc>
                  <a:txBody>
                    <a:bodyPr/>
                    <a:lstStyle/>
                    <a:p>
                      <a:pPr algn="l" fontAlgn="b"/>
                      <a:r>
                        <a:rPr lang="es-CO" sz="1100" b="1" u="none" strike="noStrike" dirty="0">
                          <a:solidFill>
                            <a:schemeClr val="bg1"/>
                          </a:solidFill>
                        </a:rPr>
                        <a:t>PROVEEDORES PUNTAJE A</a:t>
                      </a:r>
                      <a:endParaRPr lang="es-CO" sz="1100" b="1" i="0" u="none" strike="noStrike" dirty="0">
                        <a:solidFill>
                          <a:schemeClr val="bg1"/>
                        </a:solidFill>
                        <a:latin typeface="Arial"/>
                      </a:endParaRPr>
                    </a:p>
                  </a:txBody>
                  <a:tcPr marL="0" marR="0" marT="0" marB="0" anchor="ctr">
                    <a:solidFill>
                      <a:srgbClr val="00B050"/>
                    </a:solidFill>
                  </a:tcPr>
                </a:tc>
                <a:tc>
                  <a:txBody>
                    <a:bodyPr/>
                    <a:lstStyle/>
                    <a:p>
                      <a:pPr algn="ctr" fontAlgn="b"/>
                      <a:r>
                        <a:rPr lang="es-CO" sz="1000" u="none" strike="noStrike" dirty="0"/>
                        <a:t>111</a:t>
                      </a:r>
                      <a:endParaRPr lang="es-CO" sz="1000" b="0" i="0" u="none" strike="noStrike" dirty="0">
                        <a:latin typeface="Arial"/>
                      </a:endParaRPr>
                    </a:p>
                  </a:txBody>
                  <a:tcPr marL="0" marR="0" marT="0" marB="0" anchor="ctr"/>
                </a:tc>
              </a:tr>
              <a:tr h="288032">
                <a:tc>
                  <a:txBody>
                    <a:bodyPr/>
                    <a:lstStyle/>
                    <a:p>
                      <a:pPr algn="l" fontAlgn="b"/>
                      <a:r>
                        <a:rPr lang="es-CO" sz="1100" b="1" u="none" strike="noStrike" dirty="0">
                          <a:solidFill>
                            <a:schemeClr val="bg1"/>
                          </a:solidFill>
                        </a:rPr>
                        <a:t>PROVEEDORES PUNTAJE B</a:t>
                      </a:r>
                      <a:endParaRPr lang="es-CO" sz="1100" b="1" i="0" u="none" strike="noStrike" dirty="0">
                        <a:solidFill>
                          <a:schemeClr val="bg1"/>
                        </a:solidFill>
                        <a:latin typeface="Arial"/>
                      </a:endParaRPr>
                    </a:p>
                  </a:txBody>
                  <a:tcPr marL="0" marR="0" marT="0" marB="0" anchor="ctr">
                    <a:solidFill>
                      <a:srgbClr val="00B050"/>
                    </a:solidFill>
                  </a:tcPr>
                </a:tc>
                <a:tc>
                  <a:txBody>
                    <a:bodyPr/>
                    <a:lstStyle/>
                    <a:p>
                      <a:pPr algn="ctr" fontAlgn="b"/>
                      <a:r>
                        <a:rPr lang="es-CO" sz="1000" u="none" strike="noStrike" dirty="0"/>
                        <a:t>1</a:t>
                      </a:r>
                      <a:endParaRPr lang="es-CO" sz="1000" b="0" i="0" u="none" strike="noStrike" dirty="0">
                        <a:latin typeface="Arial"/>
                      </a:endParaRPr>
                    </a:p>
                  </a:txBody>
                  <a:tcPr marL="0" marR="0" marT="0" marB="0" anchor="ctr"/>
                </a:tc>
              </a:tr>
              <a:tr h="288032">
                <a:tc>
                  <a:txBody>
                    <a:bodyPr/>
                    <a:lstStyle/>
                    <a:p>
                      <a:pPr algn="l" fontAlgn="b"/>
                      <a:r>
                        <a:rPr lang="es-CO" sz="1100" b="1" u="none" strike="noStrike" dirty="0">
                          <a:solidFill>
                            <a:schemeClr val="bg1"/>
                          </a:solidFill>
                        </a:rPr>
                        <a:t>PROVEEDORES PUNTAJE C</a:t>
                      </a:r>
                      <a:endParaRPr lang="es-CO" sz="1100" b="1" i="0" u="none" strike="noStrike" dirty="0">
                        <a:solidFill>
                          <a:schemeClr val="bg1"/>
                        </a:solidFill>
                        <a:latin typeface="Arial"/>
                      </a:endParaRPr>
                    </a:p>
                  </a:txBody>
                  <a:tcPr marL="0" marR="0" marT="0" marB="0" anchor="ctr">
                    <a:solidFill>
                      <a:srgbClr val="00B050"/>
                    </a:solidFill>
                  </a:tcPr>
                </a:tc>
                <a:tc>
                  <a:txBody>
                    <a:bodyPr/>
                    <a:lstStyle/>
                    <a:p>
                      <a:pPr algn="ctr" fontAlgn="b"/>
                      <a:r>
                        <a:rPr lang="es-CO" sz="1000" u="none" strike="noStrike" dirty="0"/>
                        <a:t>2</a:t>
                      </a:r>
                      <a:endParaRPr lang="es-CO" sz="1000" b="0" i="0" u="none" strike="noStrike" dirty="0">
                        <a:latin typeface="Arial"/>
                      </a:endParaRPr>
                    </a:p>
                  </a:txBody>
                  <a:tcPr marL="0" marR="0" marT="0" marB="0" anchor="ctr"/>
                </a:tc>
              </a:tr>
            </a:tbl>
          </a:graphicData>
        </a:graphic>
      </p:graphicFrame>
      <p:graphicFrame>
        <p:nvGraphicFramePr>
          <p:cNvPr id="7" name="4 Gráfico"/>
          <p:cNvGraphicFramePr/>
          <p:nvPr>
            <p:extLst>
              <p:ext uri="{D42A27DB-BD31-4B8C-83A1-F6EECF244321}">
                <p14:modId xmlns:p14="http://schemas.microsoft.com/office/powerpoint/2010/main" val="1542451264"/>
              </p:ext>
            </p:extLst>
          </p:nvPr>
        </p:nvGraphicFramePr>
        <p:xfrm>
          <a:off x="5940426" y="2348880"/>
          <a:ext cx="5581524"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7 Tabla"/>
          <p:cNvGraphicFramePr>
            <a:graphicFrameLocks noGrp="1"/>
          </p:cNvGraphicFramePr>
          <p:nvPr>
            <p:extLst>
              <p:ext uri="{D42A27DB-BD31-4B8C-83A1-F6EECF244321}">
                <p14:modId xmlns:p14="http://schemas.microsoft.com/office/powerpoint/2010/main" val="1013760810"/>
              </p:ext>
            </p:extLst>
          </p:nvPr>
        </p:nvGraphicFramePr>
        <p:xfrm>
          <a:off x="654262" y="1268760"/>
          <a:ext cx="4865141" cy="1440159"/>
        </p:xfrm>
        <a:graphic>
          <a:graphicData uri="http://schemas.openxmlformats.org/drawingml/2006/table">
            <a:tbl>
              <a:tblPr>
                <a:tableStyleId>{793D81CF-94F2-401A-BA57-92F5A7B2D0C5}</a:tableStyleId>
              </a:tblPr>
              <a:tblGrid>
                <a:gridCol w="3182141"/>
                <a:gridCol w="1683000"/>
              </a:tblGrid>
              <a:tr h="388103">
                <a:tc>
                  <a:txBody>
                    <a:bodyPr/>
                    <a:lstStyle/>
                    <a:p>
                      <a:pPr algn="l" fontAlgn="b"/>
                      <a:r>
                        <a:rPr lang="es-CO" sz="1400" b="1" u="none" strike="noStrike" dirty="0">
                          <a:solidFill>
                            <a:schemeClr val="bg1"/>
                          </a:solidFill>
                        </a:rPr>
                        <a:t>PROVEEDORES</a:t>
                      </a:r>
                      <a:endParaRPr lang="es-CO" sz="1400" b="1" i="0" u="none" strike="noStrike" dirty="0">
                        <a:solidFill>
                          <a:schemeClr val="bg1"/>
                        </a:solidFill>
                        <a:latin typeface="Arial"/>
                      </a:endParaRPr>
                    </a:p>
                  </a:txBody>
                  <a:tcPr marL="0" marR="0" marT="0" marB="0" anchor="b">
                    <a:solidFill>
                      <a:srgbClr val="00B050"/>
                    </a:solidFill>
                  </a:tcPr>
                </a:tc>
                <a:tc>
                  <a:txBody>
                    <a:bodyPr/>
                    <a:lstStyle/>
                    <a:p>
                      <a:pPr algn="ctr" fontAlgn="b"/>
                      <a:r>
                        <a:rPr lang="es-CO" sz="1400" b="1" u="none" strike="noStrike" dirty="0">
                          <a:solidFill>
                            <a:schemeClr val="bg1"/>
                          </a:solidFill>
                        </a:rPr>
                        <a:t>PUNTAJES PROMEDIO</a:t>
                      </a:r>
                      <a:endParaRPr lang="es-CO" sz="1400" b="1" i="0" u="none" strike="noStrike" dirty="0">
                        <a:solidFill>
                          <a:schemeClr val="bg1"/>
                        </a:solidFill>
                        <a:latin typeface="Arial"/>
                      </a:endParaRPr>
                    </a:p>
                  </a:txBody>
                  <a:tcPr marL="0" marR="0" marT="0" marB="0" anchor="b">
                    <a:solidFill>
                      <a:srgbClr val="00B050"/>
                    </a:solidFill>
                  </a:tcPr>
                </a:tc>
              </a:tr>
              <a:tr h="194052">
                <a:tc>
                  <a:txBody>
                    <a:bodyPr/>
                    <a:lstStyle/>
                    <a:p>
                      <a:pPr algn="l" fontAlgn="b"/>
                      <a:r>
                        <a:rPr lang="es-CO" sz="1000" u="none" strike="noStrike" dirty="0"/>
                        <a:t>PROVEEDORES MP</a:t>
                      </a:r>
                      <a:endParaRPr lang="es-CO" sz="1000" b="0" i="0" u="none" strike="noStrike" dirty="0">
                        <a:latin typeface="Arial"/>
                      </a:endParaRPr>
                    </a:p>
                  </a:txBody>
                  <a:tcPr marL="0" marR="0" marT="0" marB="0" anchor="b"/>
                </a:tc>
                <a:tc>
                  <a:txBody>
                    <a:bodyPr/>
                    <a:lstStyle/>
                    <a:p>
                      <a:pPr algn="ctr" fontAlgn="b"/>
                      <a:r>
                        <a:rPr lang="es-CO" sz="1000" u="none" strike="noStrike" dirty="0"/>
                        <a:t>84,75%</a:t>
                      </a:r>
                      <a:endParaRPr lang="es-CO" sz="1000" b="0" i="0" u="none" strike="noStrike" dirty="0">
                        <a:latin typeface="Arial"/>
                      </a:endParaRPr>
                    </a:p>
                  </a:txBody>
                  <a:tcPr marL="0" marR="0" marT="0" marB="0" anchor="b"/>
                </a:tc>
              </a:tr>
              <a:tr h="194052">
                <a:tc>
                  <a:txBody>
                    <a:bodyPr/>
                    <a:lstStyle/>
                    <a:p>
                      <a:pPr algn="l" fontAlgn="b"/>
                      <a:r>
                        <a:rPr lang="es-CO" sz="1000" u="none" strike="noStrike" dirty="0"/>
                        <a:t>PROVEEDORES INSUMOS</a:t>
                      </a:r>
                      <a:endParaRPr lang="es-CO" sz="1000" b="0" i="0" u="none" strike="noStrike" dirty="0">
                        <a:latin typeface="Arial"/>
                      </a:endParaRPr>
                    </a:p>
                  </a:txBody>
                  <a:tcPr marL="0" marR="0" marT="0" marB="0" anchor="b"/>
                </a:tc>
                <a:tc>
                  <a:txBody>
                    <a:bodyPr/>
                    <a:lstStyle/>
                    <a:p>
                      <a:pPr algn="ctr" fontAlgn="b"/>
                      <a:r>
                        <a:rPr lang="es-CO" sz="1000" u="none" strike="noStrike" dirty="0"/>
                        <a:t>87,80%</a:t>
                      </a:r>
                      <a:endParaRPr lang="es-CO" sz="1000" b="0" i="0" u="none" strike="noStrike" dirty="0">
                        <a:latin typeface="Arial"/>
                      </a:endParaRPr>
                    </a:p>
                  </a:txBody>
                  <a:tcPr marL="0" marR="0" marT="0" marB="0" anchor="b"/>
                </a:tc>
              </a:tr>
              <a:tr h="194052">
                <a:tc>
                  <a:txBody>
                    <a:bodyPr/>
                    <a:lstStyle/>
                    <a:p>
                      <a:pPr algn="l" fontAlgn="b"/>
                      <a:r>
                        <a:rPr lang="es-CO" sz="1000" u="none" strike="noStrike" dirty="0"/>
                        <a:t>PROVEEDORES </a:t>
                      </a:r>
                      <a:r>
                        <a:rPr lang="es-CO" sz="1000" u="none" strike="noStrike" dirty="0" smtClean="0"/>
                        <a:t>TRANSPORTE</a:t>
                      </a:r>
                      <a:endParaRPr lang="es-CO" sz="1000" b="0" i="0" u="none" strike="noStrike" dirty="0">
                        <a:latin typeface="Arial"/>
                      </a:endParaRPr>
                    </a:p>
                  </a:txBody>
                  <a:tcPr marL="0" marR="0" marT="0" marB="0" anchor="b"/>
                </a:tc>
                <a:tc>
                  <a:txBody>
                    <a:bodyPr/>
                    <a:lstStyle/>
                    <a:p>
                      <a:pPr algn="ctr" fontAlgn="b"/>
                      <a:r>
                        <a:rPr lang="es-CO" sz="1000" u="none" strike="noStrike" dirty="0"/>
                        <a:t>90,12%</a:t>
                      </a:r>
                      <a:endParaRPr lang="es-CO" sz="1000" b="0" i="0" u="none" strike="noStrike" dirty="0">
                        <a:latin typeface="Arial"/>
                      </a:endParaRPr>
                    </a:p>
                  </a:txBody>
                  <a:tcPr marL="0" marR="0" marT="0" marB="0" anchor="b"/>
                </a:tc>
              </a:tr>
              <a:tr h="275848">
                <a:tc>
                  <a:txBody>
                    <a:bodyPr/>
                    <a:lstStyle/>
                    <a:p>
                      <a:pPr algn="l" fontAlgn="b"/>
                      <a:r>
                        <a:rPr lang="es-CO" sz="1000" u="none" strike="noStrike" dirty="0"/>
                        <a:t>PROVEEDORES </a:t>
                      </a:r>
                      <a:r>
                        <a:rPr lang="es-CO" sz="1000" u="none" strike="noStrike" dirty="0" smtClean="0"/>
                        <a:t>R</a:t>
                      </a:r>
                      <a:r>
                        <a:rPr lang="es-CO" sz="1000" u="none" strike="noStrike" baseline="0" dirty="0" smtClean="0"/>
                        <a:t> Y C</a:t>
                      </a:r>
                      <a:endParaRPr lang="es-CO" sz="1000" b="0" i="0" u="none" strike="noStrike" dirty="0">
                        <a:latin typeface="Arial"/>
                      </a:endParaRPr>
                    </a:p>
                  </a:txBody>
                  <a:tcPr marL="0" marR="0" marT="0" marB="0" anchor="b"/>
                </a:tc>
                <a:tc>
                  <a:txBody>
                    <a:bodyPr/>
                    <a:lstStyle/>
                    <a:p>
                      <a:pPr algn="ctr" fontAlgn="b"/>
                      <a:r>
                        <a:rPr lang="es-CO" sz="1000" u="none" strike="noStrike" dirty="0"/>
                        <a:t>85,24%</a:t>
                      </a:r>
                      <a:endParaRPr lang="es-CO" sz="1000" b="0" i="0" u="none" strike="noStrike" dirty="0">
                        <a:latin typeface="Arial"/>
                      </a:endParaRPr>
                    </a:p>
                  </a:txBody>
                  <a:tcPr marL="0" marR="0" marT="0" marB="0" anchor="b"/>
                </a:tc>
              </a:tr>
              <a:tr h="194052">
                <a:tc>
                  <a:txBody>
                    <a:bodyPr/>
                    <a:lstStyle/>
                    <a:p>
                      <a:pPr algn="l" fontAlgn="b"/>
                      <a:r>
                        <a:rPr lang="es-CO" sz="1000" u="none" strike="noStrike" dirty="0"/>
                        <a:t>PROVEEDORES LABORATORIO</a:t>
                      </a:r>
                      <a:endParaRPr lang="es-CO" sz="1000" b="0" i="0" u="none" strike="noStrike" dirty="0">
                        <a:latin typeface="Arial"/>
                      </a:endParaRPr>
                    </a:p>
                  </a:txBody>
                  <a:tcPr marL="0" marR="0" marT="0" marB="0" anchor="b"/>
                </a:tc>
                <a:tc>
                  <a:txBody>
                    <a:bodyPr/>
                    <a:lstStyle/>
                    <a:p>
                      <a:pPr algn="ctr" fontAlgn="b"/>
                      <a:r>
                        <a:rPr lang="es-CO" sz="1000" u="none" strike="noStrike" dirty="0"/>
                        <a:t>84,10%</a:t>
                      </a:r>
                      <a:endParaRPr lang="es-CO" sz="1000" b="0" i="0" u="none" strike="noStrike" dirty="0">
                        <a:latin typeface="Arial"/>
                      </a:endParaRPr>
                    </a:p>
                  </a:txBody>
                  <a:tcPr marL="0" marR="0" marT="0" marB="0" anchor="b"/>
                </a:tc>
              </a:tr>
            </a:tbl>
          </a:graphicData>
        </a:graphic>
      </p:graphicFrame>
      <p:graphicFrame>
        <p:nvGraphicFramePr>
          <p:cNvPr id="9" name="5 Gráfico"/>
          <p:cNvGraphicFramePr/>
          <p:nvPr>
            <p:extLst>
              <p:ext uri="{D42A27DB-BD31-4B8C-83A1-F6EECF244321}">
                <p14:modId xmlns:p14="http://schemas.microsoft.com/office/powerpoint/2010/main" val="728561143"/>
              </p:ext>
            </p:extLst>
          </p:nvPr>
        </p:nvGraphicFramePr>
        <p:xfrm>
          <a:off x="420362" y="2780929"/>
          <a:ext cx="5161163" cy="2695575"/>
        </p:xfrm>
        <a:graphic>
          <a:graphicData uri="http://schemas.openxmlformats.org/drawingml/2006/chart">
            <c:chart xmlns:c="http://schemas.openxmlformats.org/drawingml/2006/chart" xmlns:r="http://schemas.openxmlformats.org/officeDocument/2006/relationships" r:id="rId3"/>
          </a:graphicData>
        </a:graphic>
      </p:graphicFrame>
      <p:sp>
        <p:nvSpPr>
          <p:cNvPr id="14" name="1 Título"/>
          <p:cNvSpPr txBox="1">
            <a:spLocks/>
          </p:cNvSpPr>
          <p:nvPr/>
        </p:nvSpPr>
        <p:spPr>
          <a:xfrm>
            <a:off x="794603" y="188640"/>
            <a:ext cx="10098723" cy="72008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CO" sz="3000" b="0" i="0" u="none" strike="noStrike" kern="1200" cap="none" spc="0" normalizeH="0" baseline="0" noProof="0" dirty="0" smtClean="0">
                <a:ln>
                  <a:noFill/>
                </a:ln>
                <a:solidFill>
                  <a:schemeClr val="tx1"/>
                </a:solidFill>
                <a:effectLst/>
                <a:uLnTx/>
                <a:uFillTx/>
                <a:ea typeface="+mj-ea"/>
                <a:cs typeface="+mj-cs"/>
              </a:rPr>
              <a:t>Evaluaciones de proveedores BIOSC 2019</a:t>
            </a:r>
          </a:p>
        </p:txBody>
      </p:sp>
      <p:sp>
        <p:nvSpPr>
          <p:cNvPr id="10" name="9 Rectángulo"/>
          <p:cNvSpPr/>
          <p:nvPr/>
        </p:nvSpPr>
        <p:spPr>
          <a:xfrm>
            <a:off x="0" y="0"/>
            <a:ext cx="11880850" cy="40466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1 Título"/>
          <p:cNvSpPr txBox="1">
            <a:spLocks/>
          </p:cNvSpPr>
          <p:nvPr/>
        </p:nvSpPr>
        <p:spPr>
          <a:xfrm>
            <a:off x="602938" y="-78705"/>
            <a:ext cx="10674974" cy="562074"/>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3200" dirty="0" smtClean="0">
                <a:solidFill>
                  <a:schemeClr val="bg1"/>
                </a:solidFill>
                <a:latin typeface="+mn-lt"/>
              </a:rPr>
              <a:t>2.2 Desempeño de proveedores</a:t>
            </a:r>
            <a:endParaRPr lang="es-CO" sz="3200" dirty="0">
              <a:solidFill>
                <a:schemeClr val="bg1"/>
              </a:solidFill>
              <a:latin typeface="+mn-lt"/>
            </a:endParaRPr>
          </a:p>
        </p:txBody>
      </p:sp>
      <p:sp>
        <p:nvSpPr>
          <p:cNvPr id="2" name="1 Marcador de número de diapositiva"/>
          <p:cNvSpPr>
            <a:spLocks noGrp="1"/>
          </p:cNvSpPr>
          <p:nvPr>
            <p:ph type="sldNum" sz="quarter" idx="12"/>
          </p:nvPr>
        </p:nvSpPr>
        <p:spPr/>
        <p:txBody>
          <a:bodyPr/>
          <a:lstStyle/>
          <a:p>
            <a:fld id="{FFCAED88-EA73-4BA6-A286-B18324E965BC}" type="slidenum">
              <a:rPr lang="es-CO" smtClean="0"/>
              <a:t>18</a:t>
            </a:fld>
            <a:endParaRPr lang="es-CO" dirty="0"/>
          </a:p>
        </p:txBody>
      </p:sp>
    </p:spTree>
    <p:extLst>
      <p:ext uri="{BB962C8B-B14F-4D97-AF65-F5344CB8AC3E}">
        <p14:creationId xmlns:p14="http://schemas.microsoft.com/office/powerpoint/2010/main" val="21946749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15 Rectángulo"/>
          <p:cNvSpPr/>
          <p:nvPr/>
        </p:nvSpPr>
        <p:spPr>
          <a:xfrm>
            <a:off x="-18827" y="1084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2 Título"/>
          <p:cNvSpPr>
            <a:spLocks noGrp="1"/>
          </p:cNvSpPr>
          <p:nvPr>
            <p:ph type="title"/>
          </p:nvPr>
        </p:nvSpPr>
        <p:spPr>
          <a:xfrm>
            <a:off x="1634743" y="-286320"/>
            <a:ext cx="7017030" cy="1143000"/>
          </a:xfrm>
        </p:spPr>
        <p:txBody>
          <a:bodyPr>
            <a:noAutofit/>
          </a:bodyPr>
          <a:lstStyle/>
          <a:p>
            <a:r>
              <a:rPr lang="es-CO" sz="1800" b="1" dirty="0" smtClean="0">
                <a:solidFill>
                  <a:schemeClr val="bg1"/>
                </a:solidFill>
                <a:latin typeface="+mn-lt"/>
                <a:cs typeface="Arial" panose="020B0604020202020204" pitchFamily="34" charset="0"/>
              </a:rPr>
              <a:t>2.3 Participación </a:t>
            </a:r>
            <a:r>
              <a:rPr lang="es-CO" sz="1800" b="1" dirty="0">
                <a:solidFill>
                  <a:schemeClr val="bg1"/>
                </a:solidFill>
                <a:latin typeface="+mn-lt"/>
                <a:cs typeface="Arial" panose="020B0604020202020204" pitchFamily="34" charset="0"/>
              </a:rPr>
              <a:t>y consulta </a:t>
            </a:r>
            <a:br>
              <a:rPr lang="es-CO" sz="1800" b="1" dirty="0">
                <a:solidFill>
                  <a:schemeClr val="bg1"/>
                </a:solidFill>
                <a:latin typeface="+mn-lt"/>
                <a:cs typeface="Arial" panose="020B0604020202020204" pitchFamily="34" charset="0"/>
              </a:rPr>
            </a:br>
            <a:r>
              <a:rPr lang="es-CO" sz="1800" b="1" dirty="0" smtClean="0">
                <a:solidFill>
                  <a:schemeClr val="bg1"/>
                </a:solidFill>
                <a:latin typeface="+mn-lt"/>
                <a:cs typeface="Arial" panose="020B0604020202020204" pitchFamily="34" charset="0"/>
              </a:rPr>
              <a:t>Comunicación </a:t>
            </a:r>
            <a:r>
              <a:rPr lang="es-CO" sz="1800" b="1" dirty="0">
                <a:solidFill>
                  <a:schemeClr val="bg1"/>
                </a:solidFill>
                <a:latin typeface="+mn-lt"/>
                <a:cs typeface="Arial" panose="020B0604020202020204" pitchFamily="34" charset="0"/>
              </a:rPr>
              <a:t>con las partes interesadas </a:t>
            </a:r>
            <a:endParaRPr lang="es-CO" sz="1800" b="1" dirty="0">
              <a:solidFill>
                <a:schemeClr val="bg1"/>
              </a:solidFill>
              <a:latin typeface="+mn-lt"/>
              <a:ea typeface="Tahoma" panose="020B0604030504040204" pitchFamily="34" charset="0"/>
              <a:cs typeface="Tahoma" panose="020B0604030504040204" pitchFamily="34" charset="0"/>
            </a:endParaRPr>
          </a:p>
        </p:txBody>
      </p:sp>
      <p:sp>
        <p:nvSpPr>
          <p:cNvPr id="15" name="CuadroTexto 14"/>
          <p:cNvSpPr txBox="1"/>
          <p:nvPr/>
        </p:nvSpPr>
        <p:spPr>
          <a:xfrm>
            <a:off x="10430354" y="5061181"/>
            <a:ext cx="1123695" cy="398094"/>
          </a:xfrm>
          <a:prstGeom prst="rect">
            <a:avLst/>
          </a:prstGeom>
          <a:noFill/>
        </p:spPr>
        <p:txBody>
          <a:bodyPr wrap="square" lIns="119924" tIns="59962" rIns="119924" bIns="59962" rtlCol="0">
            <a:spAutoFit/>
          </a:bodyPr>
          <a:lstStyle/>
          <a:p>
            <a:endParaRPr lang="es-CO" dirty="0"/>
          </a:p>
        </p:txBody>
      </p:sp>
      <p:sp>
        <p:nvSpPr>
          <p:cNvPr id="19" name="Rectángulo 18"/>
          <p:cNvSpPr/>
          <p:nvPr/>
        </p:nvSpPr>
        <p:spPr>
          <a:xfrm>
            <a:off x="1259905" y="1340768"/>
            <a:ext cx="8928992" cy="1506090"/>
          </a:xfrm>
          <a:prstGeom prst="rect">
            <a:avLst/>
          </a:prstGeom>
        </p:spPr>
        <p:txBody>
          <a:bodyPr wrap="square" lIns="119924" tIns="59962" rIns="119924" bIns="59962">
            <a:spAutoFit/>
          </a:bodyPr>
          <a:lstStyle/>
          <a:p>
            <a:pPr algn="just"/>
            <a:r>
              <a:rPr lang="es-CO" dirty="0">
                <a:solidFill>
                  <a:srgbClr val="000000"/>
                </a:solidFill>
              </a:rPr>
              <a:t>Para la realización del Simulacro Integral de Emergencias se tiene programado su ejecución para el día 22 de diciembre de 2020, debido a la crisis generada por el COVID-19 y las dificultades presentadas, se contará con la notificación al plan de ayuda mutua y a las entidades de control aplicable: AMI, Cuerpo de Bomberos de Santa Marta, Policía Nacional. Además se conto con la participación de Protseg, ARL Sura, entre otros.</a:t>
            </a:r>
            <a:endParaRPr lang="es-CO" dirty="0"/>
          </a:p>
        </p:txBody>
      </p:sp>
      <p:pic>
        <p:nvPicPr>
          <p:cNvPr id="28" name="Imagen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0109" y="1436219"/>
            <a:ext cx="264505" cy="231589"/>
          </a:xfrm>
          <a:prstGeom prst="rect">
            <a:avLst/>
          </a:prstGeom>
        </p:spPr>
      </p:pic>
      <p:sp>
        <p:nvSpPr>
          <p:cNvPr id="29" name="Rectángulo 28"/>
          <p:cNvSpPr/>
          <p:nvPr/>
        </p:nvSpPr>
        <p:spPr>
          <a:xfrm>
            <a:off x="1340655" y="3645024"/>
            <a:ext cx="10229308" cy="675093"/>
          </a:xfrm>
          <a:prstGeom prst="rect">
            <a:avLst/>
          </a:prstGeom>
        </p:spPr>
        <p:txBody>
          <a:bodyPr wrap="square" lIns="119924" tIns="59962" rIns="119924" bIns="59962">
            <a:spAutoFit/>
          </a:bodyPr>
          <a:lstStyle/>
          <a:p>
            <a:pPr algn="just"/>
            <a:r>
              <a:rPr lang="es-CO" dirty="0">
                <a:cs typeface="Calibri" panose="020F0502020204030204" pitchFamily="34" charset="0"/>
              </a:rPr>
              <a:t>Se mantiene comunicación constante con Contratistas y Visitantes, y el 100% de los Contratistas tiene inducción vigente en SST y firma del compromiso COVID-19</a:t>
            </a:r>
          </a:p>
        </p:txBody>
      </p:sp>
      <p:pic>
        <p:nvPicPr>
          <p:cNvPr id="30" name="Imagen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0108" y="3750981"/>
            <a:ext cx="264505" cy="231589"/>
          </a:xfrm>
          <a:prstGeom prst="rect">
            <a:avLst/>
          </a:prstGeom>
        </p:spPr>
      </p:pic>
      <p:sp>
        <p:nvSpPr>
          <p:cNvPr id="2" name="1 Marcador de número de diapositiva"/>
          <p:cNvSpPr>
            <a:spLocks noGrp="1"/>
          </p:cNvSpPr>
          <p:nvPr>
            <p:ph type="sldNum" sz="quarter" idx="12"/>
          </p:nvPr>
        </p:nvSpPr>
        <p:spPr/>
        <p:txBody>
          <a:bodyPr/>
          <a:lstStyle/>
          <a:p>
            <a:fld id="{FFCAED88-EA73-4BA6-A286-B18324E965BC}" type="slidenum">
              <a:rPr lang="es-CO" smtClean="0"/>
              <a:t>19</a:t>
            </a:fld>
            <a:endParaRPr lang="es-CO" dirty="0"/>
          </a:p>
        </p:txBody>
      </p:sp>
    </p:spTree>
    <p:extLst>
      <p:ext uri="{BB962C8B-B14F-4D97-AF65-F5344CB8AC3E}">
        <p14:creationId xmlns:p14="http://schemas.microsoft.com/office/powerpoint/2010/main" val="24935587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CO" dirty="0" smtClean="0">
                <a:latin typeface="+mn-lt"/>
              </a:rPr>
              <a:t>Contenido</a:t>
            </a:r>
            <a:endParaRPr lang="es-CO" dirty="0">
              <a:latin typeface="+mn-lt"/>
            </a:endParaRPr>
          </a:p>
        </p:txBody>
      </p:sp>
      <p:sp>
        <p:nvSpPr>
          <p:cNvPr id="3" name="2 Marcador de contenido"/>
          <p:cNvSpPr>
            <a:spLocks noGrp="1"/>
          </p:cNvSpPr>
          <p:nvPr>
            <p:ph idx="1"/>
          </p:nvPr>
        </p:nvSpPr>
        <p:spPr>
          <a:xfrm>
            <a:off x="594043" y="1268760"/>
            <a:ext cx="10692765" cy="5328591"/>
          </a:xfrm>
        </p:spPr>
        <p:txBody>
          <a:bodyPr>
            <a:normAutofit fontScale="70000" lnSpcReduction="20000"/>
          </a:bodyPr>
          <a:lstStyle/>
          <a:p>
            <a:pPr marL="514350" indent="-514350" algn="just">
              <a:buFont typeface="+mj-lt"/>
              <a:buAutoNum type="arabicPeriod"/>
            </a:pPr>
            <a:r>
              <a:rPr lang="es-CO" sz="2400" dirty="0" smtClean="0"/>
              <a:t>Resultado </a:t>
            </a:r>
            <a:r>
              <a:rPr lang="es-CO" sz="2400" dirty="0"/>
              <a:t>de auditorías/ no </a:t>
            </a:r>
            <a:r>
              <a:rPr lang="es-CO" sz="2400" dirty="0" smtClean="0"/>
              <a:t>conformidades</a:t>
            </a:r>
            <a:r>
              <a:rPr lang="es-CO" sz="2400" dirty="0"/>
              <a:t>.</a:t>
            </a:r>
            <a:endParaRPr lang="es-CO" sz="2400" dirty="0" smtClean="0"/>
          </a:p>
          <a:p>
            <a:pPr marL="514350" indent="-514350" algn="just">
              <a:buFont typeface="+mj-lt"/>
              <a:buAutoNum type="arabicPeriod"/>
            </a:pPr>
            <a:r>
              <a:rPr lang="es-ES" sz="2400" dirty="0" smtClean="0"/>
              <a:t>Satisfacción </a:t>
            </a:r>
            <a:r>
              <a:rPr lang="es-ES" sz="2400" dirty="0"/>
              <a:t>de clientes, retroalimentación Partes interesadas, desempeño de proveedores externos y Resultados de la participación y </a:t>
            </a:r>
            <a:r>
              <a:rPr lang="es-ES" sz="2400" dirty="0" smtClean="0"/>
              <a:t>consulta.</a:t>
            </a:r>
          </a:p>
          <a:p>
            <a:pPr marL="514350" indent="-514350" algn="just">
              <a:buFont typeface="+mj-lt"/>
              <a:buAutoNum type="arabicPeriod"/>
            </a:pPr>
            <a:r>
              <a:rPr lang="es-ES" sz="2400" dirty="0" smtClean="0"/>
              <a:t>Cumplimiento </a:t>
            </a:r>
            <a:r>
              <a:rPr lang="es-ES" sz="2400" dirty="0"/>
              <a:t>requisitos legales y de otra </a:t>
            </a:r>
            <a:r>
              <a:rPr lang="es-ES" sz="2400" dirty="0" smtClean="0"/>
              <a:t>índole.</a:t>
            </a:r>
          </a:p>
          <a:p>
            <a:pPr marL="514350" indent="-514350" algn="just">
              <a:buFont typeface="+mj-lt"/>
              <a:buAutoNum type="arabicPeriod"/>
            </a:pPr>
            <a:r>
              <a:rPr lang="es-ES" sz="2400" dirty="0" smtClean="0"/>
              <a:t>Gestión </a:t>
            </a:r>
            <a:r>
              <a:rPr lang="es-ES" sz="2400" dirty="0"/>
              <a:t>de riesgos y eficacia de las acciones para abordar riesgos y </a:t>
            </a:r>
            <a:r>
              <a:rPr lang="es-ES" sz="2400" dirty="0" smtClean="0"/>
              <a:t>oportunidades.</a:t>
            </a:r>
          </a:p>
          <a:p>
            <a:pPr marL="514350" indent="-514350" algn="just">
              <a:buFont typeface="+mj-lt"/>
              <a:buAutoNum type="arabicPeriod"/>
            </a:pPr>
            <a:r>
              <a:rPr lang="es-ES" sz="2400" dirty="0" smtClean="0"/>
              <a:t>Desempeño </a:t>
            </a:r>
            <a:r>
              <a:rPr lang="es-ES" sz="2400" dirty="0"/>
              <a:t>de los procesos y conformidad de los productos y servicios/ resultados de seguimiento y </a:t>
            </a:r>
            <a:r>
              <a:rPr lang="es-ES" sz="2400" dirty="0" smtClean="0"/>
              <a:t>medición.</a:t>
            </a:r>
          </a:p>
          <a:p>
            <a:pPr marL="514350" indent="-514350" algn="just">
              <a:buFont typeface="+mj-lt"/>
              <a:buAutoNum type="arabicPeriod"/>
            </a:pPr>
            <a:r>
              <a:rPr lang="es-CO" sz="2400" dirty="0" smtClean="0"/>
              <a:t>Rendición </a:t>
            </a:r>
            <a:r>
              <a:rPr lang="es-CO" sz="2400" dirty="0"/>
              <a:t>de </a:t>
            </a:r>
            <a:r>
              <a:rPr lang="es-CO" sz="2400" dirty="0" smtClean="0"/>
              <a:t>cuentas.</a:t>
            </a:r>
          </a:p>
          <a:p>
            <a:pPr marL="514350" indent="-514350" algn="just">
              <a:buFont typeface="+mj-lt"/>
              <a:buAutoNum type="arabicPeriod"/>
            </a:pPr>
            <a:r>
              <a:rPr lang="es-ES" sz="2400" dirty="0" smtClean="0"/>
              <a:t>Estado </a:t>
            </a:r>
            <a:r>
              <a:rPr lang="es-ES" sz="2400" dirty="0"/>
              <a:t>de las investigaciones de incidentes, accidentes, acciones correctivas/preventivas, reporte de actos/condiciones inseguras y condiciones de </a:t>
            </a:r>
            <a:r>
              <a:rPr lang="es-ES" sz="2400" dirty="0" smtClean="0"/>
              <a:t>salud.</a:t>
            </a:r>
          </a:p>
          <a:p>
            <a:pPr marL="514350" indent="-514350" algn="just">
              <a:buFont typeface="+mj-lt"/>
              <a:buAutoNum type="arabicPeriod"/>
            </a:pPr>
            <a:r>
              <a:rPr lang="es-CO" sz="2400" dirty="0" smtClean="0"/>
              <a:t>Ausentismo.</a:t>
            </a:r>
          </a:p>
          <a:p>
            <a:pPr marL="514350" indent="-514350" algn="just">
              <a:buFont typeface="+mj-lt"/>
              <a:buAutoNum type="arabicPeriod"/>
            </a:pPr>
            <a:r>
              <a:rPr lang="es-ES" sz="2400" dirty="0" smtClean="0"/>
              <a:t>Plan </a:t>
            </a:r>
            <a:r>
              <a:rPr lang="es-ES" sz="2400" dirty="0"/>
              <a:t>de Trabajo Anual </a:t>
            </a:r>
            <a:r>
              <a:rPr lang="es-ES" sz="2400" dirty="0" smtClean="0"/>
              <a:t>SG-SST.</a:t>
            </a:r>
          </a:p>
          <a:p>
            <a:pPr marL="514350" indent="-514350" algn="just">
              <a:buFont typeface="+mj-lt"/>
              <a:buAutoNum type="arabicPeriod"/>
            </a:pPr>
            <a:r>
              <a:rPr lang="es-CO" sz="2400" dirty="0" smtClean="0"/>
              <a:t>Implementación </a:t>
            </a:r>
            <a:r>
              <a:rPr lang="es-CO" sz="2400" dirty="0"/>
              <a:t>de </a:t>
            </a:r>
            <a:r>
              <a:rPr lang="es-CO" sz="2400" dirty="0" smtClean="0"/>
              <a:t>Estrategias.</a:t>
            </a:r>
          </a:p>
          <a:p>
            <a:pPr marL="514350" indent="-514350" algn="just">
              <a:buFont typeface="+mj-lt"/>
              <a:buAutoNum type="arabicPeriod"/>
            </a:pPr>
            <a:r>
              <a:rPr lang="es-ES" sz="2400" dirty="0"/>
              <a:t>Estado de las acciones de revisión </a:t>
            </a:r>
            <a:r>
              <a:rPr lang="es-ES" sz="2400" dirty="0" smtClean="0"/>
              <a:t>anterior.</a:t>
            </a:r>
          </a:p>
          <a:p>
            <a:pPr marL="514350" indent="-514350" algn="just">
              <a:buFont typeface="+mj-lt"/>
              <a:buAutoNum type="arabicPeriod"/>
            </a:pPr>
            <a:r>
              <a:rPr lang="es-ES" sz="2400" dirty="0"/>
              <a:t>Cambios en cuestiones externas e internas que sean pertinentes al </a:t>
            </a:r>
            <a:r>
              <a:rPr lang="es-ES" sz="2400" dirty="0" smtClean="0"/>
              <a:t>SIG.</a:t>
            </a:r>
          </a:p>
          <a:p>
            <a:pPr marL="514350" indent="-514350" algn="just">
              <a:buFont typeface="+mj-lt"/>
              <a:buAutoNum type="arabicPeriod"/>
            </a:pPr>
            <a:r>
              <a:rPr lang="es-ES" sz="2400" dirty="0"/>
              <a:t>Política y grado de cumplimiento de </a:t>
            </a:r>
            <a:r>
              <a:rPr lang="es-ES" sz="2400" dirty="0" smtClean="0"/>
              <a:t>objetivos</a:t>
            </a:r>
          </a:p>
          <a:p>
            <a:pPr marL="514350" indent="-514350" algn="just">
              <a:buFont typeface="+mj-lt"/>
              <a:buAutoNum type="arabicPeriod"/>
            </a:pPr>
            <a:r>
              <a:rPr lang="es-ES" sz="2400" dirty="0"/>
              <a:t>Revisión de programas de gestión y sistemas de vigilancia </a:t>
            </a:r>
            <a:r>
              <a:rPr lang="es-ES" sz="2400" dirty="0" smtClean="0"/>
              <a:t>epidemiológica.</a:t>
            </a:r>
          </a:p>
          <a:p>
            <a:pPr marL="514350" indent="-514350" algn="just">
              <a:buFont typeface="+mj-lt"/>
              <a:buAutoNum type="arabicPeriod"/>
            </a:pPr>
            <a:r>
              <a:rPr lang="es-CO" sz="2400" dirty="0"/>
              <a:t>Adecuación de </a:t>
            </a:r>
            <a:r>
              <a:rPr lang="es-CO" sz="2400" dirty="0" smtClean="0"/>
              <a:t>Recursos.</a:t>
            </a:r>
          </a:p>
          <a:p>
            <a:pPr marL="514350" indent="-514350" algn="just">
              <a:buFont typeface="+mj-lt"/>
              <a:buAutoNum type="arabicPeriod"/>
            </a:pPr>
            <a:r>
              <a:rPr lang="es-CO" sz="2400" dirty="0"/>
              <a:t>Oportunidades de mejora</a:t>
            </a:r>
          </a:p>
          <a:p>
            <a:pPr marL="514350" indent="-514350" algn="just">
              <a:buFont typeface="+mj-lt"/>
              <a:buAutoNum type="arabicPeriod"/>
            </a:pPr>
            <a:endParaRPr lang="es-ES" sz="2400" dirty="0"/>
          </a:p>
          <a:p>
            <a:pPr marL="514350" indent="-514350" algn="just">
              <a:buFont typeface="+mj-lt"/>
              <a:buAutoNum type="arabicPeriod"/>
            </a:pPr>
            <a:endParaRPr lang="es-CO" sz="2400" dirty="0"/>
          </a:p>
          <a:p>
            <a:pPr marL="514350" indent="-514350" algn="just">
              <a:buFont typeface="+mj-lt"/>
              <a:buAutoNum type="arabicPeriod"/>
            </a:pPr>
            <a:endParaRPr lang="es-ES" sz="2400" dirty="0"/>
          </a:p>
          <a:p>
            <a:pPr marL="514350" indent="-514350">
              <a:buFont typeface="+mj-lt"/>
              <a:buAutoNum type="arabicPeriod"/>
            </a:pPr>
            <a:endParaRPr lang="es-CO" sz="2400" dirty="0"/>
          </a:p>
          <a:p>
            <a:pPr marL="514350" indent="-514350">
              <a:buFont typeface="+mj-lt"/>
              <a:buAutoNum type="arabicPeriod"/>
            </a:pPr>
            <a:endParaRPr lang="es-ES" sz="2400" dirty="0"/>
          </a:p>
          <a:p>
            <a:pPr marL="514350" indent="-514350">
              <a:buFont typeface="+mj-lt"/>
              <a:buAutoNum type="arabicPeriod"/>
            </a:pPr>
            <a:endParaRPr lang="es-ES" sz="2400" dirty="0"/>
          </a:p>
          <a:p>
            <a:pPr marL="514350" indent="-514350">
              <a:buFont typeface="+mj-lt"/>
              <a:buAutoNum type="arabicPeriod"/>
            </a:pPr>
            <a:endParaRPr lang="es-ES" dirty="0"/>
          </a:p>
          <a:p>
            <a:pPr marL="514350" indent="-514350">
              <a:buFont typeface="+mj-lt"/>
              <a:buAutoNum type="arabicPeriod"/>
            </a:pPr>
            <a:endParaRPr lang="es-ES" dirty="0"/>
          </a:p>
          <a:p>
            <a:pPr marL="514350" indent="-514350">
              <a:buFont typeface="+mj-lt"/>
              <a:buAutoNum type="arabicPeriod"/>
            </a:pPr>
            <a:endParaRPr lang="es-CO" dirty="0"/>
          </a:p>
          <a:p>
            <a:endParaRPr lang="es-CO" dirty="0"/>
          </a:p>
        </p:txBody>
      </p:sp>
      <p:sp>
        <p:nvSpPr>
          <p:cNvPr id="4" name="3 Marcador de número de diapositiva"/>
          <p:cNvSpPr>
            <a:spLocks noGrp="1"/>
          </p:cNvSpPr>
          <p:nvPr>
            <p:ph type="sldNum" sz="quarter" idx="12"/>
          </p:nvPr>
        </p:nvSpPr>
        <p:spPr/>
        <p:txBody>
          <a:bodyPr/>
          <a:lstStyle/>
          <a:p>
            <a:fld id="{FFCAED88-EA73-4BA6-A286-B18324E965BC}" type="slidenum">
              <a:rPr lang="es-CO" smtClean="0"/>
              <a:t>2</a:t>
            </a:fld>
            <a:endParaRPr lang="es-CO" dirty="0"/>
          </a:p>
        </p:txBody>
      </p:sp>
    </p:spTree>
    <p:extLst>
      <p:ext uri="{BB962C8B-B14F-4D97-AF65-F5344CB8AC3E}">
        <p14:creationId xmlns:p14="http://schemas.microsoft.com/office/powerpoint/2010/main" val="41015344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15 Rectángulo"/>
          <p:cNvSpPr/>
          <p:nvPr/>
        </p:nvSpPr>
        <p:spPr>
          <a:xfrm>
            <a:off x="914" y="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2 Título"/>
          <p:cNvSpPr>
            <a:spLocks noGrp="1"/>
          </p:cNvSpPr>
          <p:nvPr>
            <p:ph type="title"/>
          </p:nvPr>
        </p:nvSpPr>
        <p:spPr>
          <a:xfrm>
            <a:off x="2432824" y="0"/>
            <a:ext cx="7017030" cy="620688"/>
          </a:xfrm>
        </p:spPr>
        <p:txBody>
          <a:bodyPr>
            <a:noAutofit/>
          </a:bodyPr>
          <a:lstStyle/>
          <a:p>
            <a:r>
              <a:rPr lang="es-CO" sz="1800" b="1" dirty="0" smtClean="0">
                <a:solidFill>
                  <a:schemeClr val="bg1"/>
                </a:solidFill>
                <a:latin typeface="+mn-lt"/>
                <a:cs typeface="Arial" panose="020B0604020202020204" pitchFamily="34" charset="0"/>
              </a:rPr>
              <a:t>2.3 </a:t>
            </a:r>
            <a:r>
              <a:rPr lang="es-CO" sz="1800" b="1" dirty="0">
                <a:solidFill>
                  <a:schemeClr val="bg1"/>
                </a:solidFill>
                <a:latin typeface="+mn-lt"/>
                <a:cs typeface="Arial" panose="020B0604020202020204" pitchFamily="34" charset="0"/>
              </a:rPr>
              <a:t>Participación y consulta </a:t>
            </a:r>
            <a:br>
              <a:rPr lang="es-CO" sz="1800" b="1" dirty="0">
                <a:solidFill>
                  <a:schemeClr val="bg1"/>
                </a:solidFill>
                <a:latin typeface="+mn-lt"/>
                <a:cs typeface="Arial" panose="020B0604020202020204" pitchFamily="34" charset="0"/>
              </a:rPr>
            </a:br>
            <a:r>
              <a:rPr lang="es-CO" sz="1800" b="1" dirty="0" smtClean="0">
                <a:solidFill>
                  <a:schemeClr val="bg1"/>
                </a:solidFill>
                <a:latin typeface="+mn-lt"/>
                <a:cs typeface="Arial" panose="020B0604020202020204" pitchFamily="34" charset="0"/>
              </a:rPr>
              <a:t>Comunicación </a:t>
            </a:r>
            <a:r>
              <a:rPr lang="es-CO" sz="1800" b="1" dirty="0">
                <a:solidFill>
                  <a:schemeClr val="bg1"/>
                </a:solidFill>
                <a:latin typeface="+mn-lt"/>
                <a:cs typeface="Arial" panose="020B0604020202020204" pitchFamily="34" charset="0"/>
              </a:rPr>
              <a:t>con las partes interesadas </a:t>
            </a:r>
            <a:endParaRPr lang="es-CO" sz="1800" b="1" dirty="0">
              <a:solidFill>
                <a:schemeClr val="bg1"/>
              </a:solidFill>
              <a:latin typeface="+mn-lt"/>
              <a:ea typeface="Tahoma" panose="020B0604030504040204" pitchFamily="34" charset="0"/>
              <a:cs typeface="Tahoma" panose="020B0604030504040204" pitchFamily="34" charset="0"/>
            </a:endParaRPr>
          </a:p>
        </p:txBody>
      </p:sp>
      <p:sp>
        <p:nvSpPr>
          <p:cNvPr id="15" name="CuadroTexto 14"/>
          <p:cNvSpPr txBox="1"/>
          <p:nvPr/>
        </p:nvSpPr>
        <p:spPr>
          <a:xfrm>
            <a:off x="10430354" y="5061181"/>
            <a:ext cx="1123695" cy="398094"/>
          </a:xfrm>
          <a:prstGeom prst="rect">
            <a:avLst/>
          </a:prstGeom>
          <a:noFill/>
        </p:spPr>
        <p:txBody>
          <a:bodyPr wrap="square" lIns="119924" tIns="59962" rIns="119924" bIns="59962" rtlCol="0">
            <a:spAutoFit/>
          </a:bodyPr>
          <a:lstStyle/>
          <a:p>
            <a:endParaRPr lang="es-CO" dirty="0"/>
          </a:p>
        </p:txBody>
      </p:sp>
      <p:sp>
        <p:nvSpPr>
          <p:cNvPr id="19" name="Rectángulo 18"/>
          <p:cNvSpPr/>
          <p:nvPr/>
        </p:nvSpPr>
        <p:spPr>
          <a:xfrm>
            <a:off x="1746329" y="1214569"/>
            <a:ext cx="7116514" cy="2585323"/>
          </a:xfrm>
          <a:prstGeom prst="rect">
            <a:avLst/>
          </a:prstGeom>
        </p:spPr>
        <p:txBody>
          <a:bodyPr wrap="square" lIns="119924" tIns="59962" rIns="119924" bIns="59962">
            <a:spAutoFit/>
          </a:bodyPr>
          <a:lstStyle/>
          <a:p>
            <a:pPr algn="just"/>
            <a:r>
              <a:rPr lang="es-CO" sz="1600" b="1" i="1" dirty="0">
                <a:solidFill>
                  <a:srgbClr val="00B050"/>
                </a:solidFill>
              </a:rPr>
              <a:t>Fortaleza:</a:t>
            </a:r>
            <a:r>
              <a:rPr lang="es-CO" sz="1600" b="1" i="1" dirty="0">
                <a:solidFill>
                  <a:srgbClr val="000000"/>
                </a:solidFill>
              </a:rPr>
              <a:t> </a:t>
            </a:r>
            <a:r>
              <a:rPr lang="es-CO" sz="1600" dirty="0">
                <a:solidFill>
                  <a:srgbClr val="000000"/>
                </a:solidFill>
              </a:rPr>
              <a:t>La participación directa del COPASST dentro del SG, permitiendo entre otros temas, aumentar el grado de control de las actividades y generar sinergias y trabajo en equipo entre diversos cargos de la organización en beneficio del cumplimiento de los objetivos del SG. </a:t>
            </a:r>
          </a:p>
          <a:p>
            <a:pPr algn="just"/>
            <a:r>
              <a:rPr lang="es-CO" sz="1600" dirty="0">
                <a:solidFill>
                  <a:srgbClr val="000000"/>
                </a:solidFill>
              </a:rPr>
              <a:t>El cual se puede evidenciar el cierre de los mas relevantes correspondiente al 2020, en especial las actividades en la prevención y propagación del COVID-19.</a:t>
            </a:r>
          </a:p>
          <a:p>
            <a:pPr algn="just"/>
            <a:r>
              <a:rPr lang="es-CO" sz="1600" dirty="0">
                <a:solidFill>
                  <a:srgbClr val="000000"/>
                </a:solidFill>
              </a:rPr>
              <a:t>Mensualmente se llevan a cabo las reuniones Copasst, en el que los trabajadores a través de sus representantes comunican sus requerimientos en términos de SST usando reporte de actos/condiciones inseguras. </a:t>
            </a:r>
          </a:p>
          <a:p>
            <a:pPr algn="just"/>
            <a:endParaRPr lang="es-CO" sz="1600" dirty="0"/>
          </a:p>
        </p:txBody>
      </p:sp>
      <p:pic>
        <p:nvPicPr>
          <p:cNvPr id="28" name="Imagen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0570" y="1390230"/>
            <a:ext cx="264505" cy="231589"/>
          </a:xfrm>
          <a:prstGeom prst="rect">
            <a:avLst/>
          </a:prstGeom>
        </p:spPr>
      </p:pic>
      <p:sp>
        <p:nvSpPr>
          <p:cNvPr id="3" name="Rectángulo 2"/>
          <p:cNvSpPr/>
          <p:nvPr/>
        </p:nvSpPr>
        <p:spPr>
          <a:xfrm>
            <a:off x="1636647" y="862297"/>
            <a:ext cx="2321734" cy="367316"/>
          </a:xfrm>
          <a:prstGeom prst="rect">
            <a:avLst/>
          </a:prstGeom>
        </p:spPr>
        <p:txBody>
          <a:bodyPr wrap="none" lIns="119924" tIns="59962" rIns="119924" bIns="59962">
            <a:spAutoFit/>
          </a:bodyPr>
          <a:lstStyle/>
          <a:p>
            <a:r>
              <a:rPr lang="es-CO" sz="1600" b="1" dirty="0" smtClean="0">
                <a:cs typeface="Arial" panose="020B0604020202020204" pitchFamily="34" charset="0"/>
              </a:rPr>
              <a:t> </a:t>
            </a:r>
            <a:r>
              <a:rPr lang="es-CO" sz="1600" b="1" dirty="0">
                <a:cs typeface="Arial" panose="020B0604020202020204" pitchFamily="34" charset="0"/>
              </a:rPr>
              <a:t>Gestión Copasst/COCOL</a:t>
            </a:r>
            <a:endParaRPr lang="es-CO" sz="1600" b="1" dirty="0"/>
          </a:p>
        </p:txBody>
      </p:sp>
      <p:sp>
        <p:nvSpPr>
          <p:cNvPr id="5" name="Rectángulo 4"/>
          <p:cNvSpPr/>
          <p:nvPr/>
        </p:nvSpPr>
        <p:spPr>
          <a:xfrm>
            <a:off x="3694976" y="5637245"/>
            <a:ext cx="7384820" cy="533480"/>
          </a:xfrm>
          <a:prstGeom prst="rect">
            <a:avLst/>
          </a:prstGeom>
        </p:spPr>
        <p:txBody>
          <a:bodyPr wrap="square" lIns="119924" tIns="59962" rIns="119924" bIns="59962">
            <a:spAutoFit/>
          </a:bodyPr>
          <a:lstStyle/>
          <a:p>
            <a:pPr algn="just"/>
            <a:r>
              <a:rPr lang="es-CO" sz="1300" dirty="0">
                <a:solidFill>
                  <a:srgbClr val="000000"/>
                </a:solidFill>
              </a:rPr>
              <a:t>Gestión COCOL: En lo concerniente al 2020 se realizó la elección de los nuevos integrantes que lo conforman y se capacitó en funciones y responsabilidades de cada uno de sus representantes.</a:t>
            </a:r>
            <a:endParaRPr lang="es-CO" sz="1300" dirty="0"/>
          </a:p>
        </p:txBody>
      </p:sp>
      <p:sp>
        <p:nvSpPr>
          <p:cNvPr id="29" name="Rectángulo 28"/>
          <p:cNvSpPr/>
          <p:nvPr/>
        </p:nvSpPr>
        <p:spPr>
          <a:xfrm>
            <a:off x="566289" y="4639896"/>
            <a:ext cx="774580" cy="398094"/>
          </a:xfrm>
          <a:prstGeom prst="rect">
            <a:avLst/>
          </a:prstGeom>
          <a:noFill/>
        </p:spPr>
        <p:txBody>
          <a:bodyPr wrap="none" lIns="119924" tIns="59962" rIns="119924" bIns="59962">
            <a:spAutoFit/>
          </a:bodyPr>
          <a:lstStyle/>
          <a:p>
            <a:pPr algn="ctr"/>
            <a:r>
              <a:rPr lang="es-ES" dirty="0">
                <a:ln w="0"/>
                <a:solidFill>
                  <a:schemeClr val="accent1"/>
                </a:solidFill>
                <a:effectLst>
                  <a:outerShdw blurRad="38100" dist="25400" dir="5400000" algn="ctr" rotWithShape="0">
                    <a:srgbClr val="6E747A">
                      <a:alpha val="43000"/>
                    </a:srgbClr>
                  </a:outerShdw>
                </a:effectLst>
              </a:rPr>
              <a:t>Antes</a:t>
            </a:r>
          </a:p>
        </p:txBody>
      </p:sp>
      <p:pic>
        <p:nvPicPr>
          <p:cNvPr id="2050" name="Picture 2" descr="Resultado de imagen para alert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5424" y="5783389"/>
            <a:ext cx="285333" cy="261803"/>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n 23">
            <a:extLst>
              <a:ext uri="{FF2B5EF4-FFF2-40B4-BE49-F238E27FC236}">
                <a16:creationId xmlns:a16="http://schemas.microsoft.com/office/drawing/2014/main" xmlns="" id="{0B99B4C1-5964-4DB8-8524-EC5AEDE3D2C9}"/>
              </a:ext>
            </a:extLst>
          </p:cNvPr>
          <p:cNvPicPr>
            <a:picLocks noChangeAspect="1"/>
          </p:cNvPicPr>
          <p:nvPr/>
        </p:nvPicPr>
        <p:blipFill rotWithShape="1">
          <a:blip r:embed="rId5" cstate="print"/>
          <a:srcRect l="28738" t="24788" r="51575" b="38794"/>
          <a:stretch/>
        </p:blipFill>
        <p:spPr>
          <a:xfrm>
            <a:off x="10057083" y="1988841"/>
            <a:ext cx="1311746" cy="1342975"/>
          </a:xfrm>
          <a:prstGeom prst="rect">
            <a:avLst/>
          </a:prstGeom>
        </p:spPr>
      </p:pic>
      <p:pic>
        <p:nvPicPr>
          <p:cNvPr id="2051" name="Picture 3" descr="C:\Users\MDOMINGUEZC\Pictures\DSC00794.JPG"/>
          <p:cNvPicPr>
            <a:picLocks noChangeAspect="1" noChangeArrowheads="1"/>
          </p:cNvPicPr>
          <p:nvPr/>
        </p:nvPicPr>
        <p:blipFill>
          <a:blip r:embed="rId6" cstate="print"/>
          <a:srcRect/>
          <a:stretch>
            <a:fillRect/>
          </a:stretch>
        </p:blipFill>
        <p:spPr bwMode="auto">
          <a:xfrm>
            <a:off x="1917328" y="3621021"/>
            <a:ext cx="1929188" cy="1484784"/>
          </a:xfrm>
          <a:prstGeom prst="rect">
            <a:avLst/>
          </a:prstGeom>
          <a:noFill/>
        </p:spPr>
      </p:pic>
      <p:pic>
        <p:nvPicPr>
          <p:cNvPr id="2052" name="Picture 4" descr="C:\Users\MDOMINGUEZC\Pictures\DSC00798.JPG"/>
          <p:cNvPicPr>
            <a:picLocks noChangeAspect="1" noChangeArrowheads="1"/>
          </p:cNvPicPr>
          <p:nvPr/>
        </p:nvPicPr>
        <p:blipFill>
          <a:blip r:embed="rId7" cstate="print"/>
          <a:srcRect/>
          <a:stretch>
            <a:fillRect/>
          </a:stretch>
        </p:blipFill>
        <p:spPr bwMode="auto">
          <a:xfrm>
            <a:off x="5379063" y="3621021"/>
            <a:ext cx="1929188" cy="1484784"/>
          </a:xfrm>
          <a:prstGeom prst="rect">
            <a:avLst/>
          </a:prstGeom>
          <a:noFill/>
        </p:spPr>
      </p:pic>
      <p:pic>
        <p:nvPicPr>
          <p:cNvPr id="2053" name="Picture 5" descr="C:\Users\MDOMINGUEZC\Pictures\DSC00833.JPG"/>
          <p:cNvPicPr>
            <a:picLocks noChangeAspect="1" noChangeArrowheads="1"/>
          </p:cNvPicPr>
          <p:nvPr/>
        </p:nvPicPr>
        <p:blipFill>
          <a:blip r:embed="rId8" cstate="print"/>
          <a:srcRect/>
          <a:stretch>
            <a:fillRect/>
          </a:stretch>
        </p:blipFill>
        <p:spPr bwMode="auto">
          <a:xfrm>
            <a:off x="8934358" y="3621021"/>
            <a:ext cx="1871208" cy="1440160"/>
          </a:xfrm>
          <a:prstGeom prst="rect">
            <a:avLst/>
          </a:prstGeom>
          <a:noFill/>
        </p:spPr>
      </p:pic>
      <p:pic>
        <p:nvPicPr>
          <p:cNvPr id="17" name="Picture 11" descr="C:\Users\icastro\Desktop\2016DSC07504.jpg">
            <a:extLst>
              <a:ext uri="{FF2B5EF4-FFF2-40B4-BE49-F238E27FC236}">
                <a16:creationId xmlns:a16="http://schemas.microsoft.com/office/drawing/2014/main" xmlns="" id="{6D95D142-F618-4715-BFB9-D5F74F81CCB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l="42700" r="10115"/>
          <a:stretch>
            <a:fillRect/>
          </a:stretch>
        </p:blipFill>
        <p:spPr bwMode="auto">
          <a:xfrm flipH="1">
            <a:off x="-7188" y="5389308"/>
            <a:ext cx="309510" cy="1468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Marcador de número de diapositiva"/>
          <p:cNvSpPr>
            <a:spLocks noGrp="1"/>
          </p:cNvSpPr>
          <p:nvPr>
            <p:ph type="sldNum" sz="quarter" idx="12"/>
          </p:nvPr>
        </p:nvSpPr>
        <p:spPr/>
        <p:txBody>
          <a:bodyPr/>
          <a:lstStyle/>
          <a:p>
            <a:fld id="{FFCAED88-EA73-4BA6-A286-B18324E965BC}" type="slidenum">
              <a:rPr lang="es-CO" smtClean="0"/>
              <a:t>20</a:t>
            </a:fld>
            <a:endParaRPr lang="es-CO" dirty="0"/>
          </a:p>
        </p:txBody>
      </p:sp>
    </p:spTree>
    <p:extLst>
      <p:ext uri="{BB962C8B-B14F-4D97-AF65-F5344CB8AC3E}">
        <p14:creationId xmlns:p14="http://schemas.microsoft.com/office/powerpoint/2010/main" val="12335017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2 Rectángulo"/>
          <p:cNvSpPr/>
          <p:nvPr/>
        </p:nvSpPr>
        <p:spPr>
          <a:xfrm>
            <a:off x="914" y="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2 Título"/>
          <p:cNvSpPr>
            <a:spLocks noGrp="1"/>
          </p:cNvSpPr>
          <p:nvPr>
            <p:ph type="title"/>
          </p:nvPr>
        </p:nvSpPr>
        <p:spPr>
          <a:xfrm>
            <a:off x="2844081" y="-41690"/>
            <a:ext cx="7017030" cy="759317"/>
          </a:xfrm>
        </p:spPr>
        <p:txBody>
          <a:bodyPr>
            <a:noAutofit/>
          </a:bodyPr>
          <a:lstStyle/>
          <a:p>
            <a:r>
              <a:rPr lang="es-CO" sz="1800" b="1" dirty="0" smtClean="0">
                <a:solidFill>
                  <a:schemeClr val="bg1"/>
                </a:solidFill>
                <a:latin typeface="Arial" panose="020B0604020202020204" pitchFamily="34" charset="0"/>
                <a:cs typeface="Arial" panose="020B0604020202020204" pitchFamily="34" charset="0"/>
              </a:rPr>
              <a:t>2.3 Participación </a:t>
            </a:r>
            <a:r>
              <a:rPr lang="es-CO" sz="1800" b="1" dirty="0">
                <a:solidFill>
                  <a:schemeClr val="bg1"/>
                </a:solidFill>
                <a:latin typeface="Arial" panose="020B0604020202020204" pitchFamily="34" charset="0"/>
                <a:cs typeface="Arial" panose="020B0604020202020204" pitchFamily="34" charset="0"/>
              </a:rPr>
              <a:t>y consulta </a:t>
            </a:r>
            <a:br>
              <a:rPr lang="es-CO" sz="1800" b="1" dirty="0">
                <a:solidFill>
                  <a:schemeClr val="bg1"/>
                </a:solidFill>
                <a:latin typeface="Arial" panose="020B0604020202020204" pitchFamily="34" charset="0"/>
                <a:cs typeface="Arial" panose="020B0604020202020204" pitchFamily="34" charset="0"/>
              </a:rPr>
            </a:br>
            <a:r>
              <a:rPr lang="es-CO" sz="1800" b="1" dirty="0" smtClean="0">
                <a:solidFill>
                  <a:schemeClr val="bg1"/>
                </a:solidFill>
                <a:latin typeface="Arial" panose="020B0604020202020204" pitchFamily="34" charset="0"/>
                <a:cs typeface="Arial" panose="020B0604020202020204" pitchFamily="34" charset="0"/>
              </a:rPr>
              <a:t>Comunicación </a:t>
            </a:r>
            <a:r>
              <a:rPr lang="es-CO" sz="1800" b="1" dirty="0">
                <a:solidFill>
                  <a:schemeClr val="bg1"/>
                </a:solidFill>
                <a:latin typeface="Arial" panose="020B0604020202020204" pitchFamily="34" charset="0"/>
                <a:cs typeface="Arial" panose="020B0604020202020204" pitchFamily="34" charset="0"/>
              </a:rPr>
              <a:t>con las partes interesadas </a:t>
            </a:r>
            <a:endParaRPr lang="es-CO" sz="1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5" name="CuadroTexto 14"/>
          <p:cNvSpPr txBox="1"/>
          <p:nvPr/>
        </p:nvSpPr>
        <p:spPr>
          <a:xfrm>
            <a:off x="10430354" y="5061181"/>
            <a:ext cx="1123695" cy="398094"/>
          </a:xfrm>
          <a:prstGeom prst="rect">
            <a:avLst/>
          </a:prstGeom>
          <a:noFill/>
        </p:spPr>
        <p:txBody>
          <a:bodyPr wrap="square" lIns="119924" tIns="59962" rIns="119924" bIns="59962" rtlCol="0">
            <a:spAutoFit/>
          </a:bodyPr>
          <a:lstStyle/>
          <a:p>
            <a:endParaRPr lang="es-CO" dirty="0"/>
          </a:p>
        </p:txBody>
      </p:sp>
      <p:sp>
        <p:nvSpPr>
          <p:cNvPr id="19" name="Rectángulo 18"/>
          <p:cNvSpPr/>
          <p:nvPr/>
        </p:nvSpPr>
        <p:spPr>
          <a:xfrm>
            <a:off x="1914560" y="1326081"/>
            <a:ext cx="5772525" cy="1844644"/>
          </a:xfrm>
          <a:prstGeom prst="rect">
            <a:avLst/>
          </a:prstGeom>
        </p:spPr>
        <p:txBody>
          <a:bodyPr wrap="square" lIns="119924" tIns="59962" rIns="119924" bIns="59962">
            <a:spAutoFit/>
          </a:bodyPr>
          <a:lstStyle/>
          <a:p>
            <a:pPr algn="just"/>
            <a:r>
              <a:rPr lang="es-CO" sz="1600" dirty="0">
                <a:solidFill>
                  <a:srgbClr val="000000"/>
                </a:solidFill>
                <a:latin typeface="Calibri" panose="020F0502020204030204" pitchFamily="34" charset="0"/>
              </a:rPr>
              <a:t>A través del seguimiento realizado a través de los comités Copasst / Cocol, se realiza cierre de hallazgos, condiciones propuestas por los colaboradores para la mejora continua del sistema garantizando el bienestar de los trabajadores. Inducciones al personal conductor de la empresa contratista CONTRUPROYEC, para garantizar la seguridad de ellos durante sus entradas a las instalaciones de Biocombustibles</a:t>
            </a:r>
            <a:endParaRPr lang="es-CO" sz="1600" dirty="0"/>
          </a:p>
        </p:txBody>
      </p:sp>
      <p:pic>
        <p:nvPicPr>
          <p:cNvPr id="28" name="Imagen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6647" y="1412776"/>
            <a:ext cx="264505" cy="231589"/>
          </a:xfrm>
          <a:prstGeom prst="rect">
            <a:avLst/>
          </a:prstGeom>
        </p:spPr>
      </p:pic>
      <p:sp>
        <p:nvSpPr>
          <p:cNvPr id="3" name="Rectángulo 2"/>
          <p:cNvSpPr/>
          <p:nvPr/>
        </p:nvSpPr>
        <p:spPr>
          <a:xfrm>
            <a:off x="1914560" y="843681"/>
            <a:ext cx="2728448" cy="367316"/>
          </a:xfrm>
          <a:prstGeom prst="rect">
            <a:avLst/>
          </a:prstGeom>
        </p:spPr>
        <p:txBody>
          <a:bodyPr wrap="none" lIns="119924" tIns="59962" rIns="119924" bIns="59962">
            <a:spAutoFit/>
          </a:bodyPr>
          <a:lstStyle/>
          <a:p>
            <a:r>
              <a:rPr lang="es-CO" sz="1600" b="1" dirty="0" smtClean="0">
                <a:latin typeface="Arial" panose="020B0604020202020204" pitchFamily="34" charset="0"/>
                <a:cs typeface="Arial" panose="020B0604020202020204" pitchFamily="34" charset="0"/>
              </a:rPr>
              <a:t>Gestión </a:t>
            </a:r>
            <a:r>
              <a:rPr lang="es-CO" sz="1600" b="1" dirty="0">
                <a:latin typeface="Arial" panose="020B0604020202020204" pitchFamily="34" charset="0"/>
                <a:cs typeface="Arial" panose="020B0604020202020204" pitchFamily="34" charset="0"/>
              </a:rPr>
              <a:t>Copasst/COCOL</a:t>
            </a:r>
            <a:endParaRPr lang="es-CO" sz="1600" b="1" dirty="0"/>
          </a:p>
        </p:txBody>
      </p:sp>
      <p:sp>
        <p:nvSpPr>
          <p:cNvPr id="8" name="Rectángulo 7">
            <a:extLst>
              <a:ext uri="{FF2B5EF4-FFF2-40B4-BE49-F238E27FC236}">
                <a16:creationId xmlns:a16="http://schemas.microsoft.com/office/drawing/2014/main" xmlns="" id="{394AD64B-6EDD-4BE3-8492-D86FD7DC944F}"/>
              </a:ext>
            </a:extLst>
          </p:cNvPr>
          <p:cNvSpPr/>
          <p:nvPr/>
        </p:nvSpPr>
        <p:spPr>
          <a:xfrm>
            <a:off x="5846865" y="3140969"/>
            <a:ext cx="5772525" cy="1107996"/>
          </a:xfrm>
          <a:prstGeom prst="rect">
            <a:avLst/>
          </a:prstGeom>
        </p:spPr>
        <p:txBody>
          <a:bodyPr wrap="square" lIns="119924" tIns="59962" rIns="119924" bIns="59962">
            <a:spAutoFit/>
          </a:bodyPr>
          <a:lstStyle/>
          <a:p>
            <a:pPr algn="just"/>
            <a:r>
              <a:rPr lang="es-CO" sz="1600" dirty="0">
                <a:solidFill>
                  <a:srgbClr val="000000"/>
                </a:solidFill>
                <a:latin typeface="Calibri" panose="020F0502020204030204" pitchFamily="34" charset="0"/>
              </a:rPr>
              <a:t>Actividades deportivas cue incluyen el componente de seguridad y ambiente como seguimiento al programa de medicina preventiva y del trabajo, fomentando valores corporativos: Integración, trabajo en equipo, entre otros.</a:t>
            </a:r>
            <a:endParaRPr lang="es-CO" sz="1600" dirty="0"/>
          </a:p>
        </p:txBody>
      </p:sp>
      <p:pic>
        <p:nvPicPr>
          <p:cNvPr id="12" name="Picture 11" descr="C:\Users\icastro\Desktop\2016DSC07504.jpg">
            <a:extLst>
              <a:ext uri="{FF2B5EF4-FFF2-40B4-BE49-F238E27FC236}">
                <a16:creationId xmlns:a16="http://schemas.microsoft.com/office/drawing/2014/main" xmlns="" id="{6D95D142-F618-4715-BFB9-D5F74F81CC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42700" r="10115"/>
          <a:stretch>
            <a:fillRect/>
          </a:stretch>
        </p:blipFill>
        <p:spPr bwMode="auto">
          <a:xfrm flipH="1">
            <a:off x="-7189" y="5459274"/>
            <a:ext cx="294765" cy="13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p:cNvPicPr>
            <a:picLocks noChangeAspect="1" noChangeArrowheads="1"/>
          </p:cNvPicPr>
          <p:nvPr/>
        </p:nvPicPr>
        <p:blipFill>
          <a:blip r:embed="rId5" cstate="print"/>
          <a:srcRect l="26838" t="28266" r="29722" b="26454"/>
          <a:stretch>
            <a:fillRect/>
          </a:stretch>
        </p:blipFill>
        <p:spPr bwMode="auto">
          <a:xfrm>
            <a:off x="2198009" y="4389107"/>
            <a:ext cx="3368174" cy="2025579"/>
          </a:xfrm>
          <a:prstGeom prst="rect">
            <a:avLst/>
          </a:prstGeom>
          <a:noFill/>
          <a:ln w="9525">
            <a:noFill/>
            <a:miter lim="800000"/>
            <a:headEnd/>
            <a:tailEnd/>
          </a:ln>
        </p:spPr>
      </p:pic>
      <p:pic>
        <p:nvPicPr>
          <p:cNvPr id="3075" name="Picture 3"/>
          <p:cNvPicPr>
            <a:picLocks noChangeAspect="1" noChangeArrowheads="1"/>
          </p:cNvPicPr>
          <p:nvPr/>
        </p:nvPicPr>
        <p:blipFill>
          <a:blip r:embed="rId6" cstate="print"/>
          <a:srcRect l="26838" t="29250" r="27227" b="26454"/>
          <a:stretch>
            <a:fillRect/>
          </a:stretch>
        </p:blipFill>
        <p:spPr bwMode="auto">
          <a:xfrm>
            <a:off x="6876029" y="4389107"/>
            <a:ext cx="3742416" cy="2082159"/>
          </a:xfrm>
          <a:prstGeom prst="rect">
            <a:avLst/>
          </a:prstGeom>
          <a:noFill/>
          <a:ln w="9525">
            <a:noFill/>
            <a:miter lim="800000"/>
            <a:headEnd/>
            <a:tailEnd/>
          </a:ln>
        </p:spPr>
      </p:pic>
      <p:sp>
        <p:nvSpPr>
          <p:cNvPr id="2" name="1 Marcador de número de diapositiva"/>
          <p:cNvSpPr>
            <a:spLocks noGrp="1"/>
          </p:cNvSpPr>
          <p:nvPr>
            <p:ph type="sldNum" sz="quarter" idx="12"/>
          </p:nvPr>
        </p:nvSpPr>
        <p:spPr/>
        <p:txBody>
          <a:bodyPr/>
          <a:lstStyle/>
          <a:p>
            <a:fld id="{FFCAED88-EA73-4BA6-A286-B18324E965BC}" type="slidenum">
              <a:rPr lang="es-CO" smtClean="0"/>
              <a:t>21</a:t>
            </a:fld>
            <a:endParaRPr lang="es-CO" dirty="0"/>
          </a:p>
        </p:txBody>
      </p:sp>
    </p:spTree>
    <p:extLst>
      <p:ext uri="{BB962C8B-B14F-4D97-AF65-F5344CB8AC3E}">
        <p14:creationId xmlns:p14="http://schemas.microsoft.com/office/powerpoint/2010/main" val="11220483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02938" y="559520"/>
            <a:ext cx="5193471" cy="493216"/>
          </a:xfrm>
        </p:spPr>
        <p:txBody>
          <a:bodyPr>
            <a:normAutofit/>
          </a:bodyPr>
          <a:lstStyle/>
          <a:p>
            <a:r>
              <a:rPr lang="es-CO" sz="2400" dirty="0" smtClean="0"/>
              <a:t>Asociados a la naturaleza del negocio</a:t>
            </a:r>
            <a:endParaRPr lang="es-CO" sz="2400" dirty="0"/>
          </a:p>
        </p:txBody>
      </p:sp>
      <p:sp>
        <p:nvSpPr>
          <p:cNvPr id="4" name="3 Rectángulo"/>
          <p:cNvSpPr/>
          <p:nvPr/>
        </p:nvSpPr>
        <p:spPr>
          <a:xfrm>
            <a:off x="-18827" y="1084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1 Título"/>
          <p:cNvSpPr txBox="1">
            <a:spLocks/>
          </p:cNvSpPr>
          <p:nvPr/>
        </p:nvSpPr>
        <p:spPr>
          <a:xfrm>
            <a:off x="602938" y="-13394"/>
            <a:ext cx="10674974"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3200" dirty="0" smtClean="0">
                <a:solidFill>
                  <a:schemeClr val="bg1"/>
                </a:solidFill>
              </a:rPr>
              <a:t>3. Requisitos </a:t>
            </a:r>
            <a:r>
              <a:rPr lang="es-CO" sz="3200" dirty="0">
                <a:solidFill>
                  <a:schemeClr val="bg1"/>
                </a:solidFill>
              </a:rPr>
              <a:t>Legales y de Otra Índole </a:t>
            </a:r>
            <a:endParaRPr lang="es-CO" sz="3200" b="1" dirty="0">
              <a:solidFill>
                <a:schemeClr val="bg1"/>
              </a:solidFill>
            </a:endParaRPr>
          </a:p>
        </p:txBody>
      </p:sp>
      <p:graphicFrame>
        <p:nvGraphicFramePr>
          <p:cNvPr id="8" name="7 Diagrama"/>
          <p:cNvGraphicFramePr/>
          <p:nvPr>
            <p:extLst>
              <p:ext uri="{D42A27DB-BD31-4B8C-83A1-F6EECF244321}">
                <p14:modId xmlns:p14="http://schemas.microsoft.com/office/powerpoint/2010/main" val="940017922"/>
              </p:ext>
            </p:extLst>
          </p:nvPr>
        </p:nvGraphicFramePr>
        <p:xfrm>
          <a:off x="895314" y="1484784"/>
          <a:ext cx="9919536" cy="36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5 Marco"/>
          <p:cNvSpPr/>
          <p:nvPr/>
        </p:nvSpPr>
        <p:spPr>
          <a:xfrm>
            <a:off x="899865" y="5085184"/>
            <a:ext cx="9801983" cy="1152128"/>
          </a:xfrm>
          <a:prstGeom prst="fram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O" dirty="0" smtClean="0">
                <a:solidFill>
                  <a:schemeClr val="tx1"/>
                </a:solidFill>
              </a:rPr>
              <a:t>Se da cumplimiento al 100% a los requisitos legales asociados a la naturaleza del negocio como: Cumplimiento de los parámetros de calidad del Biodiesel, cumplimiento a los precios de venta, Cumplimiento a los requisitos de funcionamiento</a:t>
            </a:r>
            <a:endParaRPr lang="es-CO" dirty="0">
              <a:solidFill>
                <a:schemeClr val="tx1"/>
              </a:solidFill>
            </a:endParaRPr>
          </a:p>
        </p:txBody>
      </p:sp>
      <p:sp>
        <p:nvSpPr>
          <p:cNvPr id="2" name="1 Marcador de número de diapositiva"/>
          <p:cNvSpPr>
            <a:spLocks noGrp="1"/>
          </p:cNvSpPr>
          <p:nvPr>
            <p:ph type="sldNum" sz="quarter" idx="12"/>
          </p:nvPr>
        </p:nvSpPr>
        <p:spPr/>
        <p:txBody>
          <a:bodyPr/>
          <a:lstStyle/>
          <a:p>
            <a:fld id="{FFCAED88-EA73-4BA6-A286-B18324E965BC}" type="slidenum">
              <a:rPr lang="es-CO" smtClean="0"/>
              <a:t>22</a:t>
            </a:fld>
            <a:endParaRPr lang="es-CO" dirty="0"/>
          </a:p>
        </p:txBody>
      </p:sp>
      <p:sp>
        <p:nvSpPr>
          <p:cNvPr id="7" name="6 CuadroTexto"/>
          <p:cNvSpPr txBox="1"/>
          <p:nvPr/>
        </p:nvSpPr>
        <p:spPr>
          <a:xfrm>
            <a:off x="1043881" y="1077804"/>
            <a:ext cx="7056784" cy="369332"/>
          </a:xfrm>
          <a:prstGeom prst="rect">
            <a:avLst/>
          </a:prstGeom>
          <a:noFill/>
        </p:spPr>
        <p:txBody>
          <a:bodyPr wrap="square" rtlCol="0">
            <a:spAutoFit/>
          </a:bodyPr>
          <a:lstStyle/>
          <a:p>
            <a:r>
              <a:rPr lang="es-CO" dirty="0" smtClean="0"/>
              <a:t>Requisitos Emitidos en el año 2020 </a:t>
            </a:r>
            <a:endParaRPr lang="es-CO" dirty="0"/>
          </a:p>
        </p:txBody>
      </p:sp>
    </p:spTree>
    <p:extLst>
      <p:ext uri="{BB962C8B-B14F-4D97-AF65-F5344CB8AC3E}">
        <p14:creationId xmlns:p14="http://schemas.microsoft.com/office/powerpoint/2010/main" val="33755465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FFCAED88-EA73-4BA6-A286-B18324E965BC}" type="slidenum">
              <a:rPr lang="es-CO" smtClean="0"/>
              <a:t>23</a:t>
            </a:fld>
            <a:endParaRPr lang="es-CO" dirty="0"/>
          </a:p>
        </p:txBody>
      </p:sp>
      <p:sp>
        <p:nvSpPr>
          <p:cNvPr id="5" name="4 Rectángulo"/>
          <p:cNvSpPr/>
          <p:nvPr/>
        </p:nvSpPr>
        <p:spPr>
          <a:xfrm>
            <a:off x="2772073" y="2696236"/>
            <a:ext cx="6609053" cy="584775"/>
          </a:xfrm>
          <a:prstGeom prst="rect">
            <a:avLst/>
          </a:prstGeom>
        </p:spPr>
        <p:txBody>
          <a:bodyPr wrap="none">
            <a:spAutoFit/>
          </a:bodyPr>
          <a:lstStyle/>
          <a:p>
            <a:r>
              <a:rPr lang="es-CO" sz="3200" b="1" dirty="0"/>
              <a:t>3. Requisitos Legales y de Otra Índole </a:t>
            </a:r>
          </a:p>
        </p:txBody>
      </p:sp>
      <p:sp>
        <p:nvSpPr>
          <p:cNvPr id="6" name="5 Redondear rectángulo de esquina del mismo lado"/>
          <p:cNvSpPr/>
          <p:nvPr/>
        </p:nvSpPr>
        <p:spPr>
          <a:xfrm>
            <a:off x="6096048" y="3821810"/>
            <a:ext cx="3734557" cy="2232248"/>
          </a:xfrm>
          <a:prstGeom prst="round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6 Redondear rectángulo de esquina del mismo lado"/>
          <p:cNvSpPr/>
          <p:nvPr/>
        </p:nvSpPr>
        <p:spPr>
          <a:xfrm>
            <a:off x="1943683" y="3821810"/>
            <a:ext cx="3734557" cy="2232248"/>
          </a:xfrm>
          <a:prstGeom prst="round2Same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8" name="Picture 2" descr="C:\Users\hcotes\Downloads\unnam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44" y="4006001"/>
            <a:ext cx="2654437" cy="17416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172" b="100000" l="0" r="100000">
                        <a14:foregroundMark x1="6787" y1="33724" x2="90769" y2="32292"/>
                        <a14:foregroundMark x1="87149" y1="45573" x2="181" y2="43229"/>
                        <a14:foregroundMark x1="2172" y1="89583" x2="18462" y2="96484"/>
                        <a14:foregroundMark x1="2443" y1="97005" x2="18009" y2="92188"/>
                        <a14:foregroundMark x1="21991" y1="92578" x2="31403" y2="92448"/>
                        <a14:foregroundMark x1="26968" y1="95703" x2="31403" y2="96484"/>
                        <a14:foregroundMark x1="35747" y1="92318" x2="45339" y2="96875"/>
                        <a14:foregroundMark x1="35928" y1="96615" x2="35023" y2="93229"/>
                        <a14:foregroundMark x1="48145" y1="91406" x2="52127" y2="96224"/>
                        <a14:foregroundMark x1="52489" y1="92969" x2="54661" y2="94271"/>
                        <a14:foregroundMark x1="56742" y1="93880" x2="92127" y2="93490"/>
                      </a14:backgroundRemoval>
                    </a14:imgEffect>
                  </a14:imgLayer>
                </a14:imgProps>
              </a:ext>
              <a:ext uri="{28A0092B-C50C-407E-A947-70E740481C1C}">
                <a14:useLocalDpi xmlns:a14="http://schemas.microsoft.com/office/drawing/2010/main" val="0"/>
              </a:ext>
            </a:extLst>
          </a:blip>
          <a:srcRect b="16325"/>
          <a:stretch/>
        </p:blipFill>
        <p:spPr bwMode="auto">
          <a:xfrm>
            <a:off x="6588497" y="4302092"/>
            <a:ext cx="2697230" cy="1445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pic>
    </p:spTree>
    <p:extLst>
      <p:ext uri="{BB962C8B-B14F-4D97-AF65-F5344CB8AC3E}">
        <p14:creationId xmlns:p14="http://schemas.microsoft.com/office/powerpoint/2010/main" val="22666444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37176" y="559520"/>
            <a:ext cx="7218589" cy="604663"/>
          </a:xfrm>
        </p:spPr>
        <p:txBody>
          <a:bodyPr/>
          <a:lstStyle/>
          <a:p>
            <a:r>
              <a:rPr lang="es-CO" dirty="0" smtClean="0"/>
              <a:t>Asociados a la SST</a:t>
            </a:r>
            <a:endParaRPr lang="es-CO" dirty="0"/>
          </a:p>
        </p:txBody>
      </p:sp>
      <p:sp>
        <p:nvSpPr>
          <p:cNvPr id="4" name="3 Rectángulo"/>
          <p:cNvSpPr/>
          <p:nvPr/>
        </p:nvSpPr>
        <p:spPr>
          <a:xfrm>
            <a:off x="-18827" y="1084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1 Título"/>
          <p:cNvSpPr txBox="1">
            <a:spLocks/>
          </p:cNvSpPr>
          <p:nvPr/>
        </p:nvSpPr>
        <p:spPr>
          <a:xfrm>
            <a:off x="602938" y="-13394"/>
            <a:ext cx="10674974"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3200" dirty="0" smtClean="0">
                <a:solidFill>
                  <a:schemeClr val="bg1"/>
                </a:solidFill>
              </a:rPr>
              <a:t>3. Requisitos </a:t>
            </a:r>
            <a:r>
              <a:rPr lang="es-CO" sz="3200" dirty="0">
                <a:solidFill>
                  <a:schemeClr val="bg1"/>
                </a:solidFill>
              </a:rPr>
              <a:t>Legales y de Otra Índole </a:t>
            </a:r>
            <a:endParaRPr lang="es-CO" sz="3200" b="1" dirty="0">
              <a:solidFill>
                <a:schemeClr val="bg1"/>
              </a:solidFill>
            </a:endParaRPr>
          </a:p>
        </p:txBody>
      </p:sp>
      <p:sp>
        <p:nvSpPr>
          <p:cNvPr id="9" name="Rectángulo 6"/>
          <p:cNvSpPr/>
          <p:nvPr/>
        </p:nvSpPr>
        <p:spPr>
          <a:xfrm>
            <a:off x="645222" y="1239999"/>
            <a:ext cx="10590405" cy="1261884"/>
          </a:xfrm>
          <a:prstGeom prst="rect">
            <a:avLst/>
          </a:prstGeom>
        </p:spPr>
        <p:txBody>
          <a:bodyPr wrap="square">
            <a:spAutoFit/>
          </a:bodyPr>
          <a:lstStyle/>
          <a:p>
            <a:pPr algn="just"/>
            <a:r>
              <a:rPr lang="es-CO" sz="1600" dirty="0">
                <a:solidFill>
                  <a:srgbClr val="000000"/>
                </a:solidFill>
                <a:latin typeface="Calibri" panose="020F0502020204030204" pitchFamily="34" charset="0"/>
              </a:rPr>
              <a:t>De </a:t>
            </a:r>
            <a:r>
              <a:rPr lang="es-CO" sz="1600" b="1" dirty="0" smtClean="0">
                <a:solidFill>
                  <a:schemeClr val="accent1"/>
                </a:solidFill>
                <a:latin typeface="Arial" panose="020B0604020202020204" pitchFamily="34" charset="0"/>
              </a:rPr>
              <a:t>205</a:t>
            </a:r>
            <a:r>
              <a:rPr lang="es-CO" sz="1600" dirty="0" smtClean="0">
                <a:solidFill>
                  <a:srgbClr val="000000"/>
                </a:solidFill>
                <a:latin typeface="Calibri" panose="020F0502020204030204" pitchFamily="34" charset="0"/>
              </a:rPr>
              <a:t> </a:t>
            </a:r>
            <a:r>
              <a:rPr lang="es-CO" sz="1600" dirty="0">
                <a:solidFill>
                  <a:srgbClr val="000000"/>
                </a:solidFill>
                <a:latin typeface="Calibri" panose="020F0502020204030204" pitchFamily="34" charset="0"/>
              </a:rPr>
              <a:t>requisitos identificados  obtenemos los siguientes resultados a través de la evaluación de cumplimiento de requisitos legales realizada por un externo: </a:t>
            </a:r>
            <a:r>
              <a:rPr lang="es-CO" sz="1600" dirty="0" smtClean="0">
                <a:solidFill>
                  <a:srgbClr val="000000"/>
                </a:solidFill>
                <a:latin typeface="Calibri" panose="020F0502020204030204" pitchFamily="34" charset="0"/>
              </a:rPr>
              <a:t>203 </a:t>
            </a:r>
            <a:r>
              <a:rPr lang="es-CO" sz="1600" b="1" dirty="0">
                <a:solidFill>
                  <a:srgbClr val="000000"/>
                </a:solidFill>
                <a:latin typeface="Calibri" panose="020F0502020204030204" pitchFamily="34" charset="0"/>
              </a:rPr>
              <a:t>Conforme </a:t>
            </a:r>
            <a:r>
              <a:rPr lang="es-CO" sz="1600" dirty="0">
                <a:solidFill>
                  <a:srgbClr val="000000"/>
                </a:solidFill>
                <a:latin typeface="Calibri" panose="020F0502020204030204" pitchFamily="34" charset="0"/>
              </a:rPr>
              <a:t>correspondiente al </a:t>
            </a:r>
            <a:r>
              <a:rPr lang="es-CO" sz="1600" b="1" dirty="0" smtClean="0">
                <a:solidFill>
                  <a:schemeClr val="accent1"/>
                </a:solidFill>
                <a:latin typeface="Arial" panose="020B0604020202020204" pitchFamily="34" charset="0"/>
              </a:rPr>
              <a:t>97% </a:t>
            </a:r>
            <a:r>
              <a:rPr lang="es-CO" sz="1600" dirty="0" smtClean="0">
                <a:solidFill>
                  <a:srgbClr val="000000"/>
                </a:solidFill>
                <a:latin typeface="Calibri" panose="020F0502020204030204" pitchFamily="34" charset="0"/>
              </a:rPr>
              <a:t> y No </a:t>
            </a:r>
            <a:r>
              <a:rPr lang="es-CO" sz="1600" dirty="0">
                <a:solidFill>
                  <a:srgbClr val="000000"/>
                </a:solidFill>
                <a:latin typeface="Calibri" panose="020F0502020204030204" pitchFamily="34" charset="0"/>
              </a:rPr>
              <a:t>Cumple </a:t>
            </a:r>
            <a:r>
              <a:rPr lang="es-CO" sz="1600" b="1" dirty="0" smtClean="0">
                <a:solidFill>
                  <a:schemeClr val="accent1"/>
                </a:solidFill>
                <a:latin typeface="Arial" panose="020B0604020202020204" pitchFamily="34" charset="0"/>
              </a:rPr>
              <a:t>3 %</a:t>
            </a:r>
            <a:r>
              <a:rPr lang="es-CO" sz="1600" dirty="0" smtClean="0">
                <a:solidFill>
                  <a:srgbClr val="000000"/>
                </a:solidFill>
                <a:latin typeface="Calibri" panose="020F0502020204030204" pitchFamily="34" charset="0"/>
              </a:rPr>
              <a:t>.</a:t>
            </a:r>
          </a:p>
          <a:p>
            <a:pPr algn="just"/>
            <a:endParaRPr lang="es-CO" sz="1600" dirty="0">
              <a:solidFill>
                <a:srgbClr val="000000"/>
              </a:solidFill>
              <a:latin typeface="Calibri" panose="020F0502020204030204" pitchFamily="34" charset="0"/>
            </a:endParaRPr>
          </a:p>
          <a:p>
            <a:pPr algn="just"/>
            <a:r>
              <a:rPr lang="es-CO" sz="1600" dirty="0" smtClean="0">
                <a:solidFill>
                  <a:srgbClr val="000000"/>
                </a:solidFill>
                <a:latin typeface="Calibri" panose="020F0502020204030204" pitchFamily="34" charset="0"/>
              </a:rPr>
              <a:t>Éste 3% corresponde a la no certificación de los trabajadores en espacios confinados.</a:t>
            </a:r>
          </a:p>
          <a:p>
            <a:pPr algn="just"/>
            <a:r>
              <a:rPr lang="es-CO" sz="1200" i="1" dirty="0" smtClean="0">
                <a:solidFill>
                  <a:srgbClr val="000000"/>
                </a:solidFill>
                <a:latin typeface="Calibri" panose="020F0502020204030204" pitchFamily="34" charset="0"/>
              </a:rPr>
              <a:t>Esta información se evaluó el 5 de agosto del 2020</a:t>
            </a:r>
            <a:endParaRPr lang="es-CO" sz="1200" i="1" dirty="0">
              <a:solidFill>
                <a:srgbClr val="000000"/>
              </a:solidFill>
              <a:latin typeface="Calibri" panose="020F0502020204030204" pitchFamily="34" charset="0"/>
            </a:endParaRPr>
          </a:p>
        </p:txBody>
      </p:sp>
      <p:graphicFrame>
        <p:nvGraphicFramePr>
          <p:cNvPr id="10" name="Tabla 4"/>
          <p:cNvGraphicFramePr>
            <a:graphicFrameLocks noGrp="1"/>
          </p:cNvGraphicFramePr>
          <p:nvPr>
            <p:extLst>
              <p:ext uri="{D42A27DB-BD31-4B8C-83A1-F6EECF244321}">
                <p14:modId xmlns:p14="http://schemas.microsoft.com/office/powerpoint/2010/main" val="3255176531"/>
              </p:ext>
            </p:extLst>
          </p:nvPr>
        </p:nvGraphicFramePr>
        <p:xfrm>
          <a:off x="530226" y="2708920"/>
          <a:ext cx="10747686" cy="2016224"/>
        </p:xfrm>
        <a:graphic>
          <a:graphicData uri="http://schemas.openxmlformats.org/drawingml/2006/table">
            <a:tbl>
              <a:tblPr firstRow="1" bandRow="1">
                <a:tableStyleId>{8799B23B-EC83-4686-B30A-512413B5E67A}</a:tableStyleId>
              </a:tblPr>
              <a:tblGrid>
                <a:gridCol w="5412944">
                  <a:extLst>
                    <a:ext uri="{9D8B030D-6E8A-4147-A177-3AD203B41FA5}">
                      <a16:colId xmlns="" xmlns:a16="http://schemas.microsoft.com/office/drawing/2014/main" val="20000"/>
                    </a:ext>
                  </a:extLst>
                </a:gridCol>
                <a:gridCol w="5334742">
                  <a:extLst>
                    <a:ext uri="{9D8B030D-6E8A-4147-A177-3AD203B41FA5}">
                      <a16:colId xmlns="" xmlns:a16="http://schemas.microsoft.com/office/drawing/2014/main" val="20001"/>
                    </a:ext>
                  </a:extLst>
                </a:gridCol>
              </a:tblGrid>
              <a:tr h="2016224">
                <a:tc>
                  <a:txBody>
                    <a:bodyPr/>
                    <a:lstStyle/>
                    <a:p>
                      <a:r>
                        <a:rPr lang="es-CO" sz="1800" dirty="0" smtClean="0"/>
                        <a:t>ESPACIOS CONFINADOS</a:t>
                      </a:r>
                      <a:endParaRPr lang="es-CO" sz="1800" dirty="0"/>
                    </a:p>
                    <a:p>
                      <a:pPr marL="285750" indent="-285750" algn="just">
                        <a:buFont typeface="Arial" panose="020B0604020202020204" pitchFamily="34" charset="0"/>
                        <a:buChar char="•"/>
                      </a:pPr>
                      <a:r>
                        <a:rPr lang="es-CO" sz="1800" u="sng" dirty="0"/>
                        <a:t>Decreto 1310 del 2016.</a:t>
                      </a:r>
                    </a:p>
                    <a:p>
                      <a:pPr marL="285750" indent="-285750" algn="just">
                        <a:buFont typeface="Arial" panose="020B0604020202020204" pitchFamily="34" charset="0"/>
                        <a:buChar char="•"/>
                      </a:pPr>
                      <a:r>
                        <a:rPr lang="es-CO" sz="1800" u="sng" dirty="0"/>
                        <a:t>Decreto</a:t>
                      </a:r>
                      <a:r>
                        <a:rPr lang="es-CO" sz="1800" u="sng" baseline="0" dirty="0"/>
                        <a:t> 1906 del 2015.</a:t>
                      </a:r>
                    </a:p>
                    <a:p>
                      <a:pPr marL="285750" indent="-285750" algn="just">
                        <a:buFont typeface="Arial" panose="020B0604020202020204" pitchFamily="34" charset="0"/>
                        <a:buChar char="•"/>
                      </a:pPr>
                      <a:r>
                        <a:rPr lang="es-CO" sz="1800" u="sng" baseline="0" dirty="0"/>
                        <a:t>Resolución 1231 del 2016</a:t>
                      </a:r>
                    </a:p>
                    <a:p>
                      <a:endParaRPr lang="es-CO" sz="3200" b="1" dirty="0"/>
                    </a:p>
                  </a:txBody>
                  <a:tcPr/>
                </a:tc>
                <a:tc>
                  <a:txBody>
                    <a:bodyPr/>
                    <a:lstStyle/>
                    <a:p>
                      <a:pPr algn="just"/>
                      <a:r>
                        <a:rPr lang="es-CO" sz="1400" dirty="0"/>
                        <a:t>Estatus:</a:t>
                      </a:r>
                    </a:p>
                    <a:p>
                      <a:pPr algn="just"/>
                      <a:r>
                        <a:rPr lang="es-CO" sz="1400" dirty="0" smtClean="0"/>
                        <a:t>Se realiza solitud de exámenes médicos periódicos</a:t>
                      </a:r>
                      <a:r>
                        <a:rPr lang="es-CO" sz="1400" baseline="0" dirty="0" smtClean="0"/>
                        <a:t> a trabajadores con el fin de orientarles a las certificaciones en espacios confinados</a:t>
                      </a:r>
                      <a:endParaRPr lang="es-CO" sz="1400" dirty="0"/>
                    </a:p>
                    <a:p>
                      <a:pPr algn="just"/>
                      <a:r>
                        <a:rPr lang="es-CO" sz="1400" dirty="0"/>
                        <a:t>Pendiente: En </a:t>
                      </a:r>
                      <a:r>
                        <a:rPr lang="es-CO" sz="1400" dirty="0" smtClean="0"/>
                        <a:t>su </a:t>
                      </a:r>
                      <a:r>
                        <a:rPr lang="es-CO" sz="1400" dirty="0"/>
                        <a:t>implementación se encuentra en proceso de aprobación la Solped  </a:t>
                      </a:r>
                      <a:r>
                        <a:rPr lang="es-CO" sz="1400" dirty="0" smtClean="0"/>
                        <a:t>3100040513</a:t>
                      </a:r>
                      <a:r>
                        <a:rPr lang="es-CO" sz="1400" baseline="0" dirty="0" smtClean="0"/>
                        <a:t> </a:t>
                      </a:r>
                      <a:r>
                        <a:rPr lang="es-CO" sz="1400" dirty="0" smtClean="0"/>
                        <a:t>correspondiente </a:t>
                      </a:r>
                      <a:r>
                        <a:rPr lang="es-CO" sz="1400" dirty="0"/>
                        <a:t>a los exámenes médicos de los </a:t>
                      </a:r>
                      <a:r>
                        <a:rPr lang="es-CO" sz="1400" baseline="0" dirty="0" smtClean="0"/>
                        <a:t> operarios </a:t>
                      </a:r>
                      <a:r>
                        <a:rPr lang="es-CO" sz="1400" dirty="0" smtClean="0"/>
                        <a:t>de </a:t>
                      </a:r>
                      <a:r>
                        <a:rPr lang="es-CO" sz="1400" dirty="0"/>
                        <a:t>acuerdo a lo establecido en la Resolución 1231 del 2016.</a:t>
                      </a:r>
                      <a:endParaRPr lang="es-CO" sz="1400" b="1" i="1" dirty="0">
                        <a:latin typeface="Calibri" panose="020F0502020204030204" pitchFamily="34" charset="0"/>
                        <a:cs typeface="Calibri" panose="020F0502020204030204" pitchFamily="34" charset="0"/>
                      </a:endParaRPr>
                    </a:p>
                  </a:txBody>
                  <a:tcPr/>
                </a:tc>
                <a:extLst>
                  <a:ext uri="{0D108BD9-81ED-4DB2-BD59-A6C34878D82A}">
                    <a16:rowId xmlns="" xmlns:a16="http://schemas.microsoft.com/office/drawing/2014/main" val="10001"/>
                  </a:ext>
                </a:extLst>
              </a:tr>
            </a:tbl>
          </a:graphicData>
        </a:graphic>
      </p:graphicFrame>
      <p:sp>
        <p:nvSpPr>
          <p:cNvPr id="2" name="1 Marcador de número de diapositiva"/>
          <p:cNvSpPr>
            <a:spLocks noGrp="1"/>
          </p:cNvSpPr>
          <p:nvPr>
            <p:ph type="sldNum" sz="quarter" idx="12"/>
          </p:nvPr>
        </p:nvSpPr>
        <p:spPr/>
        <p:txBody>
          <a:bodyPr/>
          <a:lstStyle/>
          <a:p>
            <a:fld id="{FFCAED88-EA73-4BA6-A286-B18324E965BC}" type="slidenum">
              <a:rPr lang="es-CO" smtClean="0"/>
              <a:t>24</a:t>
            </a:fld>
            <a:endParaRPr lang="es-CO" dirty="0"/>
          </a:p>
        </p:txBody>
      </p:sp>
    </p:spTree>
    <p:extLst>
      <p:ext uri="{BB962C8B-B14F-4D97-AF65-F5344CB8AC3E}">
        <p14:creationId xmlns:p14="http://schemas.microsoft.com/office/powerpoint/2010/main" val="30428183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37176" y="559520"/>
            <a:ext cx="7218589" cy="604663"/>
          </a:xfrm>
        </p:spPr>
        <p:txBody>
          <a:bodyPr/>
          <a:lstStyle/>
          <a:p>
            <a:r>
              <a:rPr lang="es-CO" dirty="0" smtClean="0"/>
              <a:t>Asociados a la SST</a:t>
            </a:r>
            <a:endParaRPr lang="es-CO" dirty="0"/>
          </a:p>
        </p:txBody>
      </p:sp>
      <p:sp>
        <p:nvSpPr>
          <p:cNvPr id="4" name="3 Rectángulo"/>
          <p:cNvSpPr/>
          <p:nvPr/>
        </p:nvSpPr>
        <p:spPr>
          <a:xfrm>
            <a:off x="-18827" y="1084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1 Título"/>
          <p:cNvSpPr txBox="1">
            <a:spLocks/>
          </p:cNvSpPr>
          <p:nvPr/>
        </p:nvSpPr>
        <p:spPr>
          <a:xfrm>
            <a:off x="602938" y="-13394"/>
            <a:ext cx="10674974"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3200" dirty="0" smtClean="0">
                <a:solidFill>
                  <a:schemeClr val="bg1"/>
                </a:solidFill>
              </a:rPr>
              <a:t>3. Requisitos </a:t>
            </a:r>
            <a:r>
              <a:rPr lang="es-CO" sz="3200" dirty="0">
                <a:solidFill>
                  <a:schemeClr val="bg1"/>
                </a:solidFill>
              </a:rPr>
              <a:t>Legales y de Otra Índole </a:t>
            </a:r>
            <a:endParaRPr lang="es-CO" sz="3200" b="1" dirty="0">
              <a:solidFill>
                <a:schemeClr val="bg1"/>
              </a:solidFill>
            </a:endParaRPr>
          </a:p>
        </p:txBody>
      </p:sp>
      <p:graphicFrame>
        <p:nvGraphicFramePr>
          <p:cNvPr id="7" name="Tabla 4"/>
          <p:cNvGraphicFramePr>
            <a:graphicFrameLocks noGrp="1"/>
          </p:cNvGraphicFramePr>
          <p:nvPr>
            <p:extLst>
              <p:ext uri="{D42A27DB-BD31-4B8C-83A1-F6EECF244321}">
                <p14:modId xmlns:p14="http://schemas.microsoft.com/office/powerpoint/2010/main" val="15317675"/>
              </p:ext>
            </p:extLst>
          </p:nvPr>
        </p:nvGraphicFramePr>
        <p:xfrm>
          <a:off x="602938" y="1556792"/>
          <a:ext cx="10801200" cy="1737360"/>
        </p:xfrm>
        <a:graphic>
          <a:graphicData uri="http://schemas.openxmlformats.org/drawingml/2006/table">
            <a:tbl>
              <a:tblPr firstRow="1" bandRow="1">
                <a:tableStyleId>{8799B23B-EC83-4686-B30A-512413B5E67A}</a:tableStyleId>
              </a:tblPr>
              <a:tblGrid>
                <a:gridCol w="5409495">
                  <a:extLst>
                    <a:ext uri="{9D8B030D-6E8A-4147-A177-3AD203B41FA5}">
                      <a16:colId xmlns="" xmlns:a16="http://schemas.microsoft.com/office/drawing/2014/main" val="20000"/>
                    </a:ext>
                  </a:extLst>
                </a:gridCol>
                <a:gridCol w="5391705">
                  <a:extLst>
                    <a:ext uri="{9D8B030D-6E8A-4147-A177-3AD203B41FA5}">
                      <a16:colId xmlns="" xmlns:a16="http://schemas.microsoft.com/office/drawing/2014/main" val="20001"/>
                    </a:ext>
                  </a:extLst>
                </a:gridCol>
              </a:tblGrid>
              <a:tr h="1728192">
                <a:tc>
                  <a:txBody>
                    <a:bodyPr/>
                    <a:lstStyle/>
                    <a:p>
                      <a:r>
                        <a:rPr lang="es-CO" sz="1600" dirty="0"/>
                        <a:t>EXAMENES MEDICOS</a:t>
                      </a:r>
                    </a:p>
                    <a:p>
                      <a:pPr marL="285750" indent="-285750" algn="just">
                        <a:buFont typeface="Arial" panose="020B0604020202020204" pitchFamily="34" charset="0"/>
                        <a:buChar char="•"/>
                      </a:pPr>
                      <a:r>
                        <a:rPr lang="es-CO" sz="1600" u="sng" dirty="0"/>
                        <a:t>Resolución 2346</a:t>
                      </a:r>
                      <a:r>
                        <a:rPr lang="es-CO" sz="1600" u="sng" baseline="0" dirty="0"/>
                        <a:t> del 2007:</a:t>
                      </a:r>
                      <a:r>
                        <a:rPr lang="es-CO" sz="1600" u="none" baseline="0" dirty="0"/>
                        <a:t> </a:t>
                      </a:r>
                      <a:r>
                        <a:rPr lang="es-CO" sz="1600" u="none" dirty="0"/>
                        <a:t>el concepto de aptitud medica no cuenta con lo establecido en el Artículo 8°. Contenido de la evaluación médica.</a:t>
                      </a:r>
                    </a:p>
                    <a:p>
                      <a:pPr marL="285750" indent="-285750" algn="just">
                        <a:buFont typeface="Arial" panose="020B0604020202020204" pitchFamily="34" charset="0"/>
                        <a:buChar char="•"/>
                      </a:pPr>
                      <a:endParaRPr lang="es-CO" sz="1600" u="sng" dirty="0"/>
                    </a:p>
                    <a:p>
                      <a:endParaRPr lang="es-CO" sz="2800" b="1" dirty="0"/>
                    </a:p>
                  </a:txBody>
                  <a:tcPr/>
                </a:tc>
                <a:tc>
                  <a:txBody>
                    <a:bodyPr/>
                    <a:lstStyle/>
                    <a:p>
                      <a:pPr algn="just"/>
                      <a:r>
                        <a:rPr lang="es-CO" sz="1200" dirty="0"/>
                        <a:t>Estatus</a:t>
                      </a:r>
                    </a:p>
                    <a:p>
                      <a:pPr algn="just"/>
                      <a:r>
                        <a:rPr lang="es-CO" sz="1200" baseline="0" dirty="0"/>
                        <a:t>Se </a:t>
                      </a:r>
                      <a:r>
                        <a:rPr lang="es-CO" sz="1200" baseline="0" dirty="0" smtClean="0"/>
                        <a:t>genera SOLPED No </a:t>
                      </a:r>
                      <a:r>
                        <a:rPr lang="es-CO" sz="1200" dirty="0" smtClean="0"/>
                        <a:t>3100040513</a:t>
                      </a:r>
                      <a:r>
                        <a:rPr lang="es-CO" sz="1200" baseline="0" dirty="0" smtClean="0"/>
                        <a:t>, </a:t>
                      </a:r>
                      <a:r>
                        <a:rPr lang="es-CO" sz="1200" baseline="0" dirty="0"/>
                        <a:t>el cual realiza las aplicable a los trabajadores que realizan trabajo en altura.</a:t>
                      </a:r>
                      <a:endParaRPr lang="es-CO" sz="1200" dirty="0">
                        <a:latin typeface="Calibri" panose="020F0502020204030204" pitchFamily="34" charset="0"/>
                        <a:cs typeface="Calibri" panose="020F0502020204030204" pitchFamily="34" charset="0"/>
                      </a:endParaRPr>
                    </a:p>
                  </a:txBody>
                  <a:tcPr/>
                </a:tc>
                <a:extLst>
                  <a:ext uri="{0D108BD9-81ED-4DB2-BD59-A6C34878D82A}">
                    <a16:rowId xmlns="" xmlns:a16="http://schemas.microsoft.com/office/drawing/2014/main" val="10002"/>
                  </a:ext>
                </a:extLst>
              </a:tr>
            </a:tbl>
          </a:graphicData>
        </a:graphic>
      </p:graphicFrame>
      <p:graphicFrame>
        <p:nvGraphicFramePr>
          <p:cNvPr id="8" name="Tabla 2"/>
          <p:cNvGraphicFramePr>
            <a:graphicFrameLocks noGrp="1"/>
          </p:cNvGraphicFramePr>
          <p:nvPr>
            <p:extLst>
              <p:ext uri="{D42A27DB-BD31-4B8C-83A1-F6EECF244321}">
                <p14:modId xmlns:p14="http://schemas.microsoft.com/office/powerpoint/2010/main" val="56040092"/>
              </p:ext>
            </p:extLst>
          </p:nvPr>
        </p:nvGraphicFramePr>
        <p:xfrm>
          <a:off x="629288" y="3645024"/>
          <a:ext cx="10810096" cy="1645920"/>
        </p:xfrm>
        <a:graphic>
          <a:graphicData uri="http://schemas.openxmlformats.org/drawingml/2006/table">
            <a:tbl>
              <a:tblPr firstRow="1" bandRow="1">
                <a:tableStyleId>{8799B23B-EC83-4686-B30A-512413B5E67A}</a:tableStyleId>
              </a:tblPr>
              <a:tblGrid>
                <a:gridCol w="5405048">
                  <a:extLst>
                    <a:ext uri="{9D8B030D-6E8A-4147-A177-3AD203B41FA5}">
                      <a16:colId xmlns="" xmlns:a16="http://schemas.microsoft.com/office/drawing/2014/main" val="20000"/>
                    </a:ext>
                  </a:extLst>
                </a:gridCol>
                <a:gridCol w="5405048">
                  <a:extLst>
                    <a:ext uri="{9D8B030D-6E8A-4147-A177-3AD203B41FA5}">
                      <a16:colId xmlns="" xmlns:a16="http://schemas.microsoft.com/office/drawing/2014/main" val="20001"/>
                    </a:ext>
                  </a:extLst>
                </a:gridCol>
              </a:tblGrid>
              <a:tr h="543011">
                <a:tc>
                  <a:txBody>
                    <a:bodyPr/>
                    <a:lstStyle/>
                    <a:p>
                      <a:r>
                        <a:rPr lang="es-CO" sz="1200" dirty="0"/>
                        <a:t>PLAN DE EMERGENCIAS</a:t>
                      </a:r>
                    </a:p>
                    <a:p>
                      <a:pPr marL="171450" indent="-171450" algn="just">
                        <a:buFont typeface="Arial" panose="020B0604020202020204" pitchFamily="34" charset="0"/>
                        <a:buChar char="•"/>
                      </a:pPr>
                      <a:r>
                        <a:rPr lang="es-CO" sz="1200" dirty="0"/>
                        <a:t>Decreto</a:t>
                      </a:r>
                      <a:r>
                        <a:rPr lang="es-CO" sz="1200" baseline="0" dirty="0"/>
                        <a:t> 2157 del 2017</a:t>
                      </a:r>
                      <a:endParaRPr lang="es-CO" sz="1200" b="0" dirty="0">
                        <a:latin typeface="Calibri" panose="020F0502020204030204" pitchFamily="34" charset="0"/>
                        <a:cs typeface="Calibri" panose="020F0502020204030204" pitchFamily="34" charset="0"/>
                      </a:endParaRPr>
                    </a:p>
                  </a:txBody>
                  <a:tcPr anchor="ctr"/>
                </a:tc>
                <a:tc>
                  <a:txBody>
                    <a:bodyPr/>
                    <a:lstStyle/>
                    <a:p>
                      <a:pPr algn="just"/>
                      <a:r>
                        <a:rPr lang="es-CO" sz="1200" dirty="0"/>
                        <a:t>Estatus:</a:t>
                      </a:r>
                    </a:p>
                    <a:p>
                      <a:pPr algn="just"/>
                      <a:r>
                        <a:rPr lang="es-CO" sz="1200" dirty="0"/>
                        <a:t>En proceso de revisión por parte del asesor en riesgo ARL Sura para su posterior radicación.</a:t>
                      </a:r>
                      <a:endParaRPr lang="es-CO" sz="1200" b="0" dirty="0">
                        <a:latin typeface="Calibri" panose="020F0502020204030204" pitchFamily="34" charset="0"/>
                        <a:cs typeface="Calibri" panose="020F0502020204030204" pitchFamily="34" charset="0"/>
                      </a:endParaRPr>
                    </a:p>
                  </a:txBody>
                  <a:tcPr/>
                </a:tc>
                <a:extLst>
                  <a:ext uri="{0D108BD9-81ED-4DB2-BD59-A6C34878D82A}">
                    <a16:rowId xmlns="" xmlns:a16="http://schemas.microsoft.com/office/drawing/2014/main" val="10000"/>
                  </a:ext>
                </a:extLst>
              </a:tr>
              <a:tr h="897149">
                <a:tc>
                  <a:txBody>
                    <a:bodyPr/>
                    <a:lstStyle/>
                    <a:p>
                      <a:r>
                        <a:rPr lang="es-CO" sz="1200" dirty="0"/>
                        <a:t>CURSO 50</a:t>
                      </a:r>
                      <a:r>
                        <a:rPr lang="es-CO" sz="1200" baseline="0" dirty="0"/>
                        <a:t> HORAS SGSST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O" sz="1200" u="none" strike="noStrike" dirty="0">
                          <a:effectLst/>
                        </a:rPr>
                        <a:t>Resolución 4927 del</a:t>
                      </a:r>
                      <a:r>
                        <a:rPr lang="es-CO" sz="1200" u="none" strike="noStrike" baseline="0" dirty="0">
                          <a:effectLst/>
                        </a:rPr>
                        <a:t> </a:t>
                      </a:r>
                      <a:r>
                        <a:rPr lang="es-CO" sz="1200" u="none" strike="noStrike" baseline="0" dirty="0" smtClean="0">
                          <a:effectLst/>
                        </a:rPr>
                        <a:t>2016</a:t>
                      </a:r>
                      <a:endParaRPr lang="es-CO" sz="1200" b="1" dirty="0">
                        <a:latin typeface="Calibri" panose="020F0502020204030204" pitchFamily="34" charset="0"/>
                        <a:cs typeface="Calibri" panose="020F0502020204030204" pitchFamily="34" charset="0"/>
                      </a:endParaRPr>
                    </a:p>
                  </a:txBody>
                  <a:tcPr anchor="ctr"/>
                </a:tc>
                <a:tc>
                  <a:txBody>
                    <a:bodyPr/>
                    <a:lstStyle/>
                    <a:p>
                      <a:pPr algn="just"/>
                      <a:r>
                        <a:rPr lang="es-CO" sz="1200" dirty="0"/>
                        <a:t>Estatus</a:t>
                      </a:r>
                    </a:p>
                    <a:p>
                      <a:pPr algn="just"/>
                      <a:r>
                        <a:rPr lang="es-CO" sz="1200" baseline="0" dirty="0"/>
                        <a:t>Pendiente personal operativo Copasst y Brigadistas teniendo en cuenta, la rotación del personal.</a:t>
                      </a:r>
                    </a:p>
                    <a:p>
                      <a:pPr algn="just"/>
                      <a:r>
                        <a:rPr lang="es-CO" sz="1200" baseline="0" dirty="0"/>
                        <a:t>Personal administrativo pendiente por reportar módulos </a:t>
                      </a:r>
                      <a:r>
                        <a:rPr lang="es-CO" sz="1200" baseline="0" dirty="0" smtClean="0"/>
                        <a:t>finalizados y las respectivas actualizaciones.</a:t>
                      </a:r>
                      <a:endParaRPr lang="es-CO" sz="1200" dirty="0">
                        <a:latin typeface="Calibri" panose="020F0502020204030204" pitchFamily="34" charset="0"/>
                        <a:cs typeface="Calibri" panose="020F0502020204030204" pitchFamily="34" charset="0"/>
                      </a:endParaRPr>
                    </a:p>
                  </a:txBody>
                  <a:tcPr/>
                </a:tc>
                <a:extLst>
                  <a:ext uri="{0D108BD9-81ED-4DB2-BD59-A6C34878D82A}">
                    <a16:rowId xmlns="" xmlns:a16="http://schemas.microsoft.com/office/drawing/2014/main" val="10001"/>
                  </a:ext>
                </a:extLst>
              </a:tr>
            </a:tbl>
          </a:graphicData>
        </a:graphic>
      </p:graphicFrame>
      <p:sp>
        <p:nvSpPr>
          <p:cNvPr id="2" name="1 Marcador de número de diapositiva"/>
          <p:cNvSpPr>
            <a:spLocks noGrp="1"/>
          </p:cNvSpPr>
          <p:nvPr>
            <p:ph type="sldNum" sz="quarter" idx="12"/>
          </p:nvPr>
        </p:nvSpPr>
        <p:spPr/>
        <p:txBody>
          <a:bodyPr/>
          <a:lstStyle/>
          <a:p>
            <a:fld id="{FFCAED88-EA73-4BA6-A286-B18324E965BC}" type="slidenum">
              <a:rPr lang="es-CO" smtClean="0"/>
              <a:t>25</a:t>
            </a:fld>
            <a:endParaRPr lang="es-CO" dirty="0"/>
          </a:p>
        </p:txBody>
      </p:sp>
    </p:spTree>
    <p:extLst>
      <p:ext uri="{BB962C8B-B14F-4D97-AF65-F5344CB8AC3E}">
        <p14:creationId xmlns:p14="http://schemas.microsoft.com/office/powerpoint/2010/main" val="42676509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FFCAED88-EA73-4BA6-A286-B18324E965BC}" type="slidenum">
              <a:rPr lang="es-CO" smtClean="0"/>
              <a:t>26</a:t>
            </a:fld>
            <a:endParaRPr lang="es-CO" dirty="0"/>
          </a:p>
        </p:txBody>
      </p:sp>
      <p:sp>
        <p:nvSpPr>
          <p:cNvPr id="5" name="4 Rectángulo"/>
          <p:cNvSpPr/>
          <p:nvPr/>
        </p:nvSpPr>
        <p:spPr>
          <a:xfrm>
            <a:off x="3420145" y="2951946"/>
            <a:ext cx="5370701" cy="584775"/>
          </a:xfrm>
          <a:prstGeom prst="rect">
            <a:avLst/>
          </a:prstGeom>
        </p:spPr>
        <p:txBody>
          <a:bodyPr wrap="none">
            <a:spAutoFit/>
          </a:bodyPr>
          <a:lstStyle/>
          <a:p>
            <a:r>
              <a:rPr lang="es-CO" sz="3200" b="1" dirty="0"/>
              <a:t>4. Gestión de riesgos y eficacia</a:t>
            </a:r>
          </a:p>
        </p:txBody>
      </p:sp>
      <p:sp>
        <p:nvSpPr>
          <p:cNvPr id="6" name="5 Redondear rectángulo de esquina del mismo lado"/>
          <p:cNvSpPr/>
          <p:nvPr/>
        </p:nvSpPr>
        <p:spPr>
          <a:xfrm>
            <a:off x="6096048" y="3821810"/>
            <a:ext cx="3734557" cy="2232248"/>
          </a:xfrm>
          <a:prstGeom prst="round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6 Redondear rectángulo de esquina del mismo lado"/>
          <p:cNvSpPr/>
          <p:nvPr/>
        </p:nvSpPr>
        <p:spPr>
          <a:xfrm>
            <a:off x="1943683" y="3821810"/>
            <a:ext cx="3734557" cy="2232248"/>
          </a:xfrm>
          <a:prstGeom prst="round2Same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8" name="Picture 2" descr="C:\Users\hcotes\Downloads\unnam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44" y="4006001"/>
            <a:ext cx="2654437" cy="17416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172" b="100000" l="0" r="100000">
                        <a14:foregroundMark x1="6787" y1="33724" x2="90769" y2="32292"/>
                        <a14:foregroundMark x1="87149" y1="45573" x2="181" y2="43229"/>
                        <a14:foregroundMark x1="2172" y1="89583" x2="18462" y2="96484"/>
                        <a14:foregroundMark x1="2443" y1="97005" x2="18009" y2="92188"/>
                        <a14:foregroundMark x1="21991" y1="92578" x2="31403" y2="92448"/>
                        <a14:foregroundMark x1="26968" y1="95703" x2="31403" y2="96484"/>
                        <a14:foregroundMark x1="35747" y1="92318" x2="45339" y2="96875"/>
                        <a14:foregroundMark x1="35928" y1="96615" x2="35023" y2="93229"/>
                        <a14:foregroundMark x1="48145" y1="91406" x2="52127" y2="96224"/>
                        <a14:foregroundMark x1="52489" y1="92969" x2="54661" y2="94271"/>
                        <a14:foregroundMark x1="56742" y1="93880" x2="92127" y2="93490"/>
                      </a14:backgroundRemoval>
                    </a14:imgEffect>
                  </a14:imgLayer>
                </a14:imgProps>
              </a:ext>
              <a:ext uri="{28A0092B-C50C-407E-A947-70E740481C1C}">
                <a14:useLocalDpi xmlns:a14="http://schemas.microsoft.com/office/drawing/2010/main" val="0"/>
              </a:ext>
            </a:extLst>
          </a:blip>
          <a:srcRect b="16325"/>
          <a:stretch/>
        </p:blipFill>
        <p:spPr bwMode="auto">
          <a:xfrm>
            <a:off x="6588497" y="4302092"/>
            <a:ext cx="2697230" cy="1445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pic>
    </p:spTree>
    <p:extLst>
      <p:ext uri="{BB962C8B-B14F-4D97-AF65-F5344CB8AC3E}">
        <p14:creationId xmlns:p14="http://schemas.microsoft.com/office/powerpoint/2010/main" val="11099283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8827" y="1084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1 Título"/>
          <p:cNvSpPr txBox="1">
            <a:spLocks/>
          </p:cNvSpPr>
          <p:nvPr/>
        </p:nvSpPr>
        <p:spPr>
          <a:xfrm>
            <a:off x="602938" y="-13394"/>
            <a:ext cx="10674974"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3200" b="1" dirty="0" smtClean="0">
                <a:solidFill>
                  <a:schemeClr val="bg1"/>
                </a:solidFill>
                <a:latin typeface="+mn-lt"/>
              </a:rPr>
              <a:t>4. Gestión de riesgos y eficacia</a:t>
            </a:r>
            <a:endParaRPr lang="es-CO" sz="3200" b="1" dirty="0">
              <a:solidFill>
                <a:schemeClr val="bg1"/>
              </a:solidFill>
              <a:latin typeface="+mn-lt"/>
            </a:endParaRPr>
          </a:p>
        </p:txBody>
      </p:sp>
      <p:graphicFrame>
        <p:nvGraphicFramePr>
          <p:cNvPr id="6" name="5 Marcador de contenido"/>
          <p:cNvGraphicFramePr>
            <a:graphicFrameLocks noGrp="1"/>
          </p:cNvGraphicFramePr>
          <p:nvPr>
            <p:ph idx="1"/>
            <p:extLst>
              <p:ext uri="{D42A27DB-BD31-4B8C-83A1-F6EECF244321}">
                <p14:modId xmlns:p14="http://schemas.microsoft.com/office/powerpoint/2010/main" val="1274057437"/>
              </p:ext>
            </p:extLst>
          </p:nvPr>
        </p:nvGraphicFramePr>
        <p:xfrm>
          <a:off x="593725" y="1298377"/>
          <a:ext cx="10693400" cy="54429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1 CuadroTexto"/>
          <p:cNvSpPr txBox="1"/>
          <p:nvPr/>
        </p:nvSpPr>
        <p:spPr>
          <a:xfrm>
            <a:off x="939602" y="624897"/>
            <a:ext cx="8712968" cy="400110"/>
          </a:xfrm>
          <a:prstGeom prst="rect">
            <a:avLst/>
          </a:prstGeom>
          <a:noFill/>
        </p:spPr>
        <p:txBody>
          <a:bodyPr wrap="square" rtlCol="0">
            <a:spAutoFit/>
          </a:bodyPr>
          <a:lstStyle/>
          <a:p>
            <a:r>
              <a:rPr lang="es-CO" sz="2000" dirty="0" smtClean="0"/>
              <a:t>Identificación de nuevos riesgos asociados a cada proceso</a:t>
            </a:r>
            <a:endParaRPr lang="es-CO" sz="2000" dirty="0"/>
          </a:p>
        </p:txBody>
      </p:sp>
      <p:sp>
        <p:nvSpPr>
          <p:cNvPr id="7" name="6 Marcador de número de diapositiva"/>
          <p:cNvSpPr>
            <a:spLocks noGrp="1"/>
          </p:cNvSpPr>
          <p:nvPr>
            <p:ph type="sldNum" sz="quarter" idx="12"/>
          </p:nvPr>
        </p:nvSpPr>
        <p:spPr/>
        <p:txBody>
          <a:bodyPr/>
          <a:lstStyle/>
          <a:p>
            <a:fld id="{FFCAED88-EA73-4BA6-A286-B18324E965BC}" type="slidenum">
              <a:rPr lang="es-CO" smtClean="0"/>
              <a:t>27</a:t>
            </a:fld>
            <a:endParaRPr lang="es-CO" dirty="0"/>
          </a:p>
        </p:txBody>
      </p:sp>
    </p:spTree>
    <p:extLst>
      <p:ext uri="{BB962C8B-B14F-4D97-AF65-F5344CB8AC3E}">
        <p14:creationId xmlns:p14="http://schemas.microsoft.com/office/powerpoint/2010/main" val="21361788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8827" y="1084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1 Título"/>
          <p:cNvSpPr txBox="1">
            <a:spLocks/>
          </p:cNvSpPr>
          <p:nvPr/>
        </p:nvSpPr>
        <p:spPr>
          <a:xfrm>
            <a:off x="602938" y="-13394"/>
            <a:ext cx="10674974"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3200" b="1" dirty="0" smtClean="0">
                <a:solidFill>
                  <a:schemeClr val="bg1"/>
                </a:solidFill>
              </a:rPr>
              <a:t>4. Gestión de riesgos y eficacia</a:t>
            </a:r>
            <a:endParaRPr lang="es-CO" sz="3200" b="1" dirty="0">
              <a:solidFill>
                <a:schemeClr val="bg1"/>
              </a:solidFill>
            </a:endParaRPr>
          </a:p>
        </p:txBody>
      </p:sp>
      <p:sp>
        <p:nvSpPr>
          <p:cNvPr id="2" name="1 Marcador de número de diapositiva"/>
          <p:cNvSpPr>
            <a:spLocks noGrp="1"/>
          </p:cNvSpPr>
          <p:nvPr>
            <p:ph type="sldNum" sz="quarter" idx="12"/>
          </p:nvPr>
        </p:nvSpPr>
        <p:spPr/>
        <p:txBody>
          <a:bodyPr/>
          <a:lstStyle/>
          <a:p>
            <a:fld id="{FFCAED88-EA73-4BA6-A286-B18324E965BC}" type="slidenum">
              <a:rPr lang="es-CO" smtClean="0"/>
              <a:t>28</a:t>
            </a:fld>
            <a:endParaRPr lang="es-CO" dirty="0"/>
          </a:p>
        </p:txBody>
      </p:sp>
      <p:graphicFrame>
        <p:nvGraphicFramePr>
          <p:cNvPr id="6" name="5 Marcador de contenido"/>
          <p:cNvGraphicFramePr>
            <a:graphicFrameLocks noGrp="1"/>
          </p:cNvGraphicFramePr>
          <p:nvPr>
            <p:ph idx="1"/>
            <p:extLst>
              <p:ext uri="{D42A27DB-BD31-4B8C-83A1-F6EECF244321}">
                <p14:modId xmlns:p14="http://schemas.microsoft.com/office/powerpoint/2010/main" val="1325816767"/>
              </p:ext>
            </p:extLst>
          </p:nvPr>
        </p:nvGraphicFramePr>
        <p:xfrm>
          <a:off x="593725" y="1298377"/>
          <a:ext cx="10693400" cy="5442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741382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CO" dirty="0"/>
          </a:p>
        </p:txBody>
      </p:sp>
      <p:sp>
        <p:nvSpPr>
          <p:cNvPr id="4" name="3 Marcador de número de diapositiva"/>
          <p:cNvSpPr>
            <a:spLocks noGrp="1"/>
          </p:cNvSpPr>
          <p:nvPr>
            <p:ph type="sldNum" sz="quarter" idx="12"/>
          </p:nvPr>
        </p:nvSpPr>
        <p:spPr/>
        <p:txBody>
          <a:bodyPr/>
          <a:lstStyle/>
          <a:p>
            <a:fld id="{FFCAED88-EA73-4BA6-A286-B18324E965BC}" type="slidenum">
              <a:rPr lang="es-CO" smtClean="0"/>
              <a:t>29</a:t>
            </a:fld>
            <a:endParaRPr lang="es-CO" dirty="0"/>
          </a:p>
        </p:txBody>
      </p:sp>
      <p:graphicFrame>
        <p:nvGraphicFramePr>
          <p:cNvPr id="5" name="5 Marcador de contenido"/>
          <p:cNvGraphicFramePr>
            <a:graphicFrameLocks/>
          </p:cNvGraphicFramePr>
          <p:nvPr>
            <p:extLst>
              <p:ext uri="{D42A27DB-BD31-4B8C-83A1-F6EECF244321}">
                <p14:modId xmlns:p14="http://schemas.microsoft.com/office/powerpoint/2010/main" val="1897147647"/>
              </p:ext>
            </p:extLst>
          </p:nvPr>
        </p:nvGraphicFramePr>
        <p:xfrm>
          <a:off x="602938" y="836712"/>
          <a:ext cx="10693400" cy="54429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5 Rectángulo"/>
          <p:cNvSpPr/>
          <p:nvPr/>
        </p:nvSpPr>
        <p:spPr>
          <a:xfrm>
            <a:off x="-18827" y="1084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1 Título"/>
          <p:cNvSpPr txBox="1">
            <a:spLocks/>
          </p:cNvSpPr>
          <p:nvPr/>
        </p:nvSpPr>
        <p:spPr>
          <a:xfrm>
            <a:off x="602938" y="-13394"/>
            <a:ext cx="10674974"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3200" b="1" dirty="0" smtClean="0">
                <a:solidFill>
                  <a:schemeClr val="bg1"/>
                </a:solidFill>
              </a:rPr>
              <a:t>4. Gestión de riesgos y eficacia</a:t>
            </a:r>
            <a:endParaRPr lang="es-CO" sz="3200" b="1" dirty="0">
              <a:solidFill>
                <a:schemeClr val="bg1"/>
              </a:solidFill>
            </a:endParaRPr>
          </a:p>
        </p:txBody>
      </p:sp>
    </p:spTree>
    <p:extLst>
      <p:ext uri="{BB962C8B-B14F-4D97-AF65-F5344CB8AC3E}">
        <p14:creationId xmlns:p14="http://schemas.microsoft.com/office/powerpoint/2010/main" val="31445755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1 Título"/>
          <p:cNvSpPr>
            <a:spLocks noGrp="1"/>
          </p:cNvSpPr>
          <p:nvPr>
            <p:ph type="title"/>
          </p:nvPr>
        </p:nvSpPr>
        <p:spPr>
          <a:xfrm>
            <a:off x="396028" y="-105136"/>
            <a:ext cx="11088793" cy="758952"/>
          </a:xfrm>
        </p:spPr>
        <p:txBody>
          <a:bodyPr>
            <a:normAutofit/>
          </a:bodyPr>
          <a:lstStyle/>
          <a:p>
            <a:r>
              <a:rPr lang="es-CO" sz="3600" dirty="0" smtClean="0">
                <a:solidFill>
                  <a:schemeClr val="bg1"/>
                </a:solidFill>
                <a:latin typeface="+mn-lt"/>
                <a:cs typeface="Arial" panose="020B0604020202020204" pitchFamily="34" charset="0"/>
              </a:rPr>
              <a:t>1. Resultado auditorias - Externas</a:t>
            </a:r>
            <a:endParaRPr lang="es-CO" sz="3600" dirty="0">
              <a:solidFill>
                <a:schemeClr val="bg1"/>
              </a:solidFill>
              <a:latin typeface="+mn-lt"/>
              <a:cs typeface="Arial" panose="020B0604020202020204" pitchFamily="34" charset="0"/>
            </a:endParaRPr>
          </a:p>
        </p:txBody>
      </p:sp>
      <p:graphicFrame>
        <p:nvGraphicFramePr>
          <p:cNvPr id="8" name="1 Gráfico"/>
          <p:cNvGraphicFramePr>
            <a:graphicFrameLocks/>
          </p:cNvGraphicFramePr>
          <p:nvPr>
            <p:extLst>
              <p:ext uri="{D42A27DB-BD31-4B8C-83A1-F6EECF244321}">
                <p14:modId xmlns:p14="http://schemas.microsoft.com/office/powerpoint/2010/main" val="2687008642"/>
              </p:ext>
            </p:extLst>
          </p:nvPr>
        </p:nvGraphicFramePr>
        <p:xfrm>
          <a:off x="251793" y="764704"/>
          <a:ext cx="6840760" cy="2808312"/>
        </p:xfrm>
        <a:graphic>
          <a:graphicData uri="http://schemas.openxmlformats.org/drawingml/2006/chart">
            <c:chart xmlns:c="http://schemas.openxmlformats.org/drawingml/2006/chart" xmlns:r="http://schemas.openxmlformats.org/officeDocument/2006/relationships" r:id="rId2"/>
          </a:graphicData>
        </a:graphic>
      </p:graphicFrame>
      <p:sp>
        <p:nvSpPr>
          <p:cNvPr id="4" name="3 Marcador de número de diapositiva"/>
          <p:cNvSpPr>
            <a:spLocks noGrp="1"/>
          </p:cNvSpPr>
          <p:nvPr>
            <p:ph type="sldNum" sz="quarter" idx="12"/>
          </p:nvPr>
        </p:nvSpPr>
        <p:spPr/>
        <p:txBody>
          <a:bodyPr/>
          <a:lstStyle/>
          <a:p>
            <a:fld id="{FFCAED88-EA73-4BA6-A286-B18324E965BC}" type="slidenum">
              <a:rPr lang="es-CO" smtClean="0"/>
              <a:t>3</a:t>
            </a:fld>
            <a:endParaRPr lang="es-CO" dirty="0"/>
          </a:p>
        </p:txBody>
      </p:sp>
      <p:graphicFrame>
        <p:nvGraphicFramePr>
          <p:cNvPr id="15" name="14 Tabla"/>
          <p:cNvGraphicFramePr>
            <a:graphicFrameLocks noGrp="1"/>
          </p:cNvGraphicFramePr>
          <p:nvPr>
            <p:extLst>
              <p:ext uri="{D42A27DB-BD31-4B8C-83A1-F6EECF244321}">
                <p14:modId xmlns:p14="http://schemas.microsoft.com/office/powerpoint/2010/main" val="256132175"/>
              </p:ext>
            </p:extLst>
          </p:nvPr>
        </p:nvGraphicFramePr>
        <p:xfrm>
          <a:off x="4068217" y="3717032"/>
          <a:ext cx="6743699" cy="2821305"/>
        </p:xfrm>
        <a:graphic>
          <a:graphicData uri="http://schemas.openxmlformats.org/drawingml/2006/table">
            <a:tbl>
              <a:tblPr firstRow="1" bandRow="1"/>
              <a:tblGrid>
                <a:gridCol w="761641"/>
                <a:gridCol w="3668573"/>
                <a:gridCol w="790203"/>
                <a:gridCol w="761641"/>
                <a:gridCol w="761641"/>
              </a:tblGrid>
              <a:tr h="190500">
                <a:tc>
                  <a:txBody>
                    <a:bodyPr/>
                    <a:lstStyle/>
                    <a:p>
                      <a:pPr algn="ctr" fontAlgn="b"/>
                      <a:r>
                        <a:rPr lang="es-CO" sz="1100" b="0" i="0" u="none" strike="noStrike" dirty="0">
                          <a:solidFill>
                            <a:srgbClr val="000000"/>
                          </a:solidFill>
                          <a:effectLst/>
                          <a:latin typeface="Calibri"/>
                        </a:rPr>
                        <a:t>Año auditoria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dirty="0">
                          <a:solidFill>
                            <a:srgbClr val="000000"/>
                          </a:solidFill>
                          <a:effectLst/>
                          <a:latin typeface="Calibri"/>
                        </a:rPr>
                        <a:t>Requisito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dirty="0">
                          <a:solidFill>
                            <a:srgbClr val="000000"/>
                          </a:solidFill>
                          <a:effectLst/>
                          <a:latin typeface="Calibri"/>
                        </a:rPr>
                        <a:t>9001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dirty="0">
                          <a:solidFill>
                            <a:srgbClr val="000000"/>
                          </a:solidFill>
                          <a:effectLst/>
                          <a:latin typeface="Calibri"/>
                        </a:rPr>
                        <a:t>14001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dirty="0">
                          <a:solidFill>
                            <a:srgbClr val="000000"/>
                          </a:solidFill>
                          <a:effectLst/>
                          <a:latin typeface="Calibri"/>
                        </a:rPr>
                        <a:t>18001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s-CO" sz="1100" b="0" i="0" u="none" strike="noStrike" dirty="0">
                          <a:solidFill>
                            <a:srgbClr val="000000"/>
                          </a:solidFill>
                          <a:effectLst/>
                          <a:latin typeface="Calibri"/>
                        </a:rPr>
                        <a:t>2019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Aspectos </a:t>
                      </a:r>
                      <a:r>
                        <a:rPr lang="es-CO" sz="1100" b="0" i="0" u="none" strike="noStrike" dirty="0" smtClean="0">
                          <a:solidFill>
                            <a:srgbClr val="000000"/>
                          </a:solidFill>
                          <a:effectLst/>
                          <a:latin typeface="Calibri"/>
                        </a:rPr>
                        <a:t>Ambientales/Identificación </a:t>
                      </a:r>
                      <a:r>
                        <a:rPr lang="es-CO" sz="1100" b="0" i="0" u="none" strike="noStrike" dirty="0">
                          <a:solidFill>
                            <a:srgbClr val="000000"/>
                          </a:solidFill>
                          <a:effectLst/>
                          <a:latin typeface="Calibri"/>
                        </a:rPr>
                        <a:t>de riesgos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s-CO" sz="1100" b="0"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6.1.2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s-CO" sz="1100" b="0" i="0" u="none" strike="noStrike" dirty="0">
                          <a:solidFill>
                            <a:srgbClr val="000000"/>
                          </a:solidFill>
                          <a:effectLst/>
                          <a:latin typeface="Calibri"/>
                        </a:rPr>
                        <a:t>4.3.1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r>
              <a:tr h="190500">
                <a:tc>
                  <a:txBody>
                    <a:bodyPr/>
                    <a:lstStyle/>
                    <a:p>
                      <a:pPr algn="ctr" fontAlgn="b"/>
                      <a:r>
                        <a:rPr lang="es-CO" sz="1100" b="0" i="0" u="none" strike="noStrike" dirty="0">
                          <a:solidFill>
                            <a:srgbClr val="000000"/>
                          </a:solidFill>
                          <a:effectLst/>
                          <a:latin typeface="Calibri"/>
                        </a:rPr>
                        <a:t>2019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smtClean="0">
                          <a:solidFill>
                            <a:srgbClr val="000000"/>
                          </a:solidFill>
                          <a:effectLst/>
                          <a:latin typeface="Calibri"/>
                        </a:rPr>
                        <a:t>Planificación </a:t>
                      </a:r>
                      <a:r>
                        <a:rPr lang="es-CO" sz="1100" b="0" i="0" u="none" strike="noStrike" dirty="0">
                          <a:solidFill>
                            <a:srgbClr val="000000"/>
                          </a:solidFill>
                          <a:effectLst/>
                          <a:latin typeface="Calibri"/>
                        </a:rPr>
                        <a:t>y control operacional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8.1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s-CO" sz="1100" b="0" i="0" u="none" strike="noStrike" dirty="0">
                          <a:solidFill>
                            <a:srgbClr val="000000"/>
                          </a:solidFill>
                          <a:effectLst/>
                          <a:latin typeface="Calibri"/>
                        </a:rPr>
                        <a:t>2019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Control operacional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CO" sz="1100" b="0"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4.4.6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r>
              <a:tr h="190500">
                <a:tc>
                  <a:txBody>
                    <a:bodyPr/>
                    <a:lstStyle/>
                    <a:p>
                      <a:pPr algn="ctr" fontAlgn="b"/>
                      <a:r>
                        <a:rPr lang="es-CO" sz="1100" b="0" i="0" u="none" strike="noStrike" dirty="0">
                          <a:solidFill>
                            <a:srgbClr val="000000"/>
                          </a:solidFill>
                          <a:effectLst/>
                          <a:latin typeface="Calibri"/>
                        </a:rPr>
                        <a:t>2019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1100" b="0" i="0" u="none" strike="noStrike" dirty="0">
                          <a:solidFill>
                            <a:srgbClr val="000000"/>
                          </a:solidFill>
                          <a:effectLst/>
                          <a:latin typeface="Calibri"/>
                        </a:rPr>
                        <a:t>Determinación de los requisitos para los productos y servicios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8.2.2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s-CO" sz="1100" b="0" i="0" u="none" strike="noStrike" dirty="0">
                          <a:solidFill>
                            <a:srgbClr val="000000"/>
                          </a:solidFill>
                          <a:effectLst/>
                          <a:latin typeface="Calibri"/>
                        </a:rPr>
                        <a:t>2019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1100" b="0" i="0" u="none" strike="noStrike" dirty="0">
                          <a:solidFill>
                            <a:srgbClr val="000000"/>
                          </a:solidFill>
                          <a:effectLst/>
                          <a:latin typeface="Calibri"/>
                        </a:rPr>
                        <a:t>Seguimiento, medición, análisis y evaluación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CO" sz="1100" b="0" i="0" u="none" strike="noStrike" dirty="0">
                          <a:solidFill>
                            <a:srgbClr val="000000"/>
                          </a:solidFill>
                          <a:effectLst/>
                          <a:latin typeface="Calibri"/>
                        </a:rPr>
                        <a:t>9.1.1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CO" sz="1100" b="0"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s-CO" sz="1100" b="0" i="0" u="none" strike="noStrike" dirty="0">
                          <a:solidFill>
                            <a:srgbClr val="000000"/>
                          </a:solidFill>
                          <a:effectLst/>
                          <a:latin typeface="Calibri"/>
                        </a:rPr>
                        <a:t>2019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Auditoria interna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9.2.1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9.2.1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s-CO" sz="1100" b="0" i="0" u="none" strike="noStrike" dirty="0">
                          <a:solidFill>
                            <a:srgbClr val="000000"/>
                          </a:solidFill>
                          <a:effectLst/>
                          <a:latin typeface="Calibri"/>
                        </a:rPr>
                        <a:t>2018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1100" b="0" i="0" u="none" strike="noStrike" dirty="0">
                          <a:solidFill>
                            <a:srgbClr val="000000"/>
                          </a:solidFill>
                          <a:effectLst/>
                          <a:latin typeface="Calibri"/>
                        </a:rPr>
                        <a:t>Objetivos de la calidad y planificación para lograrlos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s-CO" sz="1100" b="0" i="0" u="none" strike="noStrike" dirty="0">
                          <a:solidFill>
                            <a:srgbClr val="000000"/>
                          </a:solidFill>
                          <a:effectLst/>
                          <a:latin typeface="Calibri"/>
                        </a:rPr>
                        <a:t>2018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smtClean="0">
                          <a:solidFill>
                            <a:srgbClr val="000000"/>
                          </a:solidFill>
                          <a:effectLst/>
                          <a:latin typeface="Calibri"/>
                        </a:rPr>
                        <a:t>Planificación </a:t>
                      </a:r>
                      <a:r>
                        <a:rPr lang="es-CO" sz="1100" b="0" i="0" u="none" strike="noStrike" dirty="0">
                          <a:solidFill>
                            <a:srgbClr val="000000"/>
                          </a:solidFill>
                          <a:effectLst/>
                          <a:latin typeface="Calibri"/>
                        </a:rPr>
                        <a:t>de los cambios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s-CO" sz="1100" b="0" i="0" u="none" strike="noStrike" dirty="0">
                          <a:solidFill>
                            <a:srgbClr val="000000"/>
                          </a:solidFill>
                          <a:effectLst/>
                          <a:latin typeface="Calibri"/>
                        </a:rPr>
                        <a:t>2018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Control operacional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l" fontAlgn="b"/>
                      <a:r>
                        <a:rPr lang="es-CO" sz="1100" b="0"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8.1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4.4.6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r>
              <a:tr h="190500">
                <a:tc>
                  <a:txBody>
                    <a:bodyPr/>
                    <a:lstStyle/>
                    <a:p>
                      <a:pPr algn="ctr" fontAlgn="b"/>
                      <a:r>
                        <a:rPr lang="es-CO" sz="1100" b="0" i="0" u="none" strike="noStrike" dirty="0">
                          <a:solidFill>
                            <a:srgbClr val="000000"/>
                          </a:solidFill>
                          <a:effectLst/>
                          <a:latin typeface="Calibri"/>
                        </a:rPr>
                        <a:t>2018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1100" b="0" i="0" u="none" strike="noStrike" dirty="0">
                          <a:solidFill>
                            <a:srgbClr val="000000"/>
                          </a:solidFill>
                          <a:effectLst/>
                          <a:latin typeface="Calibri"/>
                        </a:rPr>
                        <a:t>No conformidad y </a:t>
                      </a:r>
                      <a:r>
                        <a:rPr lang="es-ES" sz="1100" b="0" i="0" u="none" strike="noStrike" dirty="0" smtClean="0">
                          <a:solidFill>
                            <a:srgbClr val="000000"/>
                          </a:solidFill>
                          <a:effectLst/>
                          <a:latin typeface="Calibri"/>
                        </a:rPr>
                        <a:t>acción </a:t>
                      </a:r>
                      <a:r>
                        <a:rPr lang="es-ES" sz="1100" b="0" i="0" u="none" strike="noStrike" dirty="0">
                          <a:solidFill>
                            <a:srgbClr val="000000"/>
                          </a:solidFill>
                          <a:effectLst/>
                          <a:latin typeface="Calibri"/>
                        </a:rPr>
                        <a:t>correctiva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10.2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4.5.3.2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s-CO" sz="1100" b="0" i="0" u="none" strike="noStrike" dirty="0">
                          <a:solidFill>
                            <a:srgbClr val="000000"/>
                          </a:solidFill>
                          <a:effectLst/>
                          <a:latin typeface="Calibri"/>
                        </a:rPr>
                        <a:t>2018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Control de documentos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7.5.3.2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4.4.5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s-CO" sz="1100" b="0" i="0" u="none" strike="noStrike" dirty="0">
                          <a:solidFill>
                            <a:srgbClr val="000000"/>
                          </a:solidFill>
                          <a:effectLst/>
                          <a:latin typeface="Calibri"/>
                        </a:rPr>
                        <a:t>2018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1100" b="0" i="0" u="none" strike="noStrike" dirty="0">
                          <a:solidFill>
                            <a:srgbClr val="000000"/>
                          </a:solidFill>
                          <a:effectLst/>
                          <a:latin typeface="Calibri"/>
                        </a:rPr>
                        <a:t>Seguimiento, medición, análisis y evaluación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CO" sz="1100" b="0" i="0" u="none" strike="noStrike" dirty="0">
                          <a:solidFill>
                            <a:srgbClr val="000000"/>
                          </a:solidFill>
                          <a:effectLst/>
                          <a:latin typeface="Calibri"/>
                        </a:rPr>
                        <a:t>9.1.1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CO" sz="1100" b="0"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4.5.1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s-CO" sz="1100" b="0" i="0" u="none" strike="noStrike" dirty="0">
                          <a:solidFill>
                            <a:srgbClr val="000000"/>
                          </a:solidFill>
                          <a:effectLst/>
                          <a:latin typeface="Calibri"/>
                        </a:rPr>
                        <a:t>2018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Aspectos </a:t>
                      </a:r>
                      <a:r>
                        <a:rPr lang="es-CO" sz="1100" b="0" i="0" u="none" strike="noStrike" dirty="0" smtClean="0">
                          <a:solidFill>
                            <a:srgbClr val="000000"/>
                          </a:solidFill>
                          <a:effectLst/>
                          <a:latin typeface="Calibri"/>
                        </a:rPr>
                        <a:t>Ambientales/Identificación </a:t>
                      </a:r>
                      <a:r>
                        <a:rPr lang="es-CO" sz="1100" b="0" i="0" u="none" strike="noStrike" dirty="0">
                          <a:solidFill>
                            <a:srgbClr val="000000"/>
                          </a:solidFill>
                          <a:effectLst/>
                          <a:latin typeface="Calibri"/>
                        </a:rPr>
                        <a:t>de riesgos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s-CO" sz="1100" b="0"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100" b="0" i="0" u="none" strike="noStrike" dirty="0">
                          <a:solidFill>
                            <a:srgbClr val="000000"/>
                          </a:solidFill>
                          <a:effectLst/>
                          <a:latin typeface="Calibri"/>
                        </a:rPr>
                        <a:t>6.1.2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s-CO" sz="1100" b="0" i="0" u="none" strike="noStrike" dirty="0">
                          <a:solidFill>
                            <a:srgbClr val="000000"/>
                          </a:solidFill>
                          <a:effectLst/>
                          <a:latin typeface="Calibri"/>
                        </a:rPr>
                        <a:t>4.3.1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r>
            </a:tbl>
          </a:graphicData>
        </a:graphic>
      </p:graphicFrame>
    </p:spTree>
    <p:extLst>
      <p:ext uri="{BB962C8B-B14F-4D97-AF65-F5344CB8AC3E}">
        <p14:creationId xmlns:p14="http://schemas.microsoft.com/office/powerpoint/2010/main" val="21125979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88697" y="764704"/>
            <a:ext cx="7290598" cy="724942"/>
          </a:xfrm>
        </p:spPr>
        <p:txBody>
          <a:bodyPr>
            <a:normAutofit/>
          </a:bodyPr>
          <a:lstStyle/>
          <a:p>
            <a:pPr algn="l"/>
            <a:r>
              <a:rPr lang="es-CO" sz="2800" dirty="0" smtClean="0"/>
              <a:t>Abordar Riesgos u Oportunidad</a:t>
            </a:r>
            <a:endParaRPr lang="es-CO" sz="2800" dirty="0"/>
          </a:p>
        </p:txBody>
      </p:sp>
      <p:sp>
        <p:nvSpPr>
          <p:cNvPr id="4" name="3 Marcador de número de diapositiva"/>
          <p:cNvSpPr>
            <a:spLocks noGrp="1"/>
          </p:cNvSpPr>
          <p:nvPr>
            <p:ph type="sldNum" sz="quarter" idx="12"/>
          </p:nvPr>
        </p:nvSpPr>
        <p:spPr/>
        <p:txBody>
          <a:bodyPr/>
          <a:lstStyle/>
          <a:p>
            <a:fld id="{FFCAED88-EA73-4BA6-A286-B18324E965BC}" type="slidenum">
              <a:rPr lang="es-CO" smtClean="0"/>
              <a:t>30</a:t>
            </a:fld>
            <a:endParaRPr lang="es-CO" dirty="0"/>
          </a:p>
        </p:txBody>
      </p:sp>
      <p:graphicFrame>
        <p:nvGraphicFramePr>
          <p:cNvPr id="5" name="4 Tabla"/>
          <p:cNvGraphicFramePr>
            <a:graphicFrameLocks noGrp="1"/>
          </p:cNvGraphicFramePr>
          <p:nvPr>
            <p:extLst>
              <p:ext uri="{D42A27DB-BD31-4B8C-83A1-F6EECF244321}">
                <p14:modId xmlns:p14="http://schemas.microsoft.com/office/powerpoint/2010/main" val="3524175850"/>
              </p:ext>
            </p:extLst>
          </p:nvPr>
        </p:nvGraphicFramePr>
        <p:xfrm>
          <a:off x="602938" y="1556791"/>
          <a:ext cx="10954111" cy="4650433"/>
        </p:xfrm>
        <a:graphic>
          <a:graphicData uri="http://schemas.openxmlformats.org/drawingml/2006/table">
            <a:tbl>
              <a:tblPr>
                <a:tableStyleId>{8799B23B-EC83-4686-B30A-512413B5E67A}</a:tableStyleId>
              </a:tblPr>
              <a:tblGrid>
                <a:gridCol w="1330232"/>
                <a:gridCol w="1949247"/>
                <a:gridCol w="1117069"/>
                <a:gridCol w="4545583"/>
                <a:gridCol w="2011980"/>
              </a:tblGrid>
              <a:tr h="504057">
                <a:tc>
                  <a:txBody>
                    <a:bodyPr/>
                    <a:lstStyle/>
                    <a:p>
                      <a:pPr algn="ctr" fontAlgn="b"/>
                      <a:r>
                        <a:rPr lang="es-CO" sz="1200" u="none" strike="noStrike" dirty="0">
                          <a:solidFill>
                            <a:schemeClr val="bg1"/>
                          </a:solidFill>
                          <a:effectLst/>
                          <a:latin typeface="+mn-lt"/>
                          <a:cs typeface="Arial" panose="020B0604020202020204" pitchFamily="34" charset="0"/>
                        </a:rPr>
                        <a:t>CATALOGACIÓN</a:t>
                      </a:r>
                      <a:endParaRPr lang="es-CO" sz="1200" b="1" i="0" u="none" strike="noStrike" dirty="0">
                        <a:solidFill>
                          <a:schemeClr val="bg1"/>
                        </a:solidFill>
                        <a:effectLst/>
                        <a:latin typeface="+mn-lt"/>
                        <a:cs typeface="Arial" panose="020B0604020202020204" pitchFamily="34" charset="0"/>
                      </a:endParaRPr>
                    </a:p>
                  </a:txBody>
                  <a:tcPr marL="0" marR="0" marT="0" marB="0" anchor="ctr">
                    <a:solidFill>
                      <a:srgbClr val="00B050"/>
                    </a:solidFill>
                  </a:tcPr>
                </a:tc>
                <a:tc>
                  <a:txBody>
                    <a:bodyPr/>
                    <a:lstStyle/>
                    <a:p>
                      <a:pPr algn="ctr" fontAlgn="b"/>
                      <a:r>
                        <a:rPr lang="es-CO" sz="1200" u="none" strike="noStrike" dirty="0">
                          <a:solidFill>
                            <a:schemeClr val="bg1"/>
                          </a:solidFill>
                          <a:effectLst/>
                          <a:latin typeface="+mn-lt"/>
                          <a:cs typeface="Arial" panose="020B0604020202020204" pitchFamily="34" charset="0"/>
                        </a:rPr>
                        <a:t>RIESGO</a:t>
                      </a:r>
                      <a:r>
                        <a:rPr lang="es-CO" sz="1200" u="none" strike="noStrike" dirty="0" smtClean="0">
                          <a:solidFill>
                            <a:schemeClr val="bg1"/>
                          </a:solidFill>
                          <a:effectLst/>
                          <a:latin typeface="+mn-lt"/>
                          <a:cs typeface="Arial" panose="020B0604020202020204" pitchFamily="34" charset="0"/>
                        </a:rPr>
                        <a:t>/ OPORTUNIDAD </a:t>
                      </a:r>
                      <a:endParaRPr lang="es-CO" sz="1200" b="1" i="0" u="none" strike="noStrike" dirty="0">
                        <a:solidFill>
                          <a:schemeClr val="bg1"/>
                        </a:solidFill>
                        <a:effectLst/>
                        <a:latin typeface="+mn-lt"/>
                        <a:cs typeface="Arial" panose="020B0604020202020204" pitchFamily="34" charset="0"/>
                      </a:endParaRPr>
                    </a:p>
                  </a:txBody>
                  <a:tcPr marL="0" marR="0" marT="0" marB="0" anchor="ctr">
                    <a:solidFill>
                      <a:srgbClr val="00B050"/>
                    </a:solidFill>
                  </a:tcPr>
                </a:tc>
                <a:tc>
                  <a:txBody>
                    <a:bodyPr/>
                    <a:lstStyle/>
                    <a:p>
                      <a:pPr algn="ctr" fontAlgn="b"/>
                      <a:r>
                        <a:rPr lang="es-CO" sz="1200" u="none" strike="noStrike" dirty="0">
                          <a:solidFill>
                            <a:schemeClr val="bg1"/>
                          </a:solidFill>
                          <a:effectLst/>
                          <a:latin typeface="+mn-lt"/>
                          <a:cs typeface="Arial" panose="020B0604020202020204" pitchFamily="34" charset="0"/>
                        </a:rPr>
                        <a:t>ESTRATEGIA </a:t>
                      </a:r>
                      <a:endParaRPr lang="es-CO" sz="1200" b="1" i="0" u="none" strike="noStrike" dirty="0">
                        <a:solidFill>
                          <a:schemeClr val="bg1"/>
                        </a:solidFill>
                        <a:effectLst/>
                        <a:latin typeface="+mn-lt"/>
                        <a:cs typeface="Arial" panose="020B0604020202020204" pitchFamily="34" charset="0"/>
                      </a:endParaRPr>
                    </a:p>
                  </a:txBody>
                  <a:tcPr marL="0" marR="0" marT="0" marB="0" anchor="ctr">
                    <a:solidFill>
                      <a:srgbClr val="00B050"/>
                    </a:solidFill>
                  </a:tcPr>
                </a:tc>
                <a:tc>
                  <a:txBody>
                    <a:bodyPr/>
                    <a:lstStyle/>
                    <a:p>
                      <a:pPr algn="ctr" fontAlgn="b"/>
                      <a:r>
                        <a:rPr lang="es-CO" sz="1200" u="none" strike="noStrike" dirty="0">
                          <a:solidFill>
                            <a:schemeClr val="bg1"/>
                          </a:solidFill>
                          <a:effectLst/>
                          <a:latin typeface="+mn-lt"/>
                          <a:cs typeface="Arial" panose="020B0604020202020204" pitchFamily="34" charset="0"/>
                        </a:rPr>
                        <a:t>ABORDAJE DE LA  R&amp;O</a:t>
                      </a:r>
                      <a:endParaRPr lang="es-CO" sz="1200" b="1" i="0" u="none" strike="noStrike" dirty="0">
                        <a:solidFill>
                          <a:schemeClr val="bg1"/>
                        </a:solidFill>
                        <a:effectLst/>
                        <a:latin typeface="+mn-lt"/>
                        <a:cs typeface="Arial" panose="020B0604020202020204" pitchFamily="34" charset="0"/>
                      </a:endParaRPr>
                    </a:p>
                  </a:txBody>
                  <a:tcPr marL="0" marR="0" marT="0" marB="0" anchor="ctr">
                    <a:solidFill>
                      <a:srgbClr val="00B050"/>
                    </a:solidFill>
                  </a:tcPr>
                </a:tc>
                <a:tc>
                  <a:txBody>
                    <a:bodyPr/>
                    <a:lstStyle/>
                    <a:p>
                      <a:pPr algn="ctr" fontAlgn="ctr"/>
                      <a:r>
                        <a:rPr lang="es-CO" sz="1200" u="none" strike="noStrike" dirty="0">
                          <a:solidFill>
                            <a:schemeClr val="bg1"/>
                          </a:solidFill>
                          <a:effectLst/>
                          <a:latin typeface="+mn-lt"/>
                          <a:cs typeface="Arial" panose="020B0604020202020204" pitchFamily="34" charset="0"/>
                        </a:rPr>
                        <a:t>CONTINUIDAD DEL R&amp;O </a:t>
                      </a:r>
                      <a:endParaRPr lang="es-CO" sz="1200" b="1" i="0" u="none" strike="noStrike" dirty="0">
                        <a:solidFill>
                          <a:schemeClr val="bg1"/>
                        </a:solidFill>
                        <a:effectLst/>
                        <a:latin typeface="+mn-lt"/>
                        <a:cs typeface="Arial" panose="020B0604020202020204" pitchFamily="34" charset="0"/>
                      </a:endParaRPr>
                    </a:p>
                  </a:txBody>
                  <a:tcPr marL="0" marR="0" marT="0" marB="0" anchor="ctr">
                    <a:solidFill>
                      <a:srgbClr val="00B050"/>
                    </a:solidFill>
                  </a:tcPr>
                </a:tc>
              </a:tr>
              <a:tr h="1296144">
                <a:tc>
                  <a:txBody>
                    <a:bodyPr/>
                    <a:lstStyle/>
                    <a:p>
                      <a:pPr algn="ctr" fontAlgn="b"/>
                      <a:r>
                        <a:rPr lang="es-CO" sz="1200" b="1" i="0" u="none" strike="noStrike" dirty="0" smtClean="0">
                          <a:solidFill>
                            <a:srgbClr val="000000"/>
                          </a:solidFill>
                          <a:effectLst/>
                          <a:latin typeface="+mn-lt"/>
                          <a:cs typeface="Arial" panose="020B0604020202020204" pitchFamily="34" charset="0"/>
                        </a:rPr>
                        <a:t>Oportunidad</a:t>
                      </a:r>
                      <a:endParaRPr lang="es-CO" sz="1200" b="1" i="0" u="none" strike="noStrike" dirty="0">
                        <a:solidFill>
                          <a:srgbClr val="000000"/>
                        </a:solidFill>
                        <a:effectLst/>
                        <a:latin typeface="+mn-lt"/>
                        <a:cs typeface="Arial" panose="020B0604020202020204" pitchFamily="34" charset="0"/>
                      </a:endParaRPr>
                    </a:p>
                  </a:txBody>
                  <a:tcPr marL="0" marR="0" marT="0" marB="0" anchor="ctr"/>
                </a:tc>
                <a:tc>
                  <a:txBody>
                    <a:bodyPr/>
                    <a:lstStyle/>
                    <a:p>
                      <a:pPr algn="ctr" fontAlgn="ctr"/>
                      <a:r>
                        <a:rPr lang="es-ES" sz="1200" b="0" i="0" u="none" strike="noStrike" dirty="0">
                          <a:solidFill>
                            <a:srgbClr val="000000"/>
                          </a:solidFill>
                          <a:effectLst/>
                          <a:latin typeface="+mn-lt"/>
                        </a:rPr>
                        <a:t>Ampliar el portafolio de clientes con el ingreso a otros mercados    </a:t>
                      </a:r>
                    </a:p>
                  </a:txBody>
                  <a:tcPr marL="9525" marR="9525" marT="9525" marB="0" anchor="ctr"/>
                </a:tc>
                <a:tc>
                  <a:txBody>
                    <a:bodyPr/>
                    <a:lstStyle/>
                    <a:p>
                      <a:pPr algn="ctr" fontAlgn="b"/>
                      <a:r>
                        <a:rPr lang="es-CO" sz="1200" b="0" i="0" u="none" strike="noStrike" dirty="0" smtClean="0">
                          <a:solidFill>
                            <a:srgbClr val="000000"/>
                          </a:solidFill>
                          <a:effectLst/>
                          <a:latin typeface="+mn-lt"/>
                          <a:cs typeface="Arial" panose="020B0604020202020204" pitchFamily="34" charset="0"/>
                        </a:rPr>
                        <a:t>Diversificar el mercado</a:t>
                      </a:r>
                      <a:endParaRPr lang="es-CO" sz="1200" b="0" i="0" u="none" strike="noStrike" dirty="0">
                        <a:solidFill>
                          <a:srgbClr val="000000"/>
                        </a:solidFill>
                        <a:effectLst/>
                        <a:latin typeface="+mn-lt"/>
                        <a:cs typeface="Arial" panose="020B0604020202020204" pitchFamily="34" charset="0"/>
                      </a:endParaRPr>
                    </a:p>
                  </a:txBody>
                  <a:tcPr marL="0" marR="0" marT="0" marB="0" anchor="ctr"/>
                </a:tc>
                <a:tc>
                  <a:txBody>
                    <a:bodyPr/>
                    <a:lstStyle/>
                    <a:p>
                      <a:pPr algn="ctr" fontAlgn="b"/>
                      <a:r>
                        <a:rPr lang="es-ES" sz="1200" b="0" i="0" u="none" strike="noStrike" dirty="0" smtClean="0">
                          <a:solidFill>
                            <a:srgbClr val="000000"/>
                          </a:solidFill>
                          <a:effectLst/>
                          <a:latin typeface="+mn-lt"/>
                          <a:cs typeface="Arial" panose="020B0604020202020204" pitchFamily="34" charset="0"/>
                        </a:rPr>
                        <a:t>Estrategia: Incursionar a nuevos mercados </a:t>
                      </a:r>
                      <a:r>
                        <a:rPr lang="es-ES" sz="1200" b="0" i="0" u="none" strike="noStrike" dirty="0" smtClean="0">
                          <a:solidFill>
                            <a:srgbClr val="000000"/>
                          </a:solidFill>
                          <a:effectLst/>
                          <a:latin typeface="+mn-lt"/>
                          <a:cs typeface="Arial" panose="020B0604020202020204" pitchFamily="34" charset="0"/>
                        </a:rPr>
                        <a:t>por</a:t>
                      </a:r>
                      <a:r>
                        <a:rPr lang="es-ES" sz="1200" b="0" i="0" u="none" strike="noStrike" baseline="0" dirty="0" smtClean="0">
                          <a:solidFill>
                            <a:srgbClr val="000000"/>
                          </a:solidFill>
                          <a:effectLst/>
                          <a:latin typeface="+mn-lt"/>
                          <a:cs typeface="Arial" panose="020B0604020202020204" pitchFamily="34" charset="0"/>
                        </a:rPr>
                        <a:t> la mejora de filtrabilidad en frio</a:t>
                      </a:r>
                      <a:endParaRPr lang="es-ES" sz="1200" b="0" i="0" u="none" strike="noStrike" dirty="0" smtClean="0">
                        <a:solidFill>
                          <a:srgbClr val="000000"/>
                        </a:solidFill>
                        <a:effectLst/>
                        <a:latin typeface="+mn-lt"/>
                        <a:cs typeface="Arial" panose="020B0604020202020204" pitchFamily="34" charset="0"/>
                      </a:endParaRPr>
                    </a:p>
                    <a:p>
                      <a:pPr algn="ctr" fontAlgn="b"/>
                      <a:r>
                        <a:rPr lang="es-ES" sz="1200" b="0" i="0" u="none" strike="noStrike" dirty="0" smtClean="0">
                          <a:solidFill>
                            <a:srgbClr val="000000"/>
                          </a:solidFill>
                          <a:effectLst/>
                          <a:latin typeface="+mn-lt"/>
                          <a:cs typeface="Arial" panose="020B0604020202020204" pitchFamily="34" charset="0"/>
                        </a:rPr>
                        <a:t>Se espera entrar al mercado de estados Unidos, pero debido a los precios que se manejan en  este mercado  en estos momentos no somos competitivos a nivel internacional.</a:t>
                      </a:r>
                      <a:endParaRPr lang="es-CO" sz="1200" b="0" i="0" u="none" strike="noStrike" dirty="0">
                        <a:solidFill>
                          <a:srgbClr val="000000"/>
                        </a:solidFill>
                        <a:effectLst/>
                        <a:latin typeface="+mn-lt"/>
                        <a:cs typeface="Arial" panose="020B0604020202020204" pitchFamily="34" charset="0"/>
                      </a:endParaRPr>
                    </a:p>
                  </a:txBody>
                  <a:tcPr marL="0" marR="0" marT="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200" u="none" strike="noStrike" dirty="0" smtClean="0">
                          <a:effectLst/>
                          <a:latin typeface="+mn-lt"/>
                          <a:cs typeface="Arial" panose="020B0604020202020204" pitchFamily="34" charset="0"/>
                        </a:rPr>
                        <a:t>Continuidad a la oportunidad. </a:t>
                      </a:r>
                      <a:endParaRPr lang="es-CO" sz="1200" b="0" i="0" u="none" strike="noStrike" dirty="0" smtClean="0">
                        <a:solidFill>
                          <a:srgbClr val="000000"/>
                        </a:solidFill>
                        <a:effectLst/>
                        <a:latin typeface="+mn-lt"/>
                        <a:cs typeface="Arial" panose="020B0604020202020204" pitchFamily="34" charset="0"/>
                      </a:endParaRPr>
                    </a:p>
                    <a:p>
                      <a:pPr algn="ctr" fontAlgn="ctr"/>
                      <a:endParaRPr lang="es-CO" sz="1200" b="1" i="0" u="none" strike="noStrike" dirty="0">
                        <a:solidFill>
                          <a:srgbClr val="000000"/>
                        </a:solidFill>
                        <a:effectLst/>
                        <a:latin typeface="+mn-lt"/>
                        <a:cs typeface="Arial" panose="020B0604020202020204" pitchFamily="34" charset="0"/>
                      </a:endParaRPr>
                    </a:p>
                  </a:txBody>
                  <a:tcPr marL="0" marR="0" marT="0" marB="0" anchor="ctr"/>
                </a:tc>
              </a:tr>
              <a:tr h="792088">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CO" sz="1200" b="1" i="0" u="none" strike="noStrike" dirty="0" smtClean="0">
                          <a:solidFill>
                            <a:srgbClr val="000000"/>
                          </a:solidFill>
                          <a:effectLst/>
                          <a:latin typeface="+mn-lt"/>
                          <a:cs typeface="Arial" panose="020B0604020202020204" pitchFamily="34" charset="0"/>
                        </a:rPr>
                        <a:t>Oportunidad</a:t>
                      </a:r>
                    </a:p>
                  </a:txBody>
                  <a:tcPr marL="0" marR="0" marT="0" marB="0" anchor="ctr"/>
                </a:tc>
                <a:tc>
                  <a:txBody>
                    <a:bodyPr/>
                    <a:lstStyle/>
                    <a:p>
                      <a:pPr algn="ctr" fontAlgn="b"/>
                      <a:r>
                        <a:rPr lang="es-ES" sz="1200" b="0" i="0" u="none" strike="noStrike" dirty="0" smtClean="0">
                          <a:solidFill>
                            <a:srgbClr val="000000"/>
                          </a:solidFill>
                          <a:effectLst/>
                          <a:latin typeface="+mn-lt"/>
                          <a:cs typeface="Arial" panose="020B0604020202020204" pitchFamily="34" charset="0"/>
                        </a:rPr>
                        <a:t>Desarrollar las competencias de los empleados para optimizar desempeño de procesos</a:t>
                      </a:r>
                      <a:endParaRPr lang="es-CO" sz="1200" b="0" i="0" u="none" strike="noStrike" dirty="0">
                        <a:solidFill>
                          <a:srgbClr val="000000"/>
                        </a:solidFill>
                        <a:effectLst/>
                        <a:latin typeface="+mn-lt"/>
                        <a:cs typeface="Arial" panose="020B0604020202020204" pitchFamily="34" charset="0"/>
                      </a:endParaRPr>
                    </a:p>
                  </a:txBody>
                  <a:tcPr marL="0" marR="0" marT="0" marB="0"/>
                </a:tc>
                <a:tc>
                  <a:txBody>
                    <a:bodyPr/>
                    <a:lstStyle/>
                    <a:p>
                      <a:pPr algn="ctr" fontAlgn="b"/>
                      <a:r>
                        <a:rPr lang="es-ES" sz="1200" b="0" i="0" u="none" strike="noStrike" dirty="0" smtClean="0">
                          <a:solidFill>
                            <a:srgbClr val="000000"/>
                          </a:solidFill>
                          <a:effectLst/>
                          <a:latin typeface="+mn-lt"/>
                          <a:cs typeface="Arial" panose="020B0604020202020204" pitchFamily="34" charset="0"/>
                        </a:rPr>
                        <a:t>Mejorar nivel de competencias del personal</a:t>
                      </a:r>
                      <a:endParaRPr lang="es-CO" sz="1200" b="0" i="0" u="none" strike="noStrike" dirty="0">
                        <a:solidFill>
                          <a:srgbClr val="000000"/>
                        </a:solidFill>
                        <a:effectLst/>
                        <a:latin typeface="+mn-lt"/>
                        <a:cs typeface="Arial" panose="020B0604020202020204" pitchFamily="34" charset="0"/>
                      </a:endParaRPr>
                    </a:p>
                  </a:txBody>
                  <a:tcPr marL="0" marR="0" marT="0" marB="0"/>
                </a:tc>
                <a:tc>
                  <a:txBody>
                    <a:bodyPr/>
                    <a:lstStyle/>
                    <a:p>
                      <a:pPr algn="ctr" fontAlgn="b"/>
                      <a:r>
                        <a:rPr lang="es-ES" sz="1200" b="0" i="0" u="none" strike="noStrike" dirty="0" smtClean="0">
                          <a:solidFill>
                            <a:srgbClr val="000000"/>
                          </a:solidFill>
                          <a:effectLst/>
                          <a:latin typeface="+mn-lt"/>
                          <a:cs typeface="Arial" panose="020B0604020202020204" pitchFamily="34" charset="0"/>
                        </a:rPr>
                        <a:t>Elaboración de cronograma de capacitaciones y organización de grupos por áreas.</a:t>
                      </a:r>
                      <a:endParaRPr lang="es-CO" sz="1200" b="0" i="0" u="none" strike="noStrike" dirty="0">
                        <a:solidFill>
                          <a:srgbClr val="000000"/>
                        </a:solidFill>
                        <a:effectLst/>
                        <a:latin typeface="+mn-lt"/>
                        <a:cs typeface="Arial" panose="020B0604020202020204" pitchFamily="34" charset="0"/>
                      </a:endParaRPr>
                    </a:p>
                  </a:txBody>
                  <a:tcPr marL="0" marR="0" marT="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200" u="none" strike="noStrike" dirty="0" smtClean="0">
                          <a:effectLst/>
                          <a:latin typeface="+mn-lt"/>
                          <a:cs typeface="Arial" panose="020B0604020202020204" pitchFamily="34" charset="0"/>
                        </a:rPr>
                        <a:t>Continuidad a la oportunidad. </a:t>
                      </a:r>
                      <a:endParaRPr lang="es-CO" sz="1200" b="0" i="0" u="none" strike="noStrike" dirty="0" smtClean="0">
                        <a:solidFill>
                          <a:srgbClr val="000000"/>
                        </a:solidFill>
                        <a:effectLst/>
                        <a:latin typeface="+mn-lt"/>
                        <a:cs typeface="Arial" panose="020B0604020202020204" pitchFamily="34" charset="0"/>
                      </a:endParaRPr>
                    </a:p>
                    <a:p>
                      <a:pPr algn="ctr" fontAlgn="ctr"/>
                      <a:endParaRPr lang="es-CO" sz="1200" b="1" i="0" u="none" strike="noStrike" dirty="0">
                        <a:solidFill>
                          <a:srgbClr val="000000"/>
                        </a:solidFill>
                        <a:effectLst/>
                        <a:latin typeface="+mn-lt"/>
                        <a:cs typeface="Arial" panose="020B0604020202020204" pitchFamily="34" charset="0"/>
                      </a:endParaRPr>
                    </a:p>
                  </a:txBody>
                  <a:tcPr marL="0" marR="0" marT="0" marB="0" anchor="ctr"/>
                </a:tc>
              </a:tr>
              <a:tr h="648072">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CO" sz="1200" b="1" i="0" u="none" strike="noStrike" dirty="0" smtClean="0">
                          <a:solidFill>
                            <a:srgbClr val="000000"/>
                          </a:solidFill>
                          <a:effectLst/>
                          <a:latin typeface="+mn-lt"/>
                          <a:cs typeface="Arial" panose="020B0604020202020204" pitchFamily="34" charset="0"/>
                        </a:rPr>
                        <a:t>Oportunidad</a:t>
                      </a:r>
                    </a:p>
                  </a:txBody>
                  <a:tcPr marL="0" marR="0" marT="0" marB="0" anchor="ctr"/>
                </a:tc>
                <a:tc>
                  <a:txBody>
                    <a:bodyPr/>
                    <a:lstStyle/>
                    <a:p>
                      <a:pPr algn="ctr" fontAlgn="ctr"/>
                      <a:r>
                        <a:rPr lang="es-ES" sz="1000" b="0" i="0" u="none" strike="noStrike" dirty="0">
                          <a:solidFill>
                            <a:srgbClr val="000000"/>
                          </a:solidFill>
                          <a:effectLst/>
                          <a:latin typeface="Monserrat"/>
                        </a:rPr>
                        <a:t>Reducir los costo de producción debido a las nuevas mezclas de los biocombustibles</a:t>
                      </a:r>
                    </a:p>
                  </a:txBody>
                  <a:tcPr marL="0" marR="0" marT="0" marB="0" anchor="ctr"/>
                </a:tc>
                <a:tc>
                  <a:txBody>
                    <a:bodyPr/>
                    <a:lstStyle/>
                    <a:p>
                      <a:pPr algn="ctr" fontAlgn="b"/>
                      <a:r>
                        <a:rPr lang="es-CO" sz="1200" b="0" i="0" u="none" strike="noStrike" dirty="0" smtClean="0">
                          <a:solidFill>
                            <a:srgbClr val="000000"/>
                          </a:solidFill>
                          <a:effectLst/>
                          <a:latin typeface="+mn-lt"/>
                          <a:cs typeface="Arial" panose="020B0604020202020204" pitchFamily="34" charset="0"/>
                        </a:rPr>
                        <a:t>Disminuir costos </a:t>
                      </a:r>
                      <a:r>
                        <a:rPr lang="es-CO" sz="1200" b="0" i="0" u="none" strike="noStrike" baseline="0" dirty="0" smtClean="0">
                          <a:solidFill>
                            <a:srgbClr val="000000"/>
                          </a:solidFill>
                          <a:effectLst/>
                          <a:latin typeface="+mn-lt"/>
                          <a:cs typeface="Arial" panose="020B0604020202020204" pitchFamily="34" charset="0"/>
                        </a:rPr>
                        <a:t> de producción de  Biodiesel</a:t>
                      </a:r>
                      <a:endParaRPr lang="es-CO" sz="1200" b="0" i="0" u="none" strike="noStrike" dirty="0">
                        <a:solidFill>
                          <a:srgbClr val="000000"/>
                        </a:solidFill>
                        <a:effectLst/>
                        <a:latin typeface="+mn-lt"/>
                        <a:cs typeface="Arial" panose="020B0604020202020204" pitchFamily="34" charset="0"/>
                      </a:endParaRPr>
                    </a:p>
                  </a:txBody>
                  <a:tcPr marL="0" marR="0" marT="0" marB="0"/>
                </a:tc>
                <a:tc>
                  <a:txBody>
                    <a:bodyPr/>
                    <a:lstStyle/>
                    <a:p>
                      <a:pPr algn="ctr" fontAlgn="b"/>
                      <a:r>
                        <a:rPr lang="es-ES" sz="1200" b="0" i="0" u="none" strike="noStrike" dirty="0" smtClean="0">
                          <a:solidFill>
                            <a:srgbClr val="000000"/>
                          </a:solidFill>
                          <a:effectLst/>
                          <a:latin typeface="+mn-lt"/>
                          <a:cs typeface="Arial" panose="020B0604020202020204" pitchFamily="34" charset="0"/>
                        </a:rPr>
                        <a:t>Búsqueda de subproductos de la industria aceitera Colombiana, que puedan ser utilizadas para la producción de Biodiesel y/o Aceite Sintético</a:t>
                      </a:r>
                      <a:endParaRPr lang="es-CO" sz="1200" b="0" i="0" u="none" strike="noStrike" dirty="0">
                        <a:solidFill>
                          <a:srgbClr val="000000"/>
                        </a:solidFill>
                        <a:effectLst/>
                        <a:latin typeface="+mn-lt"/>
                        <a:cs typeface="Arial" panose="020B0604020202020204" pitchFamily="34" charset="0"/>
                      </a:endParaRPr>
                    </a:p>
                  </a:txBody>
                  <a:tcPr marL="0" marR="0" marT="0" marB="0"/>
                </a:tc>
                <a:tc>
                  <a:txBody>
                    <a:bodyPr/>
                    <a:lstStyle/>
                    <a:p>
                      <a:pPr algn="ctr" fontAlgn="ctr"/>
                      <a:r>
                        <a:rPr lang="es-CO" sz="1200" b="0" i="0" u="none" strike="noStrike" dirty="0" smtClean="0">
                          <a:solidFill>
                            <a:srgbClr val="000000"/>
                          </a:solidFill>
                          <a:effectLst/>
                          <a:latin typeface="+mn-lt"/>
                          <a:cs typeface="Arial" panose="020B0604020202020204" pitchFamily="34" charset="0"/>
                        </a:rPr>
                        <a:t>Descartado por los resultados</a:t>
                      </a:r>
                      <a:endParaRPr lang="es-CO" sz="1200" b="0" i="0" u="none" strike="noStrike" dirty="0">
                        <a:solidFill>
                          <a:srgbClr val="000000"/>
                        </a:solidFill>
                        <a:effectLst/>
                        <a:latin typeface="+mn-lt"/>
                        <a:cs typeface="Arial" panose="020B0604020202020204" pitchFamily="34" charset="0"/>
                      </a:endParaRPr>
                    </a:p>
                  </a:txBody>
                  <a:tcPr marL="0" marR="0" marT="0" marB="0"/>
                </a:tc>
              </a:tr>
              <a:tr h="648072">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CO" sz="1200" b="1" i="0" u="none" strike="noStrike" dirty="0" smtClean="0">
                          <a:solidFill>
                            <a:srgbClr val="000000"/>
                          </a:solidFill>
                          <a:effectLst/>
                          <a:latin typeface="+mn-lt"/>
                          <a:cs typeface="Arial" panose="020B0604020202020204" pitchFamily="34" charset="0"/>
                        </a:rPr>
                        <a:t>Oportunidad</a:t>
                      </a:r>
                      <a:endParaRPr lang="es-CO" sz="1200" b="1" i="0" u="none" strike="noStrike" dirty="0" smtClean="0">
                        <a:solidFill>
                          <a:srgbClr val="000000"/>
                        </a:solidFill>
                        <a:effectLst/>
                        <a:latin typeface="+mn-lt"/>
                        <a:cs typeface="Arial" panose="020B0604020202020204" pitchFamily="34" charset="0"/>
                      </a:endParaRPr>
                    </a:p>
                  </a:txBody>
                  <a:tcPr marL="0" marR="0" marT="0" marB="0" anchor="ctr"/>
                </a:tc>
                <a:tc>
                  <a:txBody>
                    <a:bodyPr/>
                    <a:lstStyle/>
                    <a:p>
                      <a:pPr algn="ctr" fontAlgn="ctr"/>
                      <a:r>
                        <a:rPr lang="es-ES" sz="1000" b="0" i="0" u="none" strike="noStrike" dirty="0" smtClean="0">
                          <a:solidFill>
                            <a:srgbClr val="000000"/>
                          </a:solidFill>
                          <a:effectLst/>
                          <a:latin typeface="Monserrat"/>
                        </a:rPr>
                        <a:t>Mejorar  los tiempos de entrega pactados con los clientes para aumentar su satisfacción debido a que se cuenta con una flota de transporte propia</a:t>
                      </a:r>
                      <a:endParaRPr lang="es-ES" sz="1000" b="0" i="0" u="none" strike="noStrike" dirty="0">
                        <a:solidFill>
                          <a:srgbClr val="000000"/>
                        </a:solidFill>
                        <a:effectLst/>
                        <a:latin typeface="Monserrat"/>
                      </a:endParaRPr>
                    </a:p>
                  </a:txBody>
                  <a:tcPr marL="0" marR="0" marT="0" marB="0" anchor="ctr"/>
                </a:tc>
                <a:tc>
                  <a:txBody>
                    <a:bodyPr/>
                    <a:lstStyle/>
                    <a:p>
                      <a:pPr algn="ctr" fontAlgn="b"/>
                      <a:r>
                        <a:rPr lang="es-CO" sz="1200" b="0" i="0" u="none" strike="noStrike" dirty="0" smtClean="0">
                          <a:solidFill>
                            <a:srgbClr val="000000"/>
                          </a:solidFill>
                          <a:effectLst/>
                          <a:latin typeface="+mn-lt"/>
                          <a:cs typeface="Arial" panose="020B0604020202020204" pitchFamily="34" charset="0"/>
                        </a:rPr>
                        <a:t>Fidelizar</a:t>
                      </a:r>
                      <a:r>
                        <a:rPr lang="es-CO" sz="1200" b="0" i="0" u="none" strike="noStrike" baseline="0" dirty="0" smtClean="0">
                          <a:solidFill>
                            <a:srgbClr val="000000"/>
                          </a:solidFill>
                          <a:effectLst/>
                          <a:latin typeface="+mn-lt"/>
                          <a:cs typeface="Arial" panose="020B0604020202020204" pitchFamily="34" charset="0"/>
                        </a:rPr>
                        <a:t> a los clientes</a:t>
                      </a:r>
                      <a:endParaRPr lang="es-CO" sz="1200" b="0" i="0" u="none" strike="noStrike" dirty="0">
                        <a:solidFill>
                          <a:srgbClr val="000000"/>
                        </a:solidFill>
                        <a:effectLst/>
                        <a:latin typeface="+mn-lt"/>
                        <a:cs typeface="Arial" panose="020B0604020202020204" pitchFamily="34" charset="0"/>
                      </a:endParaRPr>
                    </a:p>
                  </a:txBody>
                  <a:tcPr marL="0" marR="0" marT="0" marB="0"/>
                </a:tc>
                <a:tc>
                  <a:txBody>
                    <a:bodyPr/>
                    <a:lstStyle/>
                    <a:p>
                      <a:pPr algn="ctr" fontAlgn="b"/>
                      <a:r>
                        <a:rPr lang="es-CO" sz="1200" b="0" i="0" u="none" strike="noStrike" dirty="0" smtClean="0">
                          <a:solidFill>
                            <a:srgbClr val="000000"/>
                          </a:solidFill>
                          <a:effectLst/>
                          <a:latin typeface="+mn-lt"/>
                          <a:cs typeface="Arial" panose="020B0604020202020204" pitchFamily="34" charset="0"/>
                        </a:rPr>
                        <a:t>Mejorar</a:t>
                      </a:r>
                      <a:r>
                        <a:rPr lang="es-CO" sz="1200" b="0" i="0" u="none" strike="noStrike" baseline="0" dirty="0" smtClean="0">
                          <a:solidFill>
                            <a:srgbClr val="000000"/>
                          </a:solidFill>
                          <a:effectLst/>
                          <a:latin typeface="+mn-lt"/>
                          <a:cs typeface="Arial" panose="020B0604020202020204" pitchFamily="34" charset="0"/>
                        </a:rPr>
                        <a:t> disponibilidad de vehículos por mantenimientos correctivos.</a:t>
                      </a:r>
                    </a:p>
                    <a:p>
                      <a:pPr algn="ctr" fontAlgn="b"/>
                      <a:r>
                        <a:rPr lang="es-CO" sz="1200" b="0" i="0" u="none" strike="noStrike" baseline="0" dirty="0" smtClean="0">
                          <a:solidFill>
                            <a:srgbClr val="000000"/>
                          </a:solidFill>
                          <a:effectLst/>
                          <a:latin typeface="+mn-lt"/>
                          <a:cs typeface="Arial" panose="020B0604020202020204" pitchFamily="34" charset="0"/>
                        </a:rPr>
                        <a:t>Disminuir viajes de compensación para tener mas disponibilidad</a:t>
                      </a:r>
                      <a:endParaRPr lang="es-CO" sz="1200" b="0" i="0" u="none" strike="noStrike" dirty="0">
                        <a:solidFill>
                          <a:srgbClr val="000000"/>
                        </a:solidFill>
                        <a:effectLst/>
                        <a:latin typeface="+mn-lt"/>
                        <a:cs typeface="Arial" panose="020B0604020202020204" pitchFamily="34" charset="0"/>
                      </a:endParaRPr>
                    </a:p>
                  </a:txBody>
                  <a:tcPr marL="0" marR="0" marT="0" marB="0"/>
                </a:tc>
                <a:tc>
                  <a:txBody>
                    <a:bodyPr/>
                    <a:lstStyle/>
                    <a:p>
                      <a:pPr algn="ctr" fontAlgn="ctr"/>
                      <a:r>
                        <a:rPr lang="es-CO" sz="1200" u="none" strike="noStrike" dirty="0" smtClean="0">
                          <a:effectLst/>
                          <a:latin typeface="+mn-lt"/>
                          <a:cs typeface="Arial" panose="020B0604020202020204" pitchFamily="34" charset="0"/>
                        </a:rPr>
                        <a:t>Continuidad a la oportunidad</a:t>
                      </a:r>
                      <a:endParaRPr lang="es-CO" sz="1200" b="0" i="0" u="none" strike="noStrike" dirty="0">
                        <a:solidFill>
                          <a:srgbClr val="000000"/>
                        </a:solidFill>
                        <a:effectLst/>
                        <a:latin typeface="+mn-lt"/>
                        <a:cs typeface="Arial" panose="020B0604020202020204" pitchFamily="34" charset="0"/>
                      </a:endParaRPr>
                    </a:p>
                  </a:txBody>
                  <a:tcPr marL="0" marR="0" marT="0" marB="0"/>
                </a:tc>
              </a:tr>
              <a:tr h="648072">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CO" sz="1200" b="1" i="0" u="none" strike="noStrike" dirty="0" smtClean="0">
                          <a:solidFill>
                            <a:srgbClr val="000000"/>
                          </a:solidFill>
                          <a:effectLst/>
                          <a:latin typeface="+mn-lt"/>
                          <a:cs typeface="Arial" panose="020B0604020202020204" pitchFamily="34" charset="0"/>
                        </a:rPr>
                        <a:t>Oportunidad</a:t>
                      </a:r>
                      <a:endParaRPr lang="es-CO" sz="1200" b="1" i="0" u="none" strike="noStrike" dirty="0" smtClean="0">
                        <a:solidFill>
                          <a:srgbClr val="000000"/>
                        </a:solidFill>
                        <a:effectLst/>
                        <a:latin typeface="+mn-lt"/>
                        <a:cs typeface="Arial" panose="020B0604020202020204" pitchFamily="34" charset="0"/>
                      </a:endParaRPr>
                    </a:p>
                  </a:txBody>
                  <a:tcPr marL="0" marR="0" marT="0" marB="0" anchor="ctr"/>
                </a:tc>
                <a:tc>
                  <a:txBody>
                    <a:bodyPr/>
                    <a:lstStyle/>
                    <a:p>
                      <a:pPr algn="ctr" fontAlgn="ctr"/>
                      <a:r>
                        <a:rPr lang="es-ES" sz="1000" b="0" i="0" u="none" strike="noStrike" dirty="0" smtClean="0">
                          <a:solidFill>
                            <a:srgbClr val="000000"/>
                          </a:solidFill>
                          <a:effectLst/>
                          <a:latin typeface="Monserrat"/>
                        </a:rPr>
                        <a:t>Aumentar ventas de producto</a:t>
                      </a:r>
                      <a:endParaRPr lang="es-ES" sz="1000" b="0" i="0" u="none" strike="noStrike" dirty="0">
                        <a:solidFill>
                          <a:srgbClr val="000000"/>
                        </a:solidFill>
                        <a:effectLst/>
                        <a:latin typeface="Monserrat"/>
                      </a:endParaRPr>
                    </a:p>
                  </a:txBody>
                  <a:tcPr marL="0" marR="0" marT="0" marB="0" anchor="ctr"/>
                </a:tc>
                <a:tc>
                  <a:txBody>
                    <a:bodyPr/>
                    <a:lstStyle/>
                    <a:p>
                      <a:pPr algn="ctr" fontAlgn="b"/>
                      <a:r>
                        <a:rPr lang="es-CO" sz="1200" b="0" i="0" u="none" strike="noStrike" dirty="0" smtClean="0">
                          <a:solidFill>
                            <a:srgbClr val="000000"/>
                          </a:solidFill>
                          <a:effectLst/>
                          <a:latin typeface="+mn-lt"/>
                          <a:cs typeface="Arial" panose="020B0604020202020204" pitchFamily="34" charset="0"/>
                        </a:rPr>
                        <a:t>Diversificar</a:t>
                      </a:r>
                      <a:r>
                        <a:rPr lang="es-CO" sz="1200" b="0" i="0" u="none" strike="noStrike" baseline="0" dirty="0" smtClean="0">
                          <a:solidFill>
                            <a:srgbClr val="000000"/>
                          </a:solidFill>
                          <a:effectLst/>
                          <a:latin typeface="+mn-lt"/>
                          <a:cs typeface="Arial" panose="020B0604020202020204" pitchFamily="34" charset="0"/>
                        </a:rPr>
                        <a:t> el mercado</a:t>
                      </a:r>
                      <a:endParaRPr lang="es-CO" sz="1200" b="0" i="0" u="none" strike="noStrike" dirty="0">
                        <a:solidFill>
                          <a:srgbClr val="000000"/>
                        </a:solidFill>
                        <a:effectLst/>
                        <a:latin typeface="+mn-lt"/>
                        <a:cs typeface="Arial" panose="020B0604020202020204" pitchFamily="34" charset="0"/>
                      </a:endParaRPr>
                    </a:p>
                  </a:txBody>
                  <a:tcPr marL="0" marR="0" marT="0" marB="0"/>
                </a:tc>
                <a:tc>
                  <a:txBody>
                    <a:bodyPr/>
                    <a:lstStyle/>
                    <a:p>
                      <a:pPr algn="ctr" fontAlgn="b"/>
                      <a:r>
                        <a:rPr lang="es-ES" sz="1200" b="0" i="0" u="none" strike="noStrike" dirty="0" smtClean="0">
                          <a:solidFill>
                            <a:srgbClr val="000000"/>
                          </a:solidFill>
                          <a:effectLst/>
                          <a:latin typeface="+mn-lt"/>
                          <a:cs typeface="Arial" panose="020B0604020202020204" pitchFamily="34" charset="0"/>
                        </a:rPr>
                        <a:t>Ingreso a nuevos mercados como la minería</a:t>
                      </a:r>
                      <a:endParaRPr lang="es-CO" sz="1200" b="0" i="0" u="none" strike="noStrike" dirty="0">
                        <a:solidFill>
                          <a:srgbClr val="000000"/>
                        </a:solidFill>
                        <a:effectLst/>
                        <a:latin typeface="+mn-lt"/>
                        <a:cs typeface="Arial" panose="020B0604020202020204" pitchFamily="34" charset="0"/>
                      </a:endParaRPr>
                    </a:p>
                  </a:txBody>
                  <a:tcPr marL="0" marR="0" marT="0" marB="0"/>
                </a:tc>
                <a:tc>
                  <a:txBody>
                    <a:bodyPr/>
                    <a:lstStyle/>
                    <a:p>
                      <a:pPr algn="ctr" fontAlgn="ctr"/>
                      <a:r>
                        <a:rPr lang="es-CO" sz="1200" b="0" i="0" u="none" strike="noStrike" dirty="0" smtClean="0">
                          <a:solidFill>
                            <a:srgbClr val="000000"/>
                          </a:solidFill>
                          <a:effectLst/>
                          <a:latin typeface="+mn-lt"/>
                          <a:cs typeface="Arial" panose="020B0604020202020204" pitchFamily="34" charset="0"/>
                        </a:rPr>
                        <a:t>Continuidad</a:t>
                      </a:r>
                      <a:r>
                        <a:rPr lang="es-CO" sz="1200" b="0" i="0" u="none" strike="noStrike" baseline="0" dirty="0" smtClean="0">
                          <a:solidFill>
                            <a:srgbClr val="000000"/>
                          </a:solidFill>
                          <a:effectLst/>
                          <a:latin typeface="+mn-lt"/>
                          <a:cs typeface="Arial" panose="020B0604020202020204" pitchFamily="34" charset="0"/>
                        </a:rPr>
                        <a:t> a la </a:t>
                      </a:r>
                      <a:r>
                        <a:rPr lang="es-CO" sz="1200" b="0" i="0" u="none" strike="noStrike" baseline="0" dirty="0" err="1" smtClean="0">
                          <a:solidFill>
                            <a:srgbClr val="000000"/>
                          </a:solidFill>
                          <a:effectLst/>
                          <a:latin typeface="+mn-lt"/>
                          <a:cs typeface="Arial" panose="020B0604020202020204" pitchFamily="34" charset="0"/>
                        </a:rPr>
                        <a:t>oportunbidad</a:t>
                      </a:r>
                      <a:endParaRPr lang="es-CO" sz="1200" b="0" i="0" u="none" strike="noStrike" dirty="0">
                        <a:solidFill>
                          <a:srgbClr val="000000"/>
                        </a:solidFill>
                        <a:effectLst/>
                        <a:latin typeface="+mn-lt"/>
                        <a:cs typeface="Arial" panose="020B0604020202020204" pitchFamily="34" charset="0"/>
                      </a:endParaRPr>
                    </a:p>
                  </a:txBody>
                  <a:tcPr marL="0" marR="0" marT="0" marB="0"/>
                </a:tc>
              </a:tr>
            </a:tbl>
          </a:graphicData>
        </a:graphic>
      </p:graphicFrame>
      <p:sp>
        <p:nvSpPr>
          <p:cNvPr id="6" name="5 Rectángulo"/>
          <p:cNvSpPr/>
          <p:nvPr/>
        </p:nvSpPr>
        <p:spPr>
          <a:xfrm>
            <a:off x="-18827" y="1084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1 Título"/>
          <p:cNvSpPr txBox="1">
            <a:spLocks/>
          </p:cNvSpPr>
          <p:nvPr/>
        </p:nvSpPr>
        <p:spPr>
          <a:xfrm>
            <a:off x="602938" y="-13394"/>
            <a:ext cx="10674974"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3200" b="1" dirty="0" smtClean="0">
                <a:solidFill>
                  <a:schemeClr val="bg1"/>
                </a:solidFill>
              </a:rPr>
              <a:t>4. Eficacia para abordar riesgos y oportunidades</a:t>
            </a:r>
            <a:endParaRPr lang="es-CO" sz="3200" b="1" dirty="0">
              <a:solidFill>
                <a:schemeClr val="bg1"/>
              </a:solidFill>
            </a:endParaRPr>
          </a:p>
        </p:txBody>
      </p:sp>
    </p:spTree>
    <p:extLst>
      <p:ext uri="{BB962C8B-B14F-4D97-AF65-F5344CB8AC3E}">
        <p14:creationId xmlns:p14="http://schemas.microsoft.com/office/powerpoint/2010/main" val="35344896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88697" y="764704"/>
            <a:ext cx="7290598" cy="724942"/>
          </a:xfrm>
        </p:spPr>
        <p:txBody>
          <a:bodyPr>
            <a:normAutofit/>
          </a:bodyPr>
          <a:lstStyle/>
          <a:p>
            <a:pPr algn="l"/>
            <a:r>
              <a:rPr lang="es-CO" sz="2800" dirty="0" smtClean="0"/>
              <a:t>Abordar Riesgos u Oportunidad</a:t>
            </a:r>
            <a:endParaRPr lang="es-CO" sz="2800" dirty="0"/>
          </a:p>
        </p:txBody>
      </p:sp>
      <p:sp>
        <p:nvSpPr>
          <p:cNvPr id="4" name="3 Marcador de número de diapositiva"/>
          <p:cNvSpPr>
            <a:spLocks noGrp="1"/>
          </p:cNvSpPr>
          <p:nvPr>
            <p:ph type="sldNum" sz="quarter" idx="12"/>
          </p:nvPr>
        </p:nvSpPr>
        <p:spPr/>
        <p:txBody>
          <a:bodyPr/>
          <a:lstStyle/>
          <a:p>
            <a:fld id="{FFCAED88-EA73-4BA6-A286-B18324E965BC}" type="slidenum">
              <a:rPr lang="es-CO" smtClean="0"/>
              <a:t>31</a:t>
            </a:fld>
            <a:endParaRPr lang="es-CO" dirty="0"/>
          </a:p>
        </p:txBody>
      </p:sp>
      <p:graphicFrame>
        <p:nvGraphicFramePr>
          <p:cNvPr id="5" name="4 Tabla"/>
          <p:cNvGraphicFramePr>
            <a:graphicFrameLocks noGrp="1"/>
          </p:cNvGraphicFramePr>
          <p:nvPr>
            <p:extLst>
              <p:ext uri="{D42A27DB-BD31-4B8C-83A1-F6EECF244321}">
                <p14:modId xmlns:p14="http://schemas.microsoft.com/office/powerpoint/2010/main" val="4224202102"/>
              </p:ext>
            </p:extLst>
          </p:nvPr>
        </p:nvGraphicFramePr>
        <p:xfrm>
          <a:off x="602938" y="1556791"/>
          <a:ext cx="10954111" cy="3910921"/>
        </p:xfrm>
        <a:graphic>
          <a:graphicData uri="http://schemas.openxmlformats.org/drawingml/2006/table">
            <a:tbl>
              <a:tblPr>
                <a:tableStyleId>{8799B23B-EC83-4686-B30A-512413B5E67A}</a:tableStyleId>
              </a:tblPr>
              <a:tblGrid>
                <a:gridCol w="1330232"/>
                <a:gridCol w="1949247"/>
                <a:gridCol w="1117069"/>
                <a:gridCol w="4545583"/>
                <a:gridCol w="2011980"/>
              </a:tblGrid>
              <a:tr h="504057">
                <a:tc>
                  <a:txBody>
                    <a:bodyPr/>
                    <a:lstStyle/>
                    <a:p>
                      <a:pPr algn="ctr" fontAlgn="b"/>
                      <a:r>
                        <a:rPr lang="es-CO" sz="1200" u="none" strike="noStrike" dirty="0">
                          <a:solidFill>
                            <a:schemeClr val="bg1"/>
                          </a:solidFill>
                          <a:effectLst/>
                          <a:latin typeface="+mn-lt"/>
                          <a:cs typeface="Arial" panose="020B0604020202020204" pitchFamily="34" charset="0"/>
                        </a:rPr>
                        <a:t>CATALOGACIÓN</a:t>
                      </a:r>
                      <a:endParaRPr lang="es-CO" sz="1200" b="1" i="0" u="none" strike="noStrike" dirty="0">
                        <a:solidFill>
                          <a:schemeClr val="bg1"/>
                        </a:solidFill>
                        <a:effectLst/>
                        <a:latin typeface="+mn-lt"/>
                        <a:cs typeface="Arial" panose="020B0604020202020204" pitchFamily="34" charset="0"/>
                      </a:endParaRPr>
                    </a:p>
                  </a:txBody>
                  <a:tcPr marL="0" marR="0" marT="0" marB="0" anchor="ctr">
                    <a:solidFill>
                      <a:srgbClr val="00B050"/>
                    </a:solidFill>
                  </a:tcPr>
                </a:tc>
                <a:tc>
                  <a:txBody>
                    <a:bodyPr/>
                    <a:lstStyle/>
                    <a:p>
                      <a:pPr algn="ctr" fontAlgn="b"/>
                      <a:r>
                        <a:rPr lang="es-CO" sz="1200" u="none" strike="noStrike" dirty="0">
                          <a:solidFill>
                            <a:schemeClr val="bg1"/>
                          </a:solidFill>
                          <a:effectLst/>
                          <a:latin typeface="+mn-lt"/>
                          <a:cs typeface="Arial" panose="020B0604020202020204" pitchFamily="34" charset="0"/>
                        </a:rPr>
                        <a:t>RIESGO</a:t>
                      </a:r>
                      <a:r>
                        <a:rPr lang="es-CO" sz="1200" u="none" strike="noStrike" dirty="0" smtClean="0">
                          <a:solidFill>
                            <a:schemeClr val="bg1"/>
                          </a:solidFill>
                          <a:effectLst/>
                          <a:latin typeface="+mn-lt"/>
                          <a:cs typeface="Arial" panose="020B0604020202020204" pitchFamily="34" charset="0"/>
                        </a:rPr>
                        <a:t>/ OPORTUNIDAD </a:t>
                      </a:r>
                      <a:endParaRPr lang="es-CO" sz="1200" b="1" i="0" u="none" strike="noStrike" dirty="0">
                        <a:solidFill>
                          <a:schemeClr val="bg1"/>
                        </a:solidFill>
                        <a:effectLst/>
                        <a:latin typeface="+mn-lt"/>
                        <a:cs typeface="Arial" panose="020B0604020202020204" pitchFamily="34" charset="0"/>
                      </a:endParaRPr>
                    </a:p>
                  </a:txBody>
                  <a:tcPr marL="0" marR="0" marT="0" marB="0" anchor="ctr">
                    <a:solidFill>
                      <a:srgbClr val="00B050"/>
                    </a:solidFill>
                  </a:tcPr>
                </a:tc>
                <a:tc>
                  <a:txBody>
                    <a:bodyPr/>
                    <a:lstStyle/>
                    <a:p>
                      <a:pPr algn="ctr" fontAlgn="b"/>
                      <a:r>
                        <a:rPr lang="es-CO" sz="1200" u="none" strike="noStrike" dirty="0">
                          <a:solidFill>
                            <a:schemeClr val="bg1"/>
                          </a:solidFill>
                          <a:effectLst/>
                          <a:latin typeface="+mn-lt"/>
                          <a:cs typeface="Arial" panose="020B0604020202020204" pitchFamily="34" charset="0"/>
                        </a:rPr>
                        <a:t>ESTRATEGIA </a:t>
                      </a:r>
                      <a:endParaRPr lang="es-CO" sz="1200" b="1" i="0" u="none" strike="noStrike" dirty="0">
                        <a:solidFill>
                          <a:schemeClr val="bg1"/>
                        </a:solidFill>
                        <a:effectLst/>
                        <a:latin typeface="+mn-lt"/>
                        <a:cs typeface="Arial" panose="020B0604020202020204" pitchFamily="34" charset="0"/>
                      </a:endParaRPr>
                    </a:p>
                  </a:txBody>
                  <a:tcPr marL="0" marR="0" marT="0" marB="0" anchor="ctr">
                    <a:solidFill>
                      <a:srgbClr val="00B050"/>
                    </a:solidFill>
                  </a:tcPr>
                </a:tc>
                <a:tc>
                  <a:txBody>
                    <a:bodyPr/>
                    <a:lstStyle/>
                    <a:p>
                      <a:pPr algn="ctr" fontAlgn="b"/>
                      <a:r>
                        <a:rPr lang="es-CO" sz="1200" u="none" strike="noStrike" dirty="0">
                          <a:solidFill>
                            <a:schemeClr val="bg1"/>
                          </a:solidFill>
                          <a:effectLst/>
                          <a:latin typeface="+mn-lt"/>
                          <a:cs typeface="Arial" panose="020B0604020202020204" pitchFamily="34" charset="0"/>
                        </a:rPr>
                        <a:t>ABORDAJE DE LA  R&amp;O</a:t>
                      </a:r>
                      <a:endParaRPr lang="es-CO" sz="1200" b="1" i="0" u="none" strike="noStrike" dirty="0">
                        <a:solidFill>
                          <a:schemeClr val="bg1"/>
                        </a:solidFill>
                        <a:effectLst/>
                        <a:latin typeface="+mn-lt"/>
                        <a:cs typeface="Arial" panose="020B0604020202020204" pitchFamily="34" charset="0"/>
                      </a:endParaRPr>
                    </a:p>
                  </a:txBody>
                  <a:tcPr marL="0" marR="0" marT="0" marB="0" anchor="ctr">
                    <a:solidFill>
                      <a:srgbClr val="00B050"/>
                    </a:solidFill>
                  </a:tcPr>
                </a:tc>
                <a:tc>
                  <a:txBody>
                    <a:bodyPr/>
                    <a:lstStyle/>
                    <a:p>
                      <a:pPr algn="ctr" fontAlgn="ctr"/>
                      <a:r>
                        <a:rPr lang="es-CO" sz="1200" u="none" strike="noStrike" dirty="0">
                          <a:solidFill>
                            <a:schemeClr val="bg1"/>
                          </a:solidFill>
                          <a:effectLst/>
                          <a:latin typeface="+mn-lt"/>
                          <a:cs typeface="Arial" panose="020B0604020202020204" pitchFamily="34" charset="0"/>
                        </a:rPr>
                        <a:t>CONTINUIDAD DEL R&amp;O </a:t>
                      </a:r>
                      <a:endParaRPr lang="es-CO" sz="1200" b="1" i="0" u="none" strike="noStrike" dirty="0">
                        <a:solidFill>
                          <a:schemeClr val="bg1"/>
                        </a:solidFill>
                        <a:effectLst/>
                        <a:latin typeface="+mn-lt"/>
                        <a:cs typeface="Arial" panose="020B0604020202020204" pitchFamily="34" charset="0"/>
                      </a:endParaRPr>
                    </a:p>
                  </a:txBody>
                  <a:tcPr marL="0" marR="0" marT="0" marB="0" anchor="ctr">
                    <a:solidFill>
                      <a:srgbClr val="00B050"/>
                    </a:solidFill>
                  </a:tcPr>
                </a:tc>
              </a:tr>
              <a:tr h="1296144">
                <a:tc>
                  <a:txBody>
                    <a:bodyPr/>
                    <a:lstStyle/>
                    <a:p>
                      <a:pPr algn="ctr" fontAlgn="b"/>
                      <a:r>
                        <a:rPr lang="es-CO" sz="1200" b="1" i="0" u="none" strike="noStrike" dirty="0" smtClean="0">
                          <a:solidFill>
                            <a:srgbClr val="000000"/>
                          </a:solidFill>
                          <a:effectLst/>
                          <a:latin typeface="+mn-lt"/>
                          <a:cs typeface="Arial" panose="020B0604020202020204" pitchFamily="34" charset="0"/>
                        </a:rPr>
                        <a:t/>
                      </a:r>
                      <a:br>
                        <a:rPr lang="es-CO" sz="1200" b="1" i="0" u="none" strike="noStrike" dirty="0" smtClean="0">
                          <a:solidFill>
                            <a:srgbClr val="000000"/>
                          </a:solidFill>
                          <a:effectLst/>
                          <a:latin typeface="+mn-lt"/>
                          <a:cs typeface="Arial" panose="020B0604020202020204" pitchFamily="34" charset="0"/>
                        </a:rPr>
                      </a:br>
                      <a:r>
                        <a:rPr lang="es-CO" sz="1200" b="1" i="0" u="none" strike="noStrike" dirty="0" smtClean="0">
                          <a:solidFill>
                            <a:srgbClr val="000000"/>
                          </a:solidFill>
                          <a:effectLst/>
                          <a:latin typeface="+mn-lt"/>
                          <a:cs typeface="Arial" panose="020B0604020202020204" pitchFamily="34" charset="0"/>
                        </a:rPr>
                        <a:t>Riesgo/ Partes</a:t>
                      </a:r>
                      <a:r>
                        <a:rPr lang="es-CO" sz="1200" b="1" i="0" u="none" strike="noStrike" baseline="0" dirty="0" smtClean="0">
                          <a:solidFill>
                            <a:srgbClr val="000000"/>
                          </a:solidFill>
                          <a:effectLst/>
                          <a:latin typeface="+mn-lt"/>
                          <a:cs typeface="Arial" panose="020B0604020202020204" pitchFamily="34" charset="0"/>
                        </a:rPr>
                        <a:t> </a:t>
                      </a:r>
                      <a:r>
                        <a:rPr lang="es-CO" sz="1200" b="1" i="0" u="none" strike="noStrike" baseline="0" dirty="0" err="1" smtClean="0">
                          <a:solidFill>
                            <a:srgbClr val="000000"/>
                          </a:solidFill>
                          <a:effectLst/>
                          <a:latin typeface="+mn-lt"/>
                          <a:cs typeface="Arial" panose="020B0604020202020204" pitchFamily="34" charset="0"/>
                        </a:rPr>
                        <a:t>Intersadas</a:t>
                      </a:r>
                      <a:endParaRPr lang="es-CO" sz="1200" b="1" i="0" u="none" strike="noStrike" dirty="0">
                        <a:solidFill>
                          <a:srgbClr val="000000"/>
                        </a:solidFill>
                        <a:effectLst/>
                        <a:latin typeface="+mn-lt"/>
                        <a:cs typeface="Arial" panose="020B0604020202020204" pitchFamily="34" charset="0"/>
                      </a:endParaRPr>
                    </a:p>
                  </a:txBody>
                  <a:tcPr marL="0" marR="0" marT="0" marB="0" anchor="ctr"/>
                </a:tc>
                <a:tc>
                  <a:txBody>
                    <a:bodyPr/>
                    <a:lstStyle/>
                    <a:p>
                      <a:pPr algn="ctr" fontAlgn="ctr"/>
                      <a:r>
                        <a:rPr lang="es-ES" sz="1200" b="0" i="0" u="none" strike="noStrike" dirty="0" smtClean="0">
                          <a:solidFill>
                            <a:srgbClr val="000000"/>
                          </a:solidFill>
                          <a:effectLst/>
                          <a:latin typeface="+mn-lt"/>
                        </a:rPr>
                        <a:t>Incumplimiento de requisitos legales asociados a SST</a:t>
                      </a:r>
                      <a:endParaRPr lang="es-ES" sz="1200" b="0" i="0" u="none" strike="noStrike" dirty="0">
                        <a:solidFill>
                          <a:srgbClr val="000000"/>
                        </a:solidFill>
                        <a:effectLst/>
                        <a:latin typeface="+mn-lt"/>
                      </a:endParaRPr>
                    </a:p>
                  </a:txBody>
                  <a:tcPr marL="9525" marR="9525" marT="9525" marB="0" anchor="ctr"/>
                </a:tc>
                <a:tc>
                  <a:txBody>
                    <a:bodyPr/>
                    <a:lstStyle/>
                    <a:p>
                      <a:pPr algn="ctr" fontAlgn="b"/>
                      <a:r>
                        <a:rPr lang="es-ES" sz="1200" b="0" i="0" u="none" strike="noStrike" dirty="0" smtClean="0">
                          <a:solidFill>
                            <a:srgbClr val="000000"/>
                          </a:solidFill>
                          <a:effectLst/>
                          <a:latin typeface="+mn-lt"/>
                          <a:cs typeface="Arial" panose="020B0604020202020204" pitchFamily="34" charset="0"/>
                        </a:rPr>
                        <a:t>Revisión de matriz de identificación de requisitos legales y de otra índole.</a:t>
                      </a:r>
                      <a:endParaRPr lang="es-CO" sz="1200" b="0" i="0" u="none" strike="noStrike" dirty="0">
                        <a:solidFill>
                          <a:srgbClr val="000000"/>
                        </a:solidFill>
                        <a:effectLst/>
                        <a:latin typeface="+mn-lt"/>
                        <a:cs typeface="Arial" panose="020B0604020202020204" pitchFamily="34" charset="0"/>
                      </a:endParaRPr>
                    </a:p>
                  </a:txBody>
                  <a:tcPr marL="0" marR="0" marT="0" marB="0" anchor="ctr"/>
                </a:tc>
                <a:tc>
                  <a:txBody>
                    <a:bodyPr/>
                    <a:lstStyle/>
                    <a:p>
                      <a:pPr algn="ctr" fontAlgn="b"/>
                      <a:r>
                        <a:rPr lang="es-CO" sz="1200" b="0" i="0" u="none" strike="noStrike" dirty="0" smtClean="0">
                          <a:solidFill>
                            <a:srgbClr val="000000"/>
                          </a:solidFill>
                          <a:effectLst/>
                          <a:latin typeface="+mn-lt"/>
                          <a:cs typeface="Arial" panose="020B0604020202020204" pitchFamily="34" charset="0"/>
                        </a:rPr>
                        <a:t>Se realiza evaluación de cumplimiento por parte</a:t>
                      </a:r>
                      <a:r>
                        <a:rPr lang="es-CO" sz="1200" b="0" i="0" u="none" strike="noStrike" baseline="0" dirty="0" smtClean="0">
                          <a:solidFill>
                            <a:srgbClr val="000000"/>
                          </a:solidFill>
                          <a:effectLst/>
                          <a:latin typeface="+mn-lt"/>
                          <a:cs typeface="Arial" panose="020B0604020202020204" pitchFamily="34" charset="0"/>
                        </a:rPr>
                        <a:t> de la ARL en el mes de Agosto</a:t>
                      </a:r>
                      <a:endParaRPr lang="es-CO" sz="1200" b="0" i="0" u="none" strike="noStrike" dirty="0">
                        <a:solidFill>
                          <a:srgbClr val="000000"/>
                        </a:solidFill>
                        <a:effectLst/>
                        <a:latin typeface="+mn-lt"/>
                        <a:cs typeface="Arial" panose="020B0604020202020204" pitchFamily="34" charset="0"/>
                      </a:endParaRPr>
                    </a:p>
                  </a:txBody>
                  <a:tcPr marL="0" marR="0" marT="0" marB="0" anchor="ctr"/>
                </a:tc>
                <a:tc>
                  <a:txBody>
                    <a:bodyPr/>
                    <a:lstStyle/>
                    <a:p>
                      <a:pPr algn="ctr" fontAlgn="ctr"/>
                      <a:r>
                        <a:rPr lang="es-CO" sz="1200" b="1" i="0" u="none" strike="noStrike" dirty="0" smtClean="0">
                          <a:solidFill>
                            <a:srgbClr val="000000"/>
                          </a:solidFill>
                          <a:effectLst/>
                          <a:latin typeface="+mn-lt"/>
                          <a:cs typeface="Arial" panose="020B0604020202020204" pitchFamily="34" charset="0"/>
                        </a:rPr>
                        <a:t>Continuidad</a:t>
                      </a:r>
                      <a:r>
                        <a:rPr lang="es-CO" sz="1200" b="1" i="0" u="none" strike="noStrike" baseline="0" dirty="0" smtClean="0">
                          <a:solidFill>
                            <a:srgbClr val="000000"/>
                          </a:solidFill>
                          <a:effectLst/>
                          <a:latin typeface="+mn-lt"/>
                          <a:cs typeface="Arial" panose="020B0604020202020204" pitchFamily="34" charset="0"/>
                        </a:rPr>
                        <a:t> al Riesgo</a:t>
                      </a:r>
                      <a:endParaRPr lang="es-CO" sz="1200" b="1" i="0" u="none" strike="noStrike" dirty="0">
                        <a:solidFill>
                          <a:srgbClr val="000000"/>
                        </a:solidFill>
                        <a:effectLst/>
                        <a:latin typeface="+mn-lt"/>
                        <a:cs typeface="Arial" panose="020B0604020202020204" pitchFamily="34" charset="0"/>
                      </a:endParaRPr>
                    </a:p>
                  </a:txBody>
                  <a:tcPr marL="0" marR="0" marT="0" marB="0" anchor="ctr"/>
                </a:tc>
              </a:tr>
              <a:tr h="792088">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CO" sz="1200" b="1" i="0" u="none" strike="noStrike" dirty="0" smtClean="0">
                          <a:solidFill>
                            <a:srgbClr val="000000"/>
                          </a:solidFill>
                          <a:effectLst/>
                          <a:latin typeface="+mn-lt"/>
                          <a:cs typeface="Arial" panose="020B0604020202020204" pitchFamily="34" charset="0"/>
                        </a:rPr>
                        <a:t>Riesgo/ Contexto</a:t>
                      </a:r>
                      <a:r>
                        <a:rPr lang="es-CO" sz="1200" b="1" i="0" u="none" strike="noStrike" baseline="0" dirty="0" smtClean="0">
                          <a:solidFill>
                            <a:srgbClr val="000000"/>
                          </a:solidFill>
                          <a:effectLst/>
                          <a:latin typeface="+mn-lt"/>
                          <a:cs typeface="Arial" panose="020B0604020202020204" pitchFamily="34" charset="0"/>
                        </a:rPr>
                        <a:t> externo</a:t>
                      </a:r>
                      <a:endParaRPr lang="es-CO" sz="1200" b="1" i="0" u="none" strike="noStrike" dirty="0" smtClean="0">
                        <a:solidFill>
                          <a:srgbClr val="000000"/>
                        </a:solidFill>
                        <a:effectLst/>
                        <a:latin typeface="+mn-lt"/>
                        <a:cs typeface="Arial" panose="020B0604020202020204" pitchFamily="34" charset="0"/>
                      </a:endParaRPr>
                    </a:p>
                  </a:txBody>
                  <a:tcPr marL="0" marR="0" marT="0" marB="0" anchor="ctr"/>
                </a:tc>
                <a:tc>
                  <a:txBody>
                    <a:bodyPr/>
                    <a:lstStyle/>
                    <a:p>
                      <a:pPr algn="ctr" fontAlgn="b"/>
                      <a:r>
                        <a:rPr lang="es-ES" sz="1100" b="0" i="0" u="none" strike="noStrike" dirty="0" smtClean="0">
                          <a:solidFill>
                            <a:srgbClr val="000000"/>
                          </a:solidFill>
                          <a:effectLst/>
                          <a:latin typeface="+mn-lt"/>
                          <a:cs typeface="Arial" panose="020B0604020202020204" pitchFamily="34" charset="0"/>
                        </a:rPr>
                        <a:t>Desacato de los lineamientos de SST en la planta  lo que puede generar un accidente en la planta</a:t>
                      </a:r>
                      <a:endParaRPr lang="es-CO" sz="1100" b="0" i="0" u="none" strike="noStrike" dirty="0">
                        <a:solidFill>
                          <a:srgbClr val="000000"/>
                        </a:solidFill>
                        <a:effectLst/>
                        <a:latin typeface="+mn-lt"/>
                        <a:cs typeface="Arial" panose="020B0604020202020204" pitchFamily="34" charset="0"/>
                      </a:endParaRPr>
                    </a:p>
                  </a:txBody>
                  <a:tcPr marL="0" marR="0" marT="0" marB="0"/>
                </a:tc>
                <a:tc>
                  <a:txBody>
                    <a:bodyPr/>
                    <a:lstStyle/>
                    <a:p>
                      <a:pPr algn="ctr" fontAlgn="b"/>
                      <a:r>
                        <a:rPr lang="es-CO" sz="1200" b="0" i="0" u="none" strike="noStrike" dirty="0" smtClean="0">
                          <a:solidFill>
                            <a:srgbClr val="000000"/>
                          </a:solidFill>
                          <a:effectLst/>
                          <a:latin typeface="+mn-lt"/>
                          <a:cs typeface="Arial" panose="020B0604020202020204" pitchFamily="34" charset="0"/>
                        </a:rPr>
                        <a:t>Inducción a todo el personal que ingrese a las instalaciones</a:t>
                      </a:r>
                      <a:endParaRPr lang="es-CO" sz="1200" b="0" i="0" u="none" strike="noStrike" dirty="0">
                        <a:solidFill>
                          <a:srgbClr val="000000"/>
                        </a:solidFill>
                        <a:effectLst/>
                        <a:latin typeface="+mn-lt"/>
                        <a:cs typeface="Arial" panose="020B0604020202020204" pitchFamily="34" charset="0"/>
                      </a:endParaRPr>
                    </a:p>
                  </a:txBody>
                  <a:tcPr marL="0" marR="0" marT="0" marB="0"/>
                </a:tc>
                <a:tc>
                  <a:txBody>
                    <a:bodyPr/>
                    <a:lstStyle/>
                    <a:p>
                      <a:pPr algn="ctr" fontAlgn="b"/>
                      <a:r>
                        <a:rPr lang="es-ES" sz="1200" b="0" i="0" u="none" strike="noStrike" dirty="0" smtClean="0">
                          <a:solidFill>
                            <a:srgbClr val="000000"/>
                          </a:solidFill>
                          <a:effectLst/>
                          <a:latin typeface="+mn-lt"/>
                          <a:cs typeface="Arial" panose="020B0604020202020204" pitchFamily="34" charset="0"/>
                        </a:rPr>
                        <a:t>Durante el 2020 se siguen</a:t>
                      </a:r>
                      <a:r>
                        <a:rPr lang="es-ES" sz="1200" b="0" i="0" u="none" strike="noStrike" baseline="0" dirty="0" smtClean="0">
                          <a:solidFill>
                            <a:srgbClr val="000000"/>
                          </a:solidFill>
                          <a:effectLst/>
                          <a:latin typeface="+mn-lt"/>
                          <a:cs typeface="Arial" panose="020B0604020202020204" pitchFamily="34" charset="0"/>
                        </a:rPr>
                        <a:t> </a:t>
                      </a:r>
                      <a:r>
                        <a:rPr lang="es-ES" sz="1200" b="0" i="0" u="none" strike="noStrike" dirty="0" smtClean="0">
                          <a:solidFill>
                            <a:srgbClr val="000000"/>
                          </a:solidFill>
                          <a:effectLst/>
                          <a:latin typeface="+mn-lt"/>
                          <a:cs typeface="Arial" panose="020B0604020202020204" pitchFamily="34" charset="0"/>
                        </a:rPr>
                        <a:t>realizado  inducciones y reinducciones al  personal contratistas, visitantes y empleados .</a:t>
                      </a:r>
                      <a:endParaRPr lang="es-CO" sz="1200" b="0" i="0" u="none" strike="noStrike" dirty="0">
                        <a:solidFill>
                          <a:srgbClr val="000000"/>
                        </a:solidFill>
                        <a:effectLst/>
                        <a:latin typeface="+mn-lt"/>
                        <a:cs typeface="Arial" panose="020B0604020202020204" pitchFamily="34" charset="0"/>
                      </a:endParaRPr>
                    </a:p>
                  </a:txBody>
                  <a:tcPr marL="0" marR="0" marT="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200" b="1" i="0" u="none" strike="noStrike" dirty="0" smtClean="0">
                          <a:solidFill>
                            <a:srgbClr val="000000"/>
                          </a:solidFill>
                          <a:effectLst/>
                          <a:latin typeface="+mn-lt"/>
                          <a:cs typeface="Arial" panose="020B0604020202020204" pitchFamily="34" charset="0"/>
                        </a:rPr>
                        <a:t>Continuidad</a:t>
                      </a:r>
                      <a:r>
                        <a:rPr lang="es-CO" sz="1200" b="1" i="0" u="none" strike="noStrike" baseline="0" dirty="0" smtClean="0">
                          <a:solidFill>
                            <a:srgbClr val="000000"/>
                          </a:solidFill>
                          <a:effectLst/>
                          <a:latin typeface="+mn-lt"/>
                          <a:cs typeface="Arial" panose="020B0604020202020204" pitchFamily="34" charset="0"/>
                        </a:rPr>
                        <a:t> al Riesgo</a:t>
                      </a:r>
                      <a:endParaRPr lang="es-CO" sz="1200" b="1" i="0" u="none" strike="noStrike" dirty="0" smtClean="0">
                        <a:solidFill>
                          <a:srgbClr val="000000"/>
                        </a:solidFill>
                        <a:effectLst/>
                        <a:latin typeface="+mn-lt"/>
                        <a:cs typeface="Arial" panose="020B0604020202020204" pitchFamily="34" charset="0"/>
                      </a:endParaRPr>
                    </a:p>
                    <a:p>
                      <a:pPr algn="ctr" fontAlgn="ctr"/>
                      <a:endParaRPr lang="es-CO" sz="1200" b="1" i="0" u="none" strike="noStrike" dirty="0">
                        <a:solidFill>
                          <a:srgbClr val="000000"/>
                        </a:solidFill>
                        <a:effectLst/>
                        <a:latin typeface="+mn-lt"/>
                        <a:cs typeface="Arial" panose="020B0604020202020204" pitchFamily="34" charset="0"/>
                      </a:endParaRPr>
                    </a:p>
                  </a:txBody>
                  <a:tcPr marL="0" marR="0" marT="0" marB="0" anchor="ctr"/>
                </a:tc>
              </a:tr>
              <a:tr h="648072">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CO" sz="1200" b="1" i="0" u="none" strike="noStrike" dirty="0" smtClean="0">
                          <a:solidFill>
                            <a:srgbClr val="000000"/>
                          </a:solidFill>
                          <a:effectLst/>
                          <a:latin typeface="+mn-lt"/>
                          <a:cs typeface="Arial" panose="020B0604020202020204" pitchFamily="34" charset="0"/>
                        </a:rPr>
                        <a:t>Riesgo/Contexto externo</a:t>
                      </a:r>
                      <a:endParaRPr lang="es-CO" sz="1200" b="1" i="0" u="none" strike="noStrike" dirty="0" smtClean="0">
                        <a:solidFill>
                          <a:srgbClr val="000000"/>
                        </a:solidFill>
                        <a:effectLst/>
                        <a:latin typeface="+mn-lt"/>
                        <a:cs typeface="Arial" panose="020B0604020202020204" pitchFamily="34" charset="0"/>
                      </a:endParaRPr>
                    </a:p>
                  </a:txBody>
                  <a:tcPr marL="0" marR="0" marT="0" marB="0" anchor="ctr"/>
                </a:tc>
                <a:tc>
                  <a:txBody>
                    <a:bodyPr/>
                    <a:lstStyle/>
                    <a:p>
                      <a:pPr algn="ctr" fontAlgn="ctr"/>
                      <a:r>
                        <a:rPr lang="es-ES" sz="1100" b="0" i="0" u="none" strike="noStrike" dirty="0" smtClean="0">
                          <a:solidFill>
                            <a:srgbClr val="000000"/>
                          </a:solidFill>
                          <a:effectLst/>
                          <a:latin typeface="+mn-lt"/>
                        </a:rPr>
                        <a:t>Baja disponibilidad de aceite crudo de palma (CPO) para cubrir las necesidades del mercado nacional </a:t>
                      </a:r>
                      <a:endParaRPr lang="es-ES" sz="1100" b="0" i="0" u="none" strike="noStrike" dirty="0">
                        <a:solidFill>
                          <a:srgbClr val="000000"/>
                        </a:solidFill>
                        <a:effectLst/>
                        <a:latin typeface="+mn-lt"/>
                      </a:endParaRPr>
                    </a:p>
                  </a:txBody>
                  <a:tcPr marL="0" marR="0" marT="0" marB="0" anchor="ctr"/>
                </a:tc>
                <a:tc>
                  <a:txBody>
                    <a:bodyPr/>
                    <a:lstStyle/>
                    <a:p>
                      <a:pPr algn="ctr" fontAlgn="b"/>
                      <a:r>
                        <a:rPr lang="es-CO" sz="1200" b="0" i="0" u="none" strike="noStrike" dirty="0" smtClean="0">
                          <a:solidFill>
                            <a:srgbClr val="000000"/>
                          </a:solidFill>
                          <a:effectLst/>
                          <a:latin typeface="+mn-lt"/>
                          <a:cs typeface="Arial" panose="020B0604020202020204" pitchFamily="34" charset="0"/>
                        </a:rPr>
                        <a:t>Diversificar el mercado</a:t>
                      </a:r>
                      <a:endParaRPr lang="es-CO" sz="1200" b="0" i="0" u="none" strike="noStrike" dirty="0">
                        <a:solidFill>
                          <a:srgbClr val="000000"/>
                        </a:solidFill>
                        <a:effectLst/>
                        <a:latin typeface="+mn-lt"/>
                        <a:cs typeface="Arial" panose="020B0604020202020204" pitchFamily="34" charset="0"/>
                      </a:endParaRPr>
                    </a:p>
                  </a:txBody>
                  <a:tcPr marL="0" marR="0" marT="0" marB="0"/>
                </a:tc>
                <a:tc>
                  <a:txBody>
                    <a:bodyPr/>
                    <a:lstStyle/>
                    <a:p>
                      <a:pPr algn="ctr" fontAlgn="b"/>
                      <a:r>
                        <a:rPr lang="es-ES" sz="1200" b="0" i="0" u="none" strike="noStrike" dirty="0" smtClean="0">
                          <a:solidFill>
                            <a:srgbClr val="000000"/>
                          </a:solidFill>
                          <a:effectLst/>
                          <a:latin typeface="+mn-lt"/>
                          <a:cs typeface="Arial" panose="020B0604020202020204" pitchFamily="34" charset="0"/>
                        </a:rPr>
                        <a:t>Contactar a las extractoras para llegar a un acuerdo comercial.</a:t>
                      </a:r>
                      <a:endParaRPr lang="es-CO" sz="1200" b="0" i="0" u="none" strike="noStrike" dirty="0">
                        <a:solidFill>
                          <a:srgbClr val="000000"/>
                        </a:solidFill>
                        <a:effectLst/>
                        <a:latin typeface="+mn-lt"/>
                        <a:cs typeface="Arial" panose="020B0604020202020204" pitchFamily="34" charset="0"/>
                      </a:endParaRPr>
                    </a:p>
                  </a:txBody>
                  <a:tcPr marL="0" marR="0" marT="0" marB="0"/>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200" b="1" i="0" u="none" strike="noStrike" dirty="0" smtClean="0">
                          <a:solidFill>
                            <a:srgbClr val="000000"/>
                          </a:solidFill>
                          <a:effectLst/>
                          <a:latin typeface="+mn-lt"/>
                          <a:cs typeface="Arial" panose="020B0604020202020204" pitchFamily="34" charset="0"/>
                        </a:rPr>
                        <a:t>Continuidad</a:t>
                      </a:r>
                      <a:r>
                        <a:rPr lang="es-CO" sz="1200" b="1" i="0" u="none" strike="noStrike" baseline="0" dirty="0" smtClean="0">
                          <a:solidFill>
                            <a:srgbClr val="000000"/>
                          </a:solidFill>
                          <a:effectLst/>
                          <a:latin typeface="+mn-lt"/>
                          <a:cs typeface="Arial" panose="020B0604020202020204" pitchFamily="34" charset="0"/>
                        </a:rPr>
                        <a:t> al Riesgo</a:t>
                      </a:r>
                      <a:endParaRPr lang="es-CO" sz="1200" b="1" i="0" u="none" strike="noStrike" dirty="0" smtClean="0">
                        <a:solidFill>
                          <a:srgbClr val="000000"/>
                        </a:solidFill>
                        <a:effectLst/>
                        <a:latin typeface="+mn-lt"/>
                        <a:cs typeface="Arial" panose="020B0604020202020204" pitchFamily="34" charset="0"/>
                      </a:endParaRPr>
                    </a:p>
                    <a:p>
                      <a:pPr algn="ctr" fontAlgn="ctr"/>
                      <a:endParaRPr lang="es-CO" sz="1200" b="0" i="0" u="none" strike="noStrike" dirty="0">
                        <a:solidFill>
                          <a:srgbClr val="000000"/>
                        </a:solidFill>
                        <a:effectLst/>
                        <a:latin typeface="+mn-lt"/>
                        <a:cs typeface="Arial" panose="020B0604020202020204" pitchFamily="34" charset="0"/>
                      </a:endParaRPr>
                    </a:p>
                  </a:txBody>
                  <a:tcPr marL="0" marR="0" marT="0" marB="0"/>
                </a:tc>
              </a:tr>
              <a:tr h="648072">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CO" sz="1200" b="1" i="0" u="none" strike="noStrike" dirty="0" smtClean="0">
                          <a:solidFill>
                            <a:srgbClr val="000000"/>
                          </a:solidFill>
                          <a:effectLst/>
                          <a:latin typeface="+mn-lt"/>
                          <a:cs typeface="Arial" panose="020B0604020202020204" pitchFamily="34" charset="0"/>
                        </a:rPr>
                        <a:t>Riesgo/Contexto</a:t>
                      </a:r>
                      <a:r>
                        <a:rPr lang="es-CO" sz="1200" b="1" i="0" u="none" strike="noStrike" baseline="0" dirty="0" smtClean="0">
                          <a:solidFill>
                            <a:srgbClr val="000000"/>
                          </a:solidFill>
                          <a:effectLst/>
                          <a:latin typeface="+mn-lt"/>
                          <a:cs typeface="Arial" panose="020B0604020202020204" pitchFamily="34" charset="0"/>
                        </a:rPr>
                        <a:t> Interno</a:t>
                      </a:r>
                      <a:endParaRPr lang="es-CO" sz="1200" b="1" i="0" u="none" strike="noStrike" dirty="0" smtClean="0">
                        <a:solidFill>
                          <a:srgbClr val="000000"/>
                        </a:solidFill>
                        <a:effectLst/>
                        <a:latin typeface="+mn-lt"/>
                        <a:cs typeface="Arial" panose="020B0604020202020204" pitchFamily="34" charset="0"/>
                      </a:endParaRPr>
                    </a:p>
                  </a:txBody>
                  <a:tcPr marL="0" marR="0" marT="0" marB="0" anchor="ctr"/>
                </a:tc>
                <a:tc>
                  <a:txBody>
                    <a:bodyPr/>
                    <a:lstStyle/>
                    <a:p>
                      <a:pPr algn="ctr" fontAlgn="ctr"/>
                      <a:r>
                        <a:rPr lang="es-ES" sz="1100" b="0" i="0" u="none" strike="noStrike" dirty="0" smtClean="0">
                          <a:solidFill>
                            <a:srgbClr val="000000"/>
                          </a:solidFill>
                          <a:effectLst/>
                          <a:latin typeface="+mn-lt"/>
                        </a:rPr>
                        <a:t>Necesidad de alta inversión para mejora del proceso con alta tecnología.</a:t>
                      </a:r>
                      <a:endParaRPr lang="es-ES" sz="1100" b="0" i="0" u="none" strike="noStrike" dirty="0">
                        <a:solidFill>
                          <a:srgbClr val="000000"/>
                        </a:solidFill>
                        <a:effectLst/>
                        <a:latin typeface="+mn-lt"/>
                      </a:endParaRPr>
                    </a:p>
                  </a:txBody>
                  <a:tcPr marL="0" marR="0" marT="0" marB="0" anchor="ctr"/>
                </a:tc>
                <a:tc>
                  <a:txBody>
                    <a:bodyPr/>
                    <a:lstStyle/>
                    <a:p>
                      <a:pPr algn="ctr" fontAlgn="b"/>
                      <a:r>
                        <a:rPr lang="es-ES" sz="1200" b="0" i="0" u="none" strike="noStrike" dirty="0" smtClean="0">
                          <a:solidFill>
                            <a:srgbClr val="000000"/>
                          </a:solidFill>
                          <a:effectLst/>
                          <a:latin typeface="+mn-lt"/>
                          <a:cs typeface="Arial" panose="020B0604020202020204" pitchFamily="34" charset="0"/>
                        </a:rPr>
                        <a:t>Mejorar los estándares de calidad del B100</a:t>
                      </a:r>
                      <a:endParaRPr lang="es-CO" sz="1200" b="0" i="0" u="none" strike="noStrike" dirty="0">
                        <a:solidFill>
                          <a:srgbClr val="000000"/>
                        </a:solidFill>
                        <a:effectLst/>
                        <a:latin typeface="+mn-lt"/>
                        <a:cs typeface="Arial" panose="020B0604020202020204" pitchFamily="34" charset="0"/>
                      </a:endParaRPr>
                    </a:p>
                  </a:txBody>
                  <a:tcPr marL="0" marR="0" marT="0" marB="0"/>
                </a:tc>
                <a:tc>
                  <a:txBody>
                    <a:bodyPr/>
                    <a:lstStyle/>
                    <a:p>
                      <a:pPr algn="ctr" fontAlgn="b"/>
                      <a:r>
                        <a:rPr lang="es-CO" sz="1200" b="0" i="0" u="none" strike="noStrike" dirty="0" smtClean="0">
                          <a:solidFill>
                            <a:srgbClr val="000000"/>
                          </a:solidFill>
                          <a:effectLst/>
                          <a:latin typeface="+mn-lt"/>
                          <a:cs typeface="Arial" panose="020B0604020202020204" pitchFamily="34" charset="0"/>
                        </a:rPr>
                        <a:t>Creación</a:t>
                      </a:r>
                      <a:r>
                        <a:rPr lang="es-CO" sz="1200" b="0" i="0" u="none" strike="noStrike" baseline="0" dirty="0" smtClean="0">
                          <a:solidFill>
                            <a:srgbClr val="000000"/>
                          </a:solidFill>
                          <a:effectLst/>
                          <a:latin typeface="+mn-lt"/>
                          <a:cs typeface="Arial" panose="020B0604020202020204" pitchFamily="34" charset="0"/>
                        </a:rPr>
                        <a:t> de la planta 4</a:t>
                      </a:r>
                      <a:endParaRPr lang="es-CO" sz="1200" b="0" i="0" u="none" strike="noStrike" dirty="0">
                        <a:solidFill>
                          <a:srgbClr val="000000"/>
                        </a:solidFill>
                        <a:effectLst/>
                        <a:latin typeface="+mn-lt"/>
                        <a:cs typeface="Arial" panose="020B0604020202020204" pitchFamily="34" charset="0"/>
                      </a:endParaRPr>
                    </a:p>
                  </a:txBody>
                  <a:tcPr marL="0" marR="0" marT="0" marB="0"/>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200" b="1" i="0" u="none" strike="noStrike" dirty="0" smtClean="0">
                          <a:solidFill>
                            <a:srgbClr val="000000"/>
                          </a:solidFill>
                          <a:effectLst/>
                          <a:latin typeface="+mn-lt"/>
                          <a:cs typeface="Arial" panose="020B0604020202020204" pitchFamily="34" charset="0"/>
                        </a:rPr>
                        <a:t>Continuidad</a:t>
                      </a:r>
                      <a:r>
                        <a:rPr lang="es-CO" sz="1200" b="1" i="0" u="none" strike="noStrike" baseline="0" dirty="0" smtClean="0">
                          <a:solidFill>
                            <a:srgbClr val="000000"/>
                          </a:solidFill>
                          <a:effectLst/>
                          <a:latin typeface="+mn-lt"/>
                          <a:cs typeface="Arial" panose="020B0604020202020204" pitchFamily="34" charset="0"/>
                        </a:rPr>
                        <a:t> al Riesgo</a:t>
                      </a:r>
                      <a:endParaRPr lang="es-CO" sz="1200" b="1" i="0" u="none" strike="noStrike" dirty="0" smtClean="0">
                        <a:solidFill>
                          <a:srgbClr val="000000"/>
                        </a:solidFill>
                        <a:effectLst/>
                        <a:latin typeface="+mn-lt"/>
                        <a:cs typeface="Arial" panose="020B0604020202020204" pitchFamily="34" charset="0"/>
                      </a:endParaRPr>
                    </a:p>
                    <a:p>
                      <a:pPr algn="ctr" fontAlgn="ctr"/>
                      <a:endParaRPr lang="es-CO" sz="1200" b="0" i="0" u="none" strike="noStrike" dirty="0">
                        <a:solidFill>
                          <a:srgbClr val="000000"/>
                        </a:solidFill>
                        <a:effectLst/>
                        <a:latin typeface="+mn-lt"/>
                        <a:cs typeface="Arial" panose="020B0604020202020204" pitchFamily="34" charset="0"/>
                      </a:endParaRPr>
                    </a:p>
                  </a:txBody>
                  <a:tcPr marL="0" marR="0" marT="0" marB="0"/>
                </a:tc>
              </a:tr>
            </a:tbl>
          </a:graphicData>
        </a:graphic>
      </p:graphicFrame>
      <p:sp>
        <p:nvSpPr>
          <p:cNvPr id="6" name="5 Rectángulo"/>
          <p:cNvSpPr/>
          <p:nvPr/>
        </p:nvSpPr>
        <p:spPr>
          <a:xfrm>
            <a:off x="-18827" y="1084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1 Título"/>
          <p:cNvSpPr txBox="1">
            <a:spLocks/>
          </p:cNvSpPr>
          <p:nvPr/>
        </p:nvSpPr>
        <p:spPr>
          <a:xfrm>
            <a:off x="602938" y="-13394"/>
            <a:ext cx="10674974"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3200" b="1" dirty="0" smtClean="0">
                <a:solidFill>
                  <a:schemeClr val="bg1"/>
                </a:solidFill>
              </a:rPr>
              <a:t>4. Eficacia para abordar riesgos y oportunidades</a:t>
            </a:r>
            <a:endParaRPr lang="es-CO" sz="3200" b="1" dirty="0">
              <a:solidFill>
                <a:schemeClr val="bg1"/>
              </a:solidFill>
            </a:endParaRPr>
          </a:p>
        </p:txBody>
      </p:sp>
    </p:spTree>
    <p:extLst>
      <p:ext uri="{BB962C8B-B14F-4D97-AF65-F5344CB8AC3E}">
        <p14:creationId xmlns:p14="http://schemas.microsoft.com/office/powerpoint/2010/main" val="39735118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FFCAED88-EA73-4BA6-A286-B18324E965BC}" type="slidenum">
              <a:rPr lang="es-CO" smtClean="0"/>
              <a:t>32</a:t>
            </a:fld>
            <a:endParaRPr lang="es-CO" dirty="0"/>
          </a:p>
        </p:txBody>
      </p:sp>
      <p:sp>
        <p:nvSpPr>
          <p:cNvPr id="5" name="4 Rectángulo"/>
          <p:cNvSpPr/>
          <p:nvPr/>
        </p:nvSpPr>
        <p:spPr>
          <a:xfrm>
            <a:off x="899865" y="2090686"/>
            <a:ext cx="10153128" cy="1077218"/>
          </a:xfrm>
          <a:prstGeom prst="rect">
            <a:avLst/>
          </a:prstGeom>
        </p:spPr>
        <p:txBody>
          <a:bodyPr wrap="square">
            <a:spAutoFit/>
          </a:bodyPr>
          <a:lstStyle/>
          <a:p>
            <a:pPr algn="ctr"/>
            <a:r>
              <a:rPr lang="es-CO" sz="3200" b="1" dirty="0"/>
              <a:t>5. Desempeño de los procesos y conformidad de los productos y </a:t>
            </a:r>
            <a:r>
              <a:rPr lang="es-CO" sz="3200" b="1" dirty="0" smtClean="0"/>
              <a:t>servicios</a:t>
            </a:r>
            <a:endParaRPr lang="es-CO" sz="3200" b="1" dirty="0"/>
          </a:p>
        </p:txBody>
      </p:sp>
      <p:sp>
        <p:nvSpPr>
          <p:cNvPr id="6" name="5 Redondear rectángulo de esquina del mismo lado"/>
          <p:cNvSpPr/>
          <p:nvPr/>
        </p:nvSpPr>
        <p:spPr>
          <a:xfrm>
            <a:off x="6096048" y="3821810"/>
            <a:ext cx="3734557" cy="2232248"/>
          </a:xfrm>
          <a:prstGeom prst="round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6 Redondear rectángulo de esquina del mismo lado"/>
          <p:cNvSpPr/>
          <p:nvPr/>
        </p:nvSpPr>
        <p:spPr>
          <a:xfrm>
            <a:off x="1943683" y="3821810"/>
            <a:ext cx="3734557" cy="2232248"/>
          </a:xfrm>
          <a:prstGeom prst="round2Same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8" name="Picture 2" descr="C:\Users\hcotes\Downloads\unnam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44" y="4006001"/>
            <a:ext cx="2654437" cy="17416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172" b="100000" l="0" r="100000">
                        <a14:foregroundMark x1="6787" y1="33724" x2="90769" y2="32292"/>
                        <a14:foregroundMark x1="87149" y1="45573" x2="181" y2="43229"/>
                        <a14:foregroundMark x1="2172" y1="89583" x2="18462" y2="96484"/>
                        <a14:foregroundMark x1="2443" y1="97005" x2="18009" y2="92188"/>
                        <a14:foregroundMark x1="21991" y1="92578" x2="31403" y2="92448"/>
                        <a14:foregroundMark x1="26968" y1="95703" x2="31403" y2="96484"/>
                        <a14:foregroundMark x1="35747" y1="92318" x2="45339" y2="96875"/>
                        <a14:foregroundMark x1="35928" y1="96615" x2="35023" y2="93229"/>
                        <a14:foregroundMark x1="48145" y1="91406" x2="52127" y2="96224"/>
                        <a14:foregroundMark x1="52489" y1="92969" x2="54661" y2="94271"/>
                        <a14:foregroundMark x1="56742" y1="93880" x2="92127" y2="93490"/>
                      </a14:backgroundRemoval>
                    </a14:imgEffect>
                  </a14:imgLayer>
                </a14:imgProps>
              </a:ext>
              <a:ext uri="{28A0092B-C50C-407E-A947-70E740481C1C}">
                <a14:useLocalDpi xmlns:a14="http://schemas.microsoft.com/office/drawing/2010/main" val="0"/>
              </a:ext>
            </a:extLst>
          </a:blip>
          <a:srcRect b="16325"/>
          <a:stretch/>
        </p:blipFill>
        <p:spPr bwMode="auto">
          <a:xfrm>
            <a:off x="6588497" y="4302092"/>
            <a:ext cx="2697230" cy="1445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pic>
    </p:spTree>
    <p:extLst>
      <p:ext uri="{BB962C8B-B14F-4D97-AF65-F5344CB8AC3E}">
        <p14:creationId xmlns:p14="http://schemas.microsoft.com/office/powerpoint/2010/main" val="7308787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1484" y="692696"/>
            <a:ext cx="4419209" cy="562074"/>
          </a:xfrm>
        </p:spPr>
        <p:txBody>
          <a:bodyPr>
            <a:noAutofit/>
          </a:bodyPr>
          <a:lstStyle/>
          <a:p>
            <a:pPr algn="l"/>
            <a:r>
              <a:rPr lang="es-CO" sz="2000" dirty="0" smtClean="0"/>
              <a:t>Indicadores Gestión de Mantenimiento</a:t>
            </a:r>
            <a:endParaRPr lang="es-CO" sz="2000" dirty="0"/>
          </a:p>
        </p:txBody>
      </p:sp>
      <p:sp>
        <p:nvSpPr>
          <p:cNvPr id="4" name="3 Rectángulo"/>
          <p:cNvSpPr/>
          <p:nvPr/>
        </p:nvSpPr>
        <p:spPr>
          <a:xfrm>
            <a:off x="-18828" y="10840"/>
            <a:ext cx="11899677" cy="6818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1 Título"/>
          <p:cNvSpPr txBox="1">
            <a:spLocks/>
          </p:cNvSpPr>
          <p:nvPr/>
        </p:nvSpPr>
        <p:spPr>
          <a:xfrm>
            <a:off x="611083" y="70731"/>
            <a:ext cx="10674974"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2400" b="1" dirty="0" smtClean="0">
                <a:solidFill>
                  <a:schemeClr val="bg1"/>
                </a:solidFill>
              </a:rPr>
              <a:t>5. Desempeño de los procesos y conformidad de los productos y servicios resultados de seguimiento y medición</a:t>
            </a:r>
            <a:endParaRPr lang="es-CO" sz="2400" b="1" dirty="0">
              <a:solidFill>
                <a:schemeClr val="bg1"/>
              </a:solidFill>
            </a:endParaRPr>
          </a:p>
        </p:txBody>
      </p:sp>
      <p:graphicFrame>
        <p:nvGraphicFramePr>
          <p:cNvPr id="10" name="9 Marcador de contenido"/>
          <p:cNvGraphicFramePr>
            <a:graphicFrameLocks noGrp="1"/>
          </p:cNvGraphicFramePr>
          <p:nvPr>
            <p:ph idx="1"/>
            <p:extLst>
              <p:ext uri="{D42A27DB-BD31-4B8C-83A1-F6EECF244321}">
                <p14:modId xmlns:p14="http://schemas.microsoft.com/office/powerpoint/2010/main" val="3849423320"/>
              </p:ext>
            </p:extLst>
          </p:nvPr>
        </p:nvGraphicFramePr>
        <p:xfrm>
          <a:off x="98037" y="1268768"/>
          <a:ext cx="11701066" cy="3927712"/>
        </p:xfrm>
        <a:graphic>
          <a:graphicData uri="http://schemas.openxmlformats.org/drawingml/2006/table">
            <a:tbl>
              <a:tblPr/>
              <a:tblGrid>
                <a:gridCol w="3734380"/>
                <a:gridCol w="569049"/>
                <a:gridCol w="569049"/>
                <a:gridCol w="569049"/>
                <a:gridCol w="569049"/>
                <a:gridCol w="569049"/>
                <a:gridCol w="569049"/>
                <a:gridCol w="569049"/>
                <a:gridCol w="569049"/>
                <a:gridCol w="569049"/>
                <a:gridCol w="569049"/>
                <a:gridCol w="569049"/>
                <a:gridCol w="569049"/>
                <a:gridCol w="569049"/>
                <a:gridCol w="569049"/>
              </a:tblGrid>
              <a:tr h="245482">
                <a:tc rowSpan="2">
                  <a:txBody>
                    <a:bodyPr/>
                    <a:lstStyle/>
                    <a:p>
                      <a:pPr algn="ctr" fontAlgn="ctr"/>
                      <a:r>
                        <a:rPr lang="es-CO" sz="1050" b="1" i="0" u="none" strike="noStrike" dirty="0">
                          <a:solidFill>
                            <a:schemeClr val="bg1"/>
                          </a:solidFill>
                          <a:effectLst/>
                          <a:latin typeface="+mn-lt"/>
                          <a:cs typeface="ISOCT2" panose="00000400000000000000" pitchFamily="2" charset="0"/>
                        </a:rPr>
                        <a:t>Indicador</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rowSpan="2">
                  <a:txBody>
                    <a:bodyPr/>
                    <a:lstStyle/>
                    <a:p>
                      <a:pPr algn="ctr" fontAlgn="ctr"/>
                      <a:r>
                        <a:rPr lang="es-CO" sz="900" b="1" i="0" u="none" strike="noStrike" dirty="0">
                          <a:solidFill>
                            <a:schemeClr val="bg1"/>
                          </a:solidFill>
                          <a:effectLst/>
                          <a:latin typeface="+mn-lt"/>
                          <a:cs typeface="ISOCT2" panose="00000400000000000000" pitchFamily="2" charset="0"/>
                        </a:rPr>
                        <a:t>Unidad</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rowSpan="2">
                  <a:txBody>
                    <a:bodyPr/>
                    <a:lstStyle/>
                    <a:p>
                      <a:pPr algn="ctr" fontAlgn="ctr"/>
                      <a:r>
                        <a:rPr lang="es-CO" sz="900" b="1" i="0" u="none" strike="noStrike" dirty="0">
                          <a:solidFill>
                            <a:schemeClr val="bg1"/>
                          </a:solidFill>
                          <a:effectLst/>
                          <a:latin typeface="+mn-lt"/>
                          <a:cs typeface="ISOCT2" panose="00000400000000000000" pitchFamily="2" charset="0"/>
                        </a:rPr>
                        <a:t>Anos</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gridSpan="12">
                  <a:txBody>
                    <a:bodyPr/>
                    <a:lstStyle/>
                    <a:p>
                      <a:pPr algn="ctr" fontAlgn="ctr"/>
                      <a:r>
                        <a:rPr lang="es-CO" sz="900" b="1" i="0" u="none" strike="noStrike" dirty="0">
                          <a:solidFill>
                            <a:schemeClr val="bg1"/>
                          </a:solidFill>
                          <a:effectLst/>
                          <a:latin typeface="+mn-lt"/>
                        </a:rPr>
                        <a:t>Meses</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r>
              <a:tr h="245482">
                <a:tc vMerge="1">
                  <a:txBody>
                    <a:bodyPr/>
                    <a:lstStyle/>
                    <a:p>
                      <a:endParaRPr lang="es-CO"/>
                    </a:p>
                  </a:txBody>
                  <a:tcPr/>
                </a:tc>
                <a:tc vMerge="1">
                  <a:txBody>
                    <a:bodyPr/>
                    <a:lstStyle/>
                    <a:p>
                      <a:endParaRPr lang="es-CO"/>
                    </a:p>
                  </a:txBody>
                  <a:tcPr/>
                </a:tc>
                <a:tc vMerge="1">
                  <a:txBody>
                    <a:bodyPr/>
                    <a:lstStyle/>
                    <a:p>
                      <a:endParaRPr lang="es-CO"/>
                    </a:p>
                  </a:txBody>
                  <a:tcPr/>
                </a:tc>
                <a:tc>
                  <a:txBody>
                    <a:bodyPr/>
                    <a:lstStyle/>
                    <a:p>
                      <a:pPr algn="ctr" fontAlgn="ctr"/>
                      <a:r>
                        <a:rPr lang="es-CO" sz="900" b="1" i="0" u="none" strike="noStrike" dirty="0">
                          <a:solidFill>
                            <a:schemeClr val="bg1"/>
                          </a:solidFill>
                          <a:effectLst/>
                          <a:latin typeface="Lucida Sans Unicode"/>
                        </a:rPr>
                        <a:t>Ene</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s-CO" sz="900" b="1" i="0" u="none" strike="noStrike" dirty="0">
                          <a:solidFill>
                            <a:schemeClr val="bg1"/>
                          </a:solidFill>
                          <a:effectLst/>
                          <a:latin typeface="Lucida Sans Unicode"/>
                        </a:rPr>
                        <a:t>Feb</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s-CO" sz="900" b="1" i="0" u="none" strike="noStrike" dirty="0">
                          <a:solidFill>
                            <a:schemeClr val="bg1"/>
                          </a:solidFill>
                          <a:effectLst/>
                          <a:latin typeface="Lucida Sans Unicode"/>
                        </a:rPr>
                        <a:t>Mar</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s-CO" sz="900" b="1" i="0" u="none" strike="noStrike" dirty="0">
                          <a:solidFill>
                            <a:schemeClr val="bg1"/>
                          </a:solidFill>
                          <a:effectLst/>
                          <a:latin typeface="+mn-lt"/>
                        </a:rPr>
                        <a:t>Abr</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s-CO" sz="900" b="1" i="0" u="none" strike="noStrike" dirty="0">
                          <a:solidFill>
                            <a:schemeClr val="bg1"/>
                          </a:solidFill>
                          <a:effectLst/>
                          <a:latin typeface="+mn-lt"/>
                        </a:rPr>
                        <a:t>May</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s-CO" sz="900" b="1" i="0" u="none" strike="noStrike" dirty="0">
                          <a:solidFill>
                            <a:schemeClr val="bg1"/>
                          </a:solidFill>
                          <a:effectLst/>
                          <a:latin typeface="+mn-lt"/>
                        </a:rPr>
                        <a:t>Jun</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s-CO" sz="900" b="1" i="0" u="none" strike="noStrike" dirty="0">
                          <a:solidFill>
                            <a:schemeClr val="bg1"/>
                          </a:solidFill>
                          <a:effectLst/>
                          <a:latin typeface="+mn-lt"/>
                        </a:rPr>
                        <a:t>Jul</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s-CO" sz="900" b="1" i="0" u="none" strike="noStrike" dirty="0">
                          <a:solidFill>
                            <a:schemeClr val="bg1"/>
                          </a:solidFill>
                          <a:effectLst/>
                          <a:latin typeface="+mn-lt"/>
                        </a:rPr>
                        <a:t>Ago</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s-CO" sz="900" b="1" i="0" u="none" strike="noStrike" dirty="0">
                          <a:solidFill>
                            <a:schemeClr val="bg1"/>
                          </a:solidFill>
                          <a:effectLst/>
                          <a:latin typeface="+mn-lt"/>
                        </a:rPr>
                        <a:t>Sep</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s-CO" sz="900" b="1" i="0" u="none" strike="noStrike" dirty="0">
                          <a:solidFill>
                            <a:schemeClr val="bg1"/>
                          </a:solidFill>
                          <a:effectLst/>
                          <a:latin typeface="+mn-lt"/>
                        </a:rPr>
                        <a:t>Oct</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s-CO" sz="900" b="1" i="0" u="none" strike="noStrike" dirty="0">
                          <a:solidFill>
                            <a:schemeClr val="bg1"/>
                          </a:solidFill>
                          <a:effectLst/>
                          <a:latin typeface="+mn-lt"/>
                        </a:rPr>
                        <a:t>Nov</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s-CO" sz="900" b="1" i="0" u="none" strike="noStrike" dirty="0">
                          <a:solidFill>
                            <a:schemeClr val="bg1"/>
                          </a:solidFill>
                          <a:effectLst/>
                          <a:latin typeface="+mn-lt"/>
                        </a:rPr>
                        <a:t>Dic</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r>
              <a:tr h="245482">
                <a:tc rowSpan="2">
                  <a:txBody>
                    <a:bodyPr/>
                    <a:lstStyle/>
                    <a:p>
                      <a:pPr algn="l" fontAlgn="ctr"/>
                      <a:r>
                        <a:rPr lang="es-CO" sz="1050" b="0" i="0" u="none" strike="noStrike" dirty="0">
                          <a:solidFill>
                            <a:schemeClr val="tx1"/>
                          </a:solidFill>
                          <a:effectLst/>
                          <a:latin typeface="+mn-lt"/>
                        </a:rPr>
                        <a:t>% de Paradas por Mantenimiento Correctivo P1</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CO" sz="900" b="0" i="0" u="none" strike="noStrike" dirty="0">
                          <a:solidFill>
                            <a:schemeClr val="tx1"/>
                          </a:solidFill>
                          <a:effectLst/>
                          <a:latin typeface="Lucida Sans Unicode"/>
                        </a:rPr>
                        <a:t>Porcentaje</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CO" sz="900" b="0" i="0" u="none" strike="noStrike" dirty="0">
                          <a:solidFill>
                            <a:schemeClr val="tx1"/>
                          </a:solidFill>
                          <a:effectLst/>
                          <a:latin typeface="Lucida Sans Unicode"/>
                        </a:rPr>
                        <a:t>2019</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s-CO" sz="900" b="1" i="0" u="none" strike="noStrike" dirty="0">
                          <a:solidFill>
                            <a:srgbClr val="FFFFFF"/>
                          </a:solidFill>
                          <a:effectLst/>
                          <a:latin typeface="Lucida Sans Unicode"/>
                        </a:rPr>
                        <a:t>0,343</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0,605</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0,139</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2,014</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400"/>
                    </a:solidFill>
                  </a:tcPr>
                </a:tc>
                <a:tc>
                  <a:txBody>
                    <a:bodyPr/>
                    <a:lstStyle/>
                    <a:p>
                      <a:pPr algn="r" fontAlgn="ctr"/>
                      <a:r>
                        <a:rPr lang="es-CO" sz="900" b="1" i="0" u="none" strike="noStrike" dirty="0">
                          <a:solidFill>
                            <a:srgbClr val="FFFFFF"/>
                          </a:solidFill>
                          <a:effectLst/>
                          <a:latin typeface="Lucida Sans Unicode"/>
                        </a:rPr>
                        <a:t>1,298</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C00"/>
                    </a:solidFill>
                  </a:tcPr>
                </a:tc>
                <a:tc>
                  <a:txBody>
                    <a:bodyPr/>
                    <a:lstStyle/>
                    <a:p>
                      <a:pPr algn="r" fontAlgn="ctr"/>
                      <a:r>
                        <a:rPr lang="es-CO" sz="900" b="1" i="0" u="none" strike="noStrike" dirty="0">
                          <a:solidFill>
                            <a:srgbClr val="FFFFFF"/>
                          </a:solidFill>
                          <a:effectLst/>
                          <a:latin typeface="Lucida Sans Unicode"/>
                        </a:rPr>
                        <a:t>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0,347</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1,613</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C00"/>
                    </a:solidFill>
                  </a:tcPr>
                </a:tc>
              </a:tr>
              <a:tr h="245482">
                <a:tc vMerge="1">
                  <a:txBody>
                    <a:bodyPr/>
                    <a:lstStyle/>
                    <a:p>
                      <a:endParaRPr lang="es-CO"/>
                    </a:p>
                  </a:txBody>
                  <a:tcPr/>
                </a:tc>
                <a:tc vMerge="1">
                  <a:txBody>
                    <a:bodyPr/>
                    <a:lstStyle/>
                    <a:p>
                      <a:endParaRPr lang="es-CO"/>
                    </a:p>
                  </a:txBody>
                  <a:tcPr/>
                </a:tc>
                <a:tc>
                  <a:txBody>
                    <a:bodyPr/>
                    <a:lstStyle/>
                    <a:p>
                      <a:pPr algn="ctr" fontAlgn="ctr"/>
                      <a:r>
                        <a:rPr lang="es-CO" sz="900" b="0" i="0" u="none" strike="noStrike" dirty="0">
                          <a:solidFill>
                            <a:schemeClr val="tx1"/>
                          </a:solidFill>
                          <a:effectLst/>
                          <a:latin typeface="Lucida Sans Unicode"/>
                        </a:rPr>
                        <a:t>2020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s-CO" sz="900" b="1" i="0" u="none" strike="noStrike" dirty="0">
                          <a:solidFill>
                            <a:srgbClr val="FFFFFF"/>
                          </a:solidFill>
                          <a:effectLst/>
                          <a:latin typeface="Lucida Sans Unicode"/>
                        </a:rPr>
                        <a:t>0,336</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1,868</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C00"/>
                    </a:solidFill>
                  </a:tcPr>
                </a:tc>
                <a:tc>
                  <a:txBody>
                    <a:bodyPr/>
                    <a:lstStyle/>
                    <a:p>
                      <a:pPr algn="r" fontAlgn="ctr"/>
                      <a:r>
                        <a:rPr lang="es-CO" sz="900" b="1" i="0" u="none" strike="noStrike" dirty="0">
                          <a:solidFill>
                            <a:srgbClr val="FFFFFF"/>
                          </a:solidFill>
                          <a:effectLst/>
                          <a:latin typeface="Lucida Sans Unicode"/>
                        </a:rPr>
                        <a:t>1,075</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0,694</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0,336</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1,458</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C00"/>
                    </a:solidFill>
                  </a:tcPr>
                </a:tc>
                <a:tc>
                  <a:txBody>
                    <a:bodyPr/>
                    <a:lstStyle/>
                    <a:p>
                      <a:pPr algn="r" fontAlgn="ctr"/>
                      <a:r>
                        <a:rPr lang="es-CO" sz="900" b="1" i="0" u="none" strike="noStrike" dirty="0">
                          <a:solidFill>
                            <a:srgbClr val="FFFFFF"/>
                          </a:solidFill>
                          <a:effectLst/>
                          <a:latin typeface="Lucida Sans Unicode"/>
                        </a:rPr>
                        <a:t>0,269</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r>
              <a:tr h="245482">
                <a:tc rowSpan="2">
                  <a:txBody>
                    <a:bodyPr/>
                    <a:lstStyle/>
                    <a:p>
                      <a:pPr algn="l" fontAlgn="ctr"/>
                      <a:r>
                        <a:rPr lang="es-CO" sz="1050" b="0" i="0" u="none" strike="noStrike" dirty="0">
                          <a:solidFill>
                            <a:schemeClr val="tx1"/>
                          </a:solidFill>
                          <a:effectLst/>
                          <a:latin typeface="+mn-lt"/>
                        </a:rPr>
                        <a:t>% Cumplimiento Actividades de Mtto Preventivo</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CO" sz="900" b="0" i="0" u="none" strike="noStrike" dirty="0">
                          <a:solidFill>
                            <a:schemeClr val="tx1"/>
                          </a:solidFill>
                          <a:effectLst/>
                          <a:latin typeface="Lucida Sans Unicode"/>
                        </a:rPr>
                        <a:t>Porcentaje</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CO" sz="900" b="0" i="0" u="none" strike="noStrike" dirty="0">
                          <a:solidFill>
                            <a:schemeClr val="tx1"/>
                          </a:solidFill>
                          <a:effectLst/>
                          <a:latin typeface="Lucida Sans Unicode"/>
                        </a:rPr>
                        <a:t>2019</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s-CO" sz="900" b="1" i="0" u="none" strike="noStrike" dirty="0">
                          <a:solidFill>
                            <a:srgbClr val="FFFFFF"/>
                          </a:solidFill>
                          <a:effectLst/>
                          <a:latin typeface="Lucida Sans Unicode"/>
                        </a:rPr>
                        <a:t>95,101</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C00"/>
                    </a:solidFill>
                  </a:tcPr>
                </a:tc>
                <a:tc>
                  <a:txBody>
                    <a:bodyPr/>
                    <a:lstStyle/>
                    <a:p>
                      <a:pPr algn="r" fontAlgn="ctr"/>
                      <a:r>
                        <a:rPr lang="es-CO" sz="900" b="1" i="0" u="none" strike="noStrike" dirty="0">
                          <a:solidFill>
                            <a:srgbClr val="FFFFFF"/>
                          </a:solidFill>
                          <a:effectLst/>
                          <a:latin typeface="Lucida Sans Unicode"/>
                        </a:rPr>
                        <a:t>95,167</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C00"/>
                    </a:solidFill>
                  </a:tcPr>
                </a:tc>
                <a:tc>
                  <a:txBody>
                    <a:bodyPr/>
                    <a:lstStyle/>
                    <a:p>
                      <a:pPr algn="r" fontAlgn="ctr"/>
                      <a:r>
                        <a:rPr lang="es-CO" sz="900" b="1" i="0" u="none" strike="noStrike" dirty="0">
                          <a:solidFill>
                            <a:srgbClr val="FFFFFF"/>
                          </a:solidFill>
                          <a:effectLst/>
                          <a:latin typeface="Lucida Sans Unicode"/>
                        </a:rPr>
                        <a:t>95,715</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C00"/>
                    </a:solidFill>
                  </a:tcPr>
                </a:tc>
                <a:tc>
                  <a:txBody>
                    <a:bodyPr/>
                    <a:lstStyle/>
                    <a:p>
                      <a:pPr algn="r" fontAlgn="ctr"/>
                      <a:r>
                        <a:rPr lang="es-CO" sz="900" b="1" i="0" u="none" strike="noStrike" dirty="0">
                          <a:solidFill>
                            <a:srgbClr val="FFFFFF"/>
                          </a:solidFill>
                          <a:effectLst/>
                          <a:latin typeface="Lucida Sans Unicode"/>
                        </a:rPr>
                        <a:t>96,868</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C00"/>
                    </a:solidFill>
                  </a:tcPr>
                </a:tc>
                <a:tc>
                  <a:txBody>
                    <a:bodyPr/>
                    <a:lstStyle/>
                    <a:p>
                      <a:pPr algn="r" fontAlgn="ctr"/>
                      <a:r>
                        <a:rPr lang="es-CO" sz="900" b="1" i="0" u="none" strike="noStrike" dirty="0">
                          <a:solidFill>
                            <a:srgbClr val="FFFFFF"/>
                          </a:solidFill>
                          <a:effectLst/>
                          <a:latin typeface="Lucida Sans Unicode"/>
                        </a:rPr>
                        <a:t>95,233</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C00"/>
                    </a:solidFill>
                  </a:tcPr>
                </a:tc>
                <a:tc>
                  <a:txBody>
                    <a:bodyPr/>
                    <a:lstStyle/>
                    <a:p>
                      <a:pPr algn="r" fontAlgn="ctr"/>
                      <a:r>
                        <a:rPr lang="es-CO" sz="900" b="1" i="0" u="none" strike="noStrike" dirty="0">
                          <a:solidFill>
                            <a:srgbClr val="FFFFFF"/>
                          </a:solidFill>
                          <a:effectLst/>
                          <a:latin typeface="Lucida Sans Unicode"/>
                        </a:rPr>
                        <a:t>96,787</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C00"/>
                    </a:solidFill>
                  </a:tcPr>
                </a:tc>
                <a:tc>
                  <a:txBody>
                    <a:bodyPr/>
                    <a:lstStyle/>
                    <a:p>
                      <a:pPr algn="r" fontAlgn="ctr"/>
                      <a:r>
                        <a:rPr lang="es-CO" sz="900" b="1" i="0" u="none" strike="noStrike" dirty="0">
                          <a:solidFill>
                            <a:srgbClr val="FFFFFF"/>
                          </a:solidFill>
                          <a:effectLst/>
                          <a:latin typeface="Lucida Sans Unicode"/>
                        </a:rPr>
                        <a:t>96,514</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C00"/>
                    </a:solidFill>
                  </a:tcPr>
                </a:tc>
                <a:tc>
                  <a:txBody>
                    <a:bodyPr/>
                    <a:lstStyle/>
                    <a:p>
                      <a:pPr algn="r" fontAlgn="ctr"/>
                      <a:r>
                        <a:rPr lang="es-CO" sz="900" b="1" i="0" u="none" strike="noStrike" dirty="0">
                          <a:solidFill>
                            <a:srgbClr val="FFFFFF"/>
                          </a:solidFill>
                          <a:effectLst/>
                          <a:latin typeface="Lucida Sans Unicode"/>
                        </a:rPr>
                        <a:t>97,456</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C00"/>
                    </a:solidFill>
                  </a:tcPr>
                </a:tc>
                <a:tc>
                  <a:txBody>
                    <a:bodyPr/>
                    <a:lstStyle/>
                    <a:p>
                      <a:pPr algn="r" fontAlgn="ctr"/>
                      <a:r>
                        <a:rPr lang="es-CO" sz="900" b="1" i="0" u="none" strike="noStrike" dirty="0">
                          <a:solidFill>
                            <a:srgbClr val="FFFFFF"/>
                          </a:solidFill>
                          <a:effectLst/>
                          <a:latin typeface="Lucida Sans Unicode"/>
                        </a:rPr>
                        <a:t>95,286</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C00"/>
                    </a:solidFill>
                  </a:tcPr>
                </a:tc>
                <a:tc>
                  <a:txBody>
                    <a:bodyPr/>
                    <a:lstStyle/>
                    <a:p>
                      <a:pPr algn="r" fontAlgn="ctr"/>
                      <a:r>
                        <a:rPr lang="es-CO" sz="900" b="1" i="0" u="none" strike="noStrike" dirty="0">
                          <a:solidFill>
                            <a:srgbClr val="FFFFFF"/>
                          </a:solidFill>
                          <a:effectLst/>
                          <a:latin typeface="Lucida Sans Unicode"/>
                        </a:rPr>
                        <a:t>97,131</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C00"/>
                    </a:solidFill>
                  </a:tcPr>
                </a:tc>
                <a:tc>
                  <a:txBody>
                    <a:bodyPr/>
                    <a:lstStyle/>
                    <a:p>
                      <a:pPr algn="r" fontAlgn="ctr"/>
                      <a:r>
                        <a:rPr lang="es-CO" sz="900" b="1" i="0" u="none" strike="noStrike" dirty="0">
                          <a:solidFill>
                            <a:srgbClr val="FFFFFF"/>
                          </a:solidFill>
                          <a:effectLst/>
                          <a:latin typeface="Lucida Sans Unicode"/>
                        </a:rPr>
                        <a:t>97,309</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C00"/>
                    </a:solidFill>
                  </a:tcPr>
                </a:tc>
                <a:tc>
                  <a:txBody>
                    <a:bodyPr/>
                    <a:lstStyle/>
                    <a:p>
                      <a:pPr algn="r" fontAlgn="ctr"/>
                      <a:r>
                        <a:rPr lang="es-CO" sz="900" b="1" i="0" u="none" strike="noStrike" dirty="0">
                          <a:solidFill>
                            <a:srgbClr val="FFFFFF"/>
                          </a:solidFill>
                          <a:effectLst/>
                          <a:latin typeface="Lucida Sans Unicode"/>
                        </a:rPr>
                        <a:t>96,489</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C00"/>
                    </a:solidFill>
                  </a:tcPr>
                </a:tc>
              </a:tr>
              <a:tr h="245482">
                <a:tc vMerge="1">
                  <a:txBody>
                    <a:bodyPr/>
                    <a:lstStyle/>
                    <a:p>
                      <a:endParaRPr lang="es-CO"/>
                    </a:p>
                  </a:txBody>
                  <a:tcPr/>
                </a:tc>
                <a:tc vMerge="1">
                  <a:txBody>
                    <a:bodyPr/>
                    <a:lstStyle/>
                    <a:p>
                      <a:endParaRPr lang="es-CO"/>
                    </a:p>
                  </a:txBody>
                  <a:tcPr/>
                </a:tc>
                <a:tc>
                  <a:txBody>
                    <a:bodyPr/>
                    <a:lstStyle/>
                    <a:p>
                      <a:pPr algn="ctr" fontAlgn="ctr"/>
                      <a:r>
                        <a:rPr lang="es-CO" sz="900" b="0" i="0" u="none" strike="noStrike" dirty="0">
                          <a:solidFill>
                            <a:schemeClr val="tx1"/>
                          </a:solidFill>
                          <a:effectLst/>
                          <a:latin typeface="Lucida Sans Unicode"/>
                        </a:rPr>
                        <a:t>2020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s-CO" sz="900" b="1" i="0" u="none" strike="noStrike" dirty="0">
                          <a:solidFill>
                            <a:srgbClr val="FFFFFF"/>
                          </a:solidFill>
                          <a:effectLst/>
                          <a:latin typeface="Lucida Sans Unicode"/>
                        </a:rPr>
                        <a:t>86,976</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0000"/>
                    </a:solidFill>
                  </a:tcPr>
                </a:tc>
                <a:tc>
                  <a:txBody>
                    <a:bodyPr/>
                    <a:lstStyle/>
                    <a:p>
                      <a:pPr algn="r" fontAlgn="ctr"/>
                      <a:r>
                        <a:rPr lang="es-CO" sz="900" b="1" i="0" u="none" strike="noStrike" dirty="0">
                          <a:solidFill>
                            <a:srgbClr val="FFFFFF"/>
                          </a:solidFill>
                          <a:effectLst/>
                          <a:latin typeface="Lucida Sans Unicode"/>
                        </a:rPr>
                        <a:t>90,002</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400"/>
                    </a:solidFill>
                  </a:tcPr>
                </a:tc>
                <a:tc>
                  <a:txBody>
                    <a:bodyPr/>
                    <a:lstStyle/>
                    <a:p>
                      <a:pPr algn="r" fontAlgn="ctr"/>
                      <a:r>
                        <a:rPr lang="es-CO" sz="900" b="1" i="0" u="none" strike="noStrike" dirty="0">
                          <a:solidFill>
                            <a:srgbClr val="FFFFFF"/>
                          </a:solidFill>
                          <a:effectLst/>
                          <a:latin typeface="Lucida Sans Unicode"/>
                        </a:rPr>
                        <a:t>91,371</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400"/>
                    </a:solidFill>
                  </a:tcPr>
                </a:tc>
                <a:tc>
                  <a:txBody>
                    <a:bodyPr/>
                    <a:lstStyle/>
                    <a:p>
                      <a:pPr algn="r" fontAlgn="ctr"/>
                      <a:r>
                        <a:rPr lang="es-CO" sz="900" b="1" i="0" u="none" strike="noStrike" dirty="0">
                          <a:solidFill>
                            <a:srgbClr val="FFFFFF"/>
                          </a:solidFill>
                          <a:effectLst/>
                          <a:latin typeface="Lucida Sans Unicode"/>
                        </a:rPr>
                        <a:t>90,176</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400"/>
                    </a:solidFill>
                  </a:tcPr>
                </a:tc>
                <a:tc>
                  <a:txBody>
                    <a:bodyPr/>
                    <a:lstStyle/>
                    <a:p>
                      <a:pPr algn="r" fontAlgn="ctr"/>
                      <a:r>
                        <a:rPr lang="es-CO" sz="900" b="1" i="0" u="none" strike="noStrike" dirty="0">
                          <a:solidFill>
                            <a:srgbClr val="FFFFFF"/>
                          </a:solidFill>
                          <a:effectLst/>
                          <a:latin typeface="Lucida Sans Unicode"/>
                        </a:rPr>
                        <a:t>90,028</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400"/>
                    </a:solidFill>
                  </a:tcPr>
                </a:tc>
                <a:tc>
                  <a:txBody>
                    <a:bodyPr/>
                    <a:lstStyle/>
                    <a:p>
                      <a:pPr algn="r" fontAlgn="ctr"/>
                      <a:r>
                        <a:rPr lang="es-CO" sz="900" b="1" i="0" u="none" strike="noStrike" dirty="0">
                          <a:solidFill>
                            <a:srgbClr val="FFFFFF"/>
                          </a:solidFill>
                          <a:effectLst/>
                          <a:latin typeface="Lucida Sans Unicode"/>
                        </a:rPr>
                        <a:t>90,553</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400"/>
                    </a:solidFill>
                  </a:tcPr>
                </a:tc>
                <a:tc>
                  <a:txBody>
                    <a:bodyPr/>
                    <a:lstStyle/>
                    <a:p>
                      <a:pPr algn="r" fontAlgn="ctr"/>
                      <a:r>
                        <a:rPr lang="es-CO" sz="900" b="1" i="0" u="none" strike="noStrike" dirty="0">
                          <a:solidFill>
                            <a:srgbClr val="FFFFFF"/>
                          </a:solidFill>
                          <a:effectLst/>
                          <a:latin typeface="Lucida Sans Unicode"/>
                        </a:rPr>
                        <a:t>90,192</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400"/>
                    </a:solidFill>
                  </a:tcPr>
                </a:tc>
                <a:tc>
                  <a:txBody>
                    <a:bodyPr/>
                    <a:lstStyle/>
                    <a:p>
                      <a:pPr algn="r" fontAlgn="ctr"/>
                      <a:r>
                        <a:rPr lang="es-CO" sz="900" b="1" i="0" u="none" strike="noStrike" dirty="0">
                          <a:solidFill>
                            <a:srgbClr val="FFFFFF"/>
                          </a:solidFill>
                          <a:effectLst/>
                          <a:latin typeface="Lucida Sans Unicode"/>
                        </a:rPr>
                        <a:t>91,5</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400"/>
                    </a:solidFill>
                  </a:tcPr>
                </a:tc>
                <a:tc>
                  <a:txBody>
                    <a:bodyPr/>
                    <a:lstStyle/>
                    <a:p>
                      <a:pPr algn="r" fontAlgn="ctr"/>
                      <a:r>
                        <a:rPr lang="es-CO" sz="900" b="1" i="0" u="none" strike="noStrike" dirty="0">
                          <a:solidFill>
                            <a:srgbClr val="FFFFFF"/>
                          </a:solidFill>
                          <a:effectLst/>
                          <a:latin typeface="Lucida Sans Unicode"/>
                        </a:rPr>
                        <a:t>91,547</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400"/>
                    </a:solidFill>
                  </a:tcPr>
                </a:tc>
                <a:tc>
                  <a:txBody>
                    <a:bodyPr/>
                    <a:lstStyle/>
                    <a:p>
                      <a:pPr algn="r" fontAlgn="ctr"/>
                      <a:r>
                        <a:rPr lang="es-CO" sz="900" b="1" i="0" u="none" strike="noStrike" dirty="0">
                          <a:solidFill>
                            <a:srgbClr val="FFFFFF"/>
                          </a:solidFill>
                          <a:effectLst/>
                          <a:latin typeface="Lucida Sans Unicode"/>
                        </a:rPr>
                        <a:t>93,719</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400"/>
                    </a:solidFill>
                  </a:tcPr>
                </a:tc>
                <a:tc>
                  <a:txBody>
                    <a:bodyPr/>
                    <a:lstStyle/>
                    <a:p>
                      <a:pPr algn="r" fontAlgn="ctr"/>
                      <a:r>
                        <a:rPr lang="es-CO" sz="900" b="1" i="0" u="none" strike="noStrike" dirty="0">
                          <a:solidFill>
                            <a:srgbClr val="FFFFFF"/>
                          </a:solidFill>
                          <a:effectLst/>
                          <a:latin typeface="Lucida Sans Unicode"/>
                        </a:rPr>
                        <a:t>93,693</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400"/>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r>
              <a:tr h="245482">
                <a:tc rowSpan="2">
                  <a:txBody>
                    <a:bodyPr/>
                    <a:lstStyle/>
                    <a:p>
                      <a:pPr algn="l" fontAlgn="ctr"/>
                      <a:r>
                        <a:rPr lang="es-ES" sz="1050" b="0" i="0" u="none" strike="noStrike" dirty="0">
                          <a:solidFill>
                            <a:schemeClr val="tx1"/>
                          </a:solidFill>
                          <a:effectLst/>
                          <a:latin typeface="+mn-lt"/>
                        </a:rPr>
                        <a:t>%Disponibilidad de Planta para el Proceso de Transesterificación P1</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CO" sz="900" b="0" i="0" u="none" strike="noStrike" dirty="0">
                          <a:solidFill>
                            <a:schemeClr val="tx1"/>
                          </a:solidFill>
                          <a:effectLst/>
                          <a:latin typeface="Lucida Sans Unicode"/>
                        </a:rPr>
                        <a:t>Porcentaje</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CO" sz="900" b="0" i="0" u="none" strike="noStrike" dirty="0">
                          <a:solidFill>
                            <a:schemeClr val="tx1"/>
                          </a:solidFill>
                          <a:effectLst/>
                          <a:latin typeface="Lucida Sans Unicode"/>
                        </a:rPr>
                        <a:t>2019</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s-CO" sz="900" b="1" i="0" u="none" strike="noStrike" dirty="0">
                          <a:solidFill>
                            <a:srgbClr val="FFFFFF"/>
                          </a:solidFill>
                          <a:effectLst/>
                          <a:latin typeface="Lucida Sans Unicode"/>
                        </a:rPr>
                        <a:t>99,698</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100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96,707</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99,861</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100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97,292</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98,548</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90,927</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C00"/>
                    </a:solidFill>
                  </a:tcPr>
                </a:tc>
                <a:tc>
                  <a:txBody>
                    <a:bodyPr/>
                    <a:lstStyle/>
                    <a:p>
                      <a:pPr algn="r" fontAlgn="ctr"/>
                      <a:r>
                        <a:rPr lang="es-CO" sz="900" b="1" i="0" u="none" strike="noStrike" dirty="0">
                          <a:solidFill>
                            <a:srgbClr val="FFFFFF"/>
                          </a:solidFill>
                          <a:effectLst/>
                          <a:latin typeface="Lucida Sans Unicode"/>
                        </a:rPr>
                        <a:t>99,444</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100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88,958</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400"/>
                    </a:solidFill>
                  </a:tcPr>
                </a:tc>
                <a:tc>
                  <a:txBody>
                    <a:bodyPr/>
                    <a:lstStyle/>
                    <a:p>
                      <a:pPr algn="r" fontAlgn="ctr"/>
                      <a:r>
                        <a:rPr lang="es-CO" sz="900" b="1" i="0" u="none" strike="noStrike" dirty="0">
                          <a:solidFill>
                            <a:srgbClr val="FFFFFF"/>
                          </a:solidFill>
                          <a:effectLst/>
                          <a:latin typeface="Lucida Sans Unicode"/>
                        </a:rPr>
                        <a:t>91,935</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C00"/>
                    </a:solidFill>
                  </a:tcPr>
                </a:tc>
              </a:tr>
              <a:tr h="245482">
                <a:tc vMerge="1">
                  <a:txBody>
                    <a:bodyPr/>
                    <a:lstStyle/>
                    <a:p>
                      <a:endParaRPr lang="es-CO"/>
                    </a:p>
                  </a:txBody>
                  <a:tcPr/>
                </a:tc>
                <a:tc vMerge="1">
                  <a:txBody>
                    <a:bodyPr/>
                    <a:lstStyle/>
                    <a:p>
                      <a:endParaRPr lang="es-CO"/>
                    </a:p>
                  </a:txBody>
                  <a:tcPr/>
                </a:tc>
                <a:tc>
                  <a:txBody>
                    <a:bodyPr/>
                    <a:lstStyle/>
                    <a:p>
                      <a:pPr algn="ctr" fontAlgn="ctr"/>
                      <a:r>
                        <a:rPr lang="es-CO" sz="900" b="0" i="0" u="none" strike="noStrike" dirty="0">
                          <a:solidFill>
                            <a:schemeClr val="tx1"/>
                          </a:solidFill>
                          <a:effectLst/>
                          <a:latin typeface="Lucida Sans Unicode"/>
                        </a:rPr>
                        <a:t>2020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s-CO" sz="900" b="1" i="0" u="none" strike="noStrike" dirty="0">
                          <a:solidFill>
                            <a:srgbClr val="FFFFFF"/>
                          </a:solidFill>
                          <a:effectLst/>
                          <a:latin typeface="Lucida Sans Unicode"/>
                        </a:rPr>
                        <a:t>94,624</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C00"/>
                    </a:solidFill>
                  </a:tcPr>
                </a:tc>
                <a:tc>
                  <a:txBody>
                    <a:bodyPr/>
                    <a:lstStyle/>
                    <a:p>
                      <a:pPr algn="r" fontAlgn="ctr"/>
                      <a:r>
                        <a:rPr lang="es-CO" sz="900" b="1" i="0" u="none" strike="noStrike" dirty="0">
                          <a:solidFill>
                            <a:srgbClr val="FFFFFF"/>
                          </a:solidFill>
                          <a:effectLst/>
                          <a:latin typeface="Lucida Sans Unicode"/>
                        </a:rPr>
                        <a:t>97,557</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98,925</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99,306</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100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100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99,866</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99,664</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98,542</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96,505</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99,306</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r>
              <a:tr h="245482">
                <a:tc rowSpan="2">
                  <a:txBody>
                    <a:bodyPr/>
                    <a:lstStyle/>
                    <a:p>
                      <a:pPr algn="l" fontAlgn="ctr"/>
                      <a:r>
                        <a:rPr lang="es-ES" sz="1050" b="0" i="0" u="none" strike="noStrike" dirty="0">
                          <a:solidFill>
                            <a:schemeClr val="tx1"/>
                          </a:solidFill>
                          <a:effectLst/>
                          <a:latin typeface="+mn-lt"/>
                        </a:rPr>
                        <a:t>%Disponibilidad de Planta para el Proceso A. Sintético P3</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CO" sz="900" b="0" i="0" u="none" strike="noStrike" dirty="0">
                          <a:solidFill>
                            <a:schemeClr val="tx1"/>
                          </a:solidFill>
                          <a:effectLst/>
                          <a:latin typeface="Lucida Sans Unicode"/>
                        </a:rPr>
                        <a:t>Porcentaje</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CO" sz="900" b="0" i="0" u="none" strike="noStrike" dirty="0">
                          <a:solidFill>
                            <a:schemeClr val="tx1"/>
                          </a:solidFill>
                          <a:effectLst/>
                          <a:latin typeface="Lucida Sans Unicode"/>
                        </a:rPr>
                        <a:t>2019</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s-CO" sz="900" b="1" i="0" u="none" strike="noStrike" dirty="0">
                          <a:solidFill>
                            <a:srgbClr val="FFFFFF"/>
                          </a:solidFill>
                          <a:effectLst/>
                          <a:latin typeface="Lucida Sans Unicode"/>
                        </a:rPr>
                        <a:t>99,832</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98,81</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100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100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100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100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100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100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100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100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100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98,118</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r>
              <a:tr h="245482">
                <a:tc vMerge="1">
                  <a:txBody>
                    <a:bodyPr/>
                    <a:lstStyle/>
                    <a:p>
                      <a:endParaRPr lang="es-CO"/>
                    </a:p>
                  </a:txBody>
                  <a:tcPr/>
                </a:tc>
                <a:tc vMerge="1">
                  <a:txBody>
                    <a:bodyPr/>
                    <a:lstStyle/>
                    <a:p>
                      <a:endParaRPr lang="es-CO"/>
                    </a:p>
                  </a:txBody>
                  <a:tcPr/>
                </a:tc>
                <a:tc>
                  <a:txBody>
                    <a:bodyPr/>
                    <a:lstStyle/>
                    <a:p>
                      <a:pPr algn="ctr" fontAlgn="ctr"/>
                      <a:r>
                        <a:rPr lang="es-CO" sz="900" b="0" i="0" u="none" strike="noStrike" dirty="0">
                          <a:solidFill>
                            <a:schemeClr val="tx1"/>
                          </a:solidFill>
                          <a:effectLst/>
                          <a:latin typeface="Lucida Sans Unicode"/>
                        </a:rPr>
                        <a:t>2020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s-CO" sz="900" b="1" i="0" u="none" strike="noStrike" dirty="0">
                          <a:solidFill>
                            <a:srgbClr val="FFFFFF"/>
                          </a:solidFill>
                          <a:effectLst/>
                          <a:latin typeface="Lucida Sans Unicode"/>
                        </a:rPr>
                        <a:t>100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98,779</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100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100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100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99,444</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100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100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100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100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99,653</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r>
              <a:tr h="245482">
                <a:tc rowSpan="2">
                  <a:txBody>
                    <a:bodyPr/>
                    <a:lstStyle/>
                    <a:p>
                      <a:pPr algn="l" fontAlgn="ctr"/>
                      <a:r>
                        <a:rPr lang="es-CO" sz="1050" b="0" i="0" u="none" strike="noStrike" dirty="0">
                          <a:solidFill>
                            <a:schemeClr val="tx1"/>
                          </a:solidFill>
                          <a:effectLst/>
                          <a:latin typeface="+mn-lt"/>
                        </a:rPr>
                        <a:t>% de Paradas por Mantenimiento Correctivo P3</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CO" sz="900" b="0" i="0" u="none" strike="noStrike" dirty="0">
                          <a:solidFill>
                            <a:schemeClr val="tx1"/>
                          </a:solidFill>
                          <a:effectLst/>
                          <a:latin typeface="Lucida Sans Unicode"/>
                        </a:rPr>
                        <a:t>PORCENTAJE</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CO" sz="900" b="0" i="0" u="none" strike="noStrike" dirty="0">
                          <a:solidFill>
                            <a:schemeClr val="tx1"/>
                          </a:solidFill>
                          <a:effectLst/>
                          <a:latin typeface="Lucida Sans Unicode"/>
                        </a:rPr>
                        <a:t>2019</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s-CO" sz="900" b="1" i="0" u="none" strike="noStrike" dirty="0">
                          <a:solidFill>
                            <a:srgbClr val="FFFFFF"/>
                          </a:solidFill>
                          <a:effectLst/>
                          <a:latin typeface="Lucida Sans Unicode"/>
                        </a:rPr>
                        <a:t>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1,19</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C00"/>
                    </a:solidFill>
                  </a:tcPr>
                </a:tc>
                <a:tc>
                  <a:txBody>
                    <a:bodyPr/>
                    <a:lstStyle/>
                    <a:p>
                      <a:pPr algn="r" fontAlgn="ctr"/>
                      <a:r>
                        <a:rPr lang="es-CO" sz="900" b="1" i="0" u="none" strike="noStrike" dirty="0">
                          <a:solidFill>
                            <a:srgbClr val="FFFFFF"/>
                          </a:solidFill>
                          <a:effectLst/>
                          <a:latin typeface="Lucida Sans Unicode"/>
                        </a:rPr>
                        <a:t>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1,882</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C00"/>
                    </a:solidFill>
                  </a:tcPr>
                </a:tc>
              </a:tr>
              <a:tr h="245482">
                <a:tc vMerge="1">
                  <a:txBody>
                    <a:bodyPr/>
                    <a:lstStyle/>
                    <a:p>
                      <a:endParaRPr lang="es-CO"/>
                    </a:p>
                  </a:txBody>
                  <a:tcPr/>
                </a:tc>
                <a:tc vMerge="1">
                  <a:txBody>
                    <a:bodyPr/>
                    <a:lstStyle/>
                    <a:p>
                      <a:endParaRPr lang="es-CO"/>
                    </a:p>
                  </a:txBody>
                  <a:tcPr/>
                </a:tc>
                <a:tc>
                  <a:txBody>
                    <a:bodyPr/>
                    <a:lstStyle/>
                    <a:p>
                      <a:pPr algn="ctr" fontAlgn="ctr"/>
                      <a:r>
                        <a:rPr lang="es-CO" sz="900" b="0" i="0" u="none" strike="noStrike" dirty="0">
                          <a:solidFill>
                            <a:schemeClr val="tx1"/>
                          </a:solidFill>
                          <a:effectLst/>
                          <a:latin typeface="Lucida Sans Unicode"/>
                        </a:rPr>
                        <a:t>2020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s-CO" sz="900" b="1" i="0" u="none" strike="noStrike" dirty="0">
                          <a:solidFill>
                            <a:srgbClr val="FFFFFF"/>
                          </a:solidFill>
                          <a:effectLst/>
                          <a:latin typeface="Lucida Sans Unicode"/>
                        </a:rPr>
                        <a:t>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0,556</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900" b="1" i="0" u="none" strike="noStrike" dirty="0">
                          <a:solidFill>
                            <a:srgbClr val="FFFFFF"/>
                          </a:solidFill>
                          <a:effectLst/>
                          <a:latin typeface="Lucida Sans Unicode"/>
                        </a:rPr>
                        <a:t>0,347</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r>
              <a:tr h="245482">
                <a:tc rowSpan="2">
                  <a:txBody>
                    <a:bodyPr/>
                    <a:lstStyle/>
                    <a:p>
                      <a:pPr algn="l" fontAlgn="ctr"/>
                      <a:r>
                        <a:rPr lang="es-CO" sz="1050" b="0" i="0" u="none" strike="noStrike" dirty="0">
                          <a:solidFill>
                            <a:schemeClr val="tx1"/>
                          </a:solidFill>
                          <a:effectLst/>
                          <a:latin typeface="+mn-lt"/>
                        </a:rPr>
                        <a:t>% de Paradas por Mantenimiento Correctivo P2</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CO" sz="900" b="0" i="0" u="none" strike="noStrike" dirty="0">
                          <a:solidFill>
                            <a:schemeClr val="tx1"/>
                          </a:solidFill>
                          <a:effectLst/>
                          <a:latin typeface="Lucida Sans Unicode"/>
                        </a:rPr>
                        <a:t>Porcentaje</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CO" sz="900" b="0" i="0" u="none" strike="noStrike" dirty="0">
                          <a:solidFill>
                            <a:schemeClr val="tx1"/>
                          </a:solidFill>
                          <a:effectLst/>
                          <a:latin typeface="Lucida Sans Unicode"/>
                        </a:rPr>
                        <a:t>2019</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r>
              <a:tr h="245482">
                <a:tc vMerge="1">
                  <a:txBody>
                    <a:bodyPr/>
                    <a:lstStyle/>
                    <a:p>
                      <a:endParaRPr lang="es-CO"/>
                    </a:p>
                  </a:txBody>
                  <a:tcPr/>
                </a:tc>
                <a:tc vMerge="1">
                  <a:txBody>
                    <a:bodyPr/>
                    <a:lstStyle/>
                    <a:p>
                      <a:endParaRPr lang="es-CO"/>
                    </a:p>
                  </a:txBody>
                  <a:tcPr/>
                </a:tc>
                <a:tc>
                  <a:txBody>
                    <a:bodyPr/>
                    <a:lstStyle/>
                    <a:p>
                      <a:pPr algn="ctr" fontAlgn="ctr"/>
                      <a:r>
                        <a:rPr lang="es-CO" sz="900" b="0" i="0" u="none" strike="noStrike" dirty="0">
                          <a:solidFill>
                            <a:schemeClr val="tx1"/>
                          </a:solidFill>
                          <a:effectLst/>
                          <a:latin typeface="Lucida Sans Unicode"/>
                        </a:rPr>
                        <a:t>2020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r" fontAlgn="ctr"/>
                      <a:r>
                        <a:rPr lang="es-CO" sz="900" b="1" i="0" u="none" strike="noStrike" dirty="0">
                          <a:solidFill>
                            <a:srgbClr val="FFFFFF"/>
                          </a:solidFill>
                          <a:effectLst/>
                          <a:latin typeface="Lucida Sans Unicode"/>
                        </a:rPr>
                        <a:t>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r>
              <a:tr h="245482">
                <a:tc rowSpan="2">
                  <a:txBody>
                    <a:bodyPr/>
                    <a:lstStyle/>
                    <a:p>
                      <a:pPr algn="l" fontAlgn="ctr"/>
                      <a:r>
                        <a:rPr lang="es-ES" sz="1050" b="0" i="0" u="none" strike="noStrike" dirty="0">
                          <a:solidFill>
                            <a:schemeClr val="tx1"/>
                          </a:solidFill>
                          <a:effectLst/>
                          <a:latin typeface="+mn-lt"/>
                        </a:rPr>
                        <a:t>% cumplimiento de orden y aseo</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s-CO" sz="900" b="0" i="0" u="none" strike="noStrike" dirty="0">
                          <a:solidFill>
                            <a:schemeClr val="tx1"/>
                          </a:solidFill>
                          <a:effectLst/>
                          <a:latin typeface="Lucida Sans Unicode"/>
                        </a:rPr>
                        <a:t>%</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CO" sz="900" b="0" i="0" u="none" strike="noStrike" dirty="0">
                          <a:solidFill>
                            <a:schemeClr val="tx1"/>
                          </a:solidFill>
                          <a:effectLst/>
                          <a:latin typeface="Lucida Sans Unicode"/>
                        </a:rPr>
                        <a:t>2019</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s-CO" sz="900" b="1" i="0" u="none" strike="noStrike" dirty="0">
                          <a:solidFill>
                            <a:srgbClr val="FFFFFF"/>
                          </a:solidFill>
                          <a:effectLst/>
                          <a:latin typeface="Lucida Sans Unicode"/>
                        </a:rPr>
                        <a:t>88,889</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400"/>
                    </a:solidFill>
                  </a:tcPr>
                </a:tc>
                <a:tc>
                  <a:txBody>
                    <a:bodyPr/>
                    <a:lstStyle/>
                    <a:p>
                      <a:pPr algn="r" fontAlgn="ctr"/>
                      <a:r>
                        <a:rPr lang="es-CO" sz="900" b="1" i="0" u="none" strike="noStrike" dirty="0">
                          <a:solidFill>
                            <a:srgbClr val="FFFFFF"/>
                          </a:solidFill>
                          <a:effectLst/>
                          <a:latin typeface="Lucida Sans Unicode"/>
                        </a:rPr>
                        <a:t>89,412</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400"/>
                    </a:solidFill>
                  </a:tcPr>
                </a:tc>
                <a:tc>
                  <a:txBody>
                    <a:bodyPr/>
                    <a:lstStyle/>
                    <a:p>
                      <a:pPr algn="r" fontAlgn="ctr"/>
                      <a:r>
                        <a:rPr lang="es-CO" sz="900" b="1" i="0" u="none" strike="noStrike" dirty="0">
                          <a:solidFill>
                            <a:srgbClr val="FFFFFF"/>
                          </a:solidFill>
                          <a:effectLst/>
                          <a:latin typeface="Lucida Sans Unicode"/>
                        </a:rPr>
                        <a:t>76,395</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400"/>
                    </a:solidFill>
                  </a:tcPr>
                </a:tc>
                <a:tc>
                  <a:txBody>
                    <a:bodyPr/>
                    <a:lstStyle/>
                    <a:p>
                      <a:pPr algn="r" fontAlgn="ctr"/>
                      <a:r>
                        <a:rPr lang="es-CO" sz="900" b="1" i="0" u="none" strike="noStrike" dirty="0">
                          <a:solidFill>
                            <a:srgbClr val="FFFFFF"/>
                          </a:solidFill>
                          <a:effectLst/>
                          <a:latin typeface="Lucida Sans Unicode"/>
                        </a:rPr>
                        <a:t>87,5</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400"/>
                    </a:solidFill>
                  </a:tcPr>
                </a:tc>
                <a:tc>
                  <a:txBody>
                    <a:bodyPr/>
                    <a:lstStyle/>
                    <a:p>
                      <a:pPr algn="r" fontAlgn="ctr"/>
                      <a:r>
                        <a:rPr lang="es-CO" sz="900" b="1" i="0" u="none" strike="noStrike" dirty="0">
                          <a:solidFill>
                            <a:srgbClr val="FFFFFF"/>
                          </a:solidFill>
                          <a:effectLst/>
                          <a:latin typeface="Lucida Sans Unicode"/>
                        </a:rPr>
                        <a:t>90,909</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C00"/>
                    </a:solidFill>
                  </a:tcPr>
                </a:tc>
                <a:tc>
                  <a:txBody>
                    <a:bodyPr/>
                    <a:lstStyle/>
                    <a:p>
                      <a:pPr algn="r" fontAlgn="ctr"/>
                      <a:r>
                        <a:rPr lang="es-CO" sz="900" b="1" i="0" u="none" strike="noStrike" dirty="0">
                          <a:solidFill>
                            <a:srgbClr val="FFFFFF"/>
                          </a:solidFill>
                          <a:effectLst/>
                          <a:latin typeface="Lucida Sans Unicode"/>
                        </a:rPr>
                        <a:t>92,055</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C00"/>
                    </a:solidFill>
                  </a:tcPr>
                </a:tc>
                <a:tc>
                  <a:txBody>
                    <a:bodyPr/>
                    <a:lstStyle/>
                    <a:p>
                      <a:pPr algn="r" fontAlgn="ctr"/>
                      <a:r>
                        <a:rPr lang="es-CO" sz="900" b="1" i="0" u="none" strike="noStrike" dirty="0">
                          <a:solidFill>
                            <a:srgbClr val="FFFFFF"/>
                          </a:solidFill>
                          <a:effectLst/>
                          <a:latin typeface="Lucida Sans Unicode"/>
                        </a:rPr>
                        <a:t>93,699</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C00"/>
                    </a:solidFill>
                  </a:tcPr>
                </a:tc>
                <a:tc>
                  <a:txBody>
                    <a:bodyPr/>
                    <a:lstStyle/>
                    <a:p>
                      <a:pPr algn="r" fontAlgn="ctr"/>
                      <a:r>
                        <a:rPr lang="es-CO" sz="900" b="1" i="0" u="none" strike="noStrike" dirty="0">
                          <a:solidFill>
                            <a:srgbClr val="FFFFFF"/>
                          </a:solidFill>
                          <a:effectLst/>
                          <a:latin typeface="Lucida Sans Unicode"/>
                        </a:rPr>
                        <a:t>94,247</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C00"/>
                    </a:solidFill>
                  </a:tcPr>
                </a:tc>
                <a:tc>
                  <a:txBody>
                    <a:bodyPr/>
                    <a:lstStyle/>
                    <a:p>
                      <a:pPr algn="r" fontAlgn="ctr"/>
                      <a:r>
                        <a:rPr lang="es-CO" sz="900" b="1" i="0" u="none" strike="noStrike" dirty="0">
                          <a:solidFill>
                            <a:srgbClr val="FFFFFF"/>
                          </a:solidFill>
                          <a:effectLst/>
                          <a:latin typeface="Lucida Sans Unicode"/>
                        </a:rPr>
                        <a:t>94,412</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C00"/>
                    </a:solidFill>
                  </a:tcPr>
                </a:tc>
                <a:tc>
                  <a:txBody>
                    <a:bodyPr/>
                    <a:lstStyle/>
                    <a:p>
                      <a:pPr algn="r" fontAlgn="ctr"/>
                      <a:r>
                        <a:rPr lang="es-CO" sz="900" b="1" i="0" u="none" strike="noStrike" dirty="0">
                          <a:solidFill>
                            <a:srgbClr val="FFFFFF"/>
                          </a:solidFill>
                          <a:effectLst/>
                          <a:latin typeface="Lucida Sans Unicode"/>
                        </a:rPr>
                        <a:t>91,765</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C00"/>
                    </a:solidFill>
                  </a:tcPr>
                </a:tc>
                <a:tc>
                  <a:txBody>
                    <a:bodyPr/>
                    <a:lstStyle/>
                    <a:p>
                      <a:pPr marL="0" algn="r" defTabSz="914400" rtl="0" eaLnBrk="1" fontAlgn="ctr" latinLnBrk="0" hangingPunct="1"/>
                      <a:r>
                        <a:rPr lang="es-CO" sz="900" b="1" i="0" u="none" strike="noStrike" kern="1200" dirty="0">
                          <a:solidFill>
                            <a:srgbClr val="FFFFFF"/>
                          </a:solidFill>
                          <a:effectLst/>
                          <a:latin typeface="Lucida Sans Unicode"/>
                          <a:ea typeface="+mn-ea"/>
                          <a:cs typeface="+mn-cs"/>
                        </a:rPr>
                        <a:t>85,294</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400"/>
                    </a:solidFill>
                  </a:tcPr>
                </a:tc>
                <a:tc>
                  <a:txBody>
                    <a:bodyPr/>
                    <a:lstStyle/>
                    <a:p>
                      <a:pPr marL="0" algn="r" defTabSz="914400" rtl="0" eaLnBrk="1" fontAlgn="ctr" latinLnBrk="0" hangingPunct="1"/>
                      <a:r>
                        <a:rPr lang="es-CO" sz="900" b="1" i="0" u="none" strike="noStrike" kern="1200" dirty="0">
                          <a:solidFill>
                            <a:srgbClr val="FFFFFF"/>
                          </a:solidFill>
                          <a:effectLst/>
                          <a:latin typeface="Lucida Sans Unicode"/>
                          <a:ea typeface="+mn-ea"/>
                          <a:cs typeface="+mn-cs"/>
                        </a:rPr>
                        <a:t>77,534</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245482">
                <a:tc vMerge="1">
                  <a:txBody>
                    <a:bodyPr/>
                    <a:lstStyle/>
                    <a:p>
                      <a:endParaRPr lang="es-CO"/>
                    </a:p>
                  </a:txBody>
                  <a:tcPr/>
                </a:tc>
                <a:tc vMerge="1">
                  <a:txBody>
                    <a:bodyPr/>
                    <a:lstStyle/>
                    <a:p>
                      <a:endParaRPr lang="es-CO"/>
                    </a:p>
                  </a:txBody>
                  <a:tcPr/>
                </a:tc>
                <a:tc>
                  <a:txBody>
                    <a:bodyPr/>
                    <a:lstStyle/>
                    <a:p>
                      <a:pPr algn="ctr" fontAlgn="ctr"/>
                      <a:r>
                        <a:rPr lang="es-CO" sz="900" b="0" i="0" u="none" strike="noStrike" dirty="0">
                          <a:solidFill>
                            <a:schemeClr val="tx1"/>
                          </a:solidFill>
                          <a:effectLst/>
                          <a:latin typeface="Lucida Sans Unicode"/>
                        </a:rPr>
                        <a:t>2020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s-CO" sz="900" b="1" i="0" u="none" strike="noStrike" dirty="0">
                          <a:solidFill>
                            <a:srgbClr val="FFFFFF"/>
                          </a:solidFill>
                          <a:effectLst/>
                          <a:latin typeface="Lucida Sans Unicode"/>
                        </a:rPr>
                        <a:t>81,37</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400"/>
                    </a:solidFill>
                  </a:tcPr>
                </a:tc>
                <a:tc>
                  <a:txBody>
                    <a:bodyPr/>
                    <a:lstStyle/>
                    <a:p>
                      <a:pPr algn="r" fontAlgn="ctr"/>
                      <a:r>
                        <a:rPr lang="es-CO" sz="900" b="1" i="0" u="none" strike="noStrike" dirty="0">
                          <a:solidFill>
                            <a:srgbClr val="FFFFFF"/>
                          </a:solidFill>
                          <a:effectLst/>
                          <a:latin typeface="Lucida Sans Unicode"/>
                        </a:rPr>
                        <a:t>71,233</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400"/>
                    </a:solidFill>
                  </a:tcPr>
                </a:tc>
                <a:tc>
                  <a:txBody>
                    <a:bodyPr/>
                    <a:lstStyle/>
                    <a:p>
                      <a:pPr algn="r" fontAlgn="ctr"/>
                      <a:r>
                        <a:rPr lang="es-CO" sz="900" b="1" i="0" u="none" strike="noStrike" dirty="0">
                          <a:solidFill>
                            <a:srgbClr val="FFFFFF"/>
                          </a:solidFill>
                          <a:effectLst/>
                          <a:latin typeface="Lucida Sans Unicode"/>
                        </a:rPr>
                        <a:t>72,353</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400"/>
                    </a:solidFill>
                  </a:tcPr>
                </a:tc>
                <a:tc>
                  <a:txBody>
                    <a:bodyPr/>
                    <a:lstStyle/>
                    <a:p>
                      <a:pPr algn="r" fontAlgn="ctr"/>
                      <a:r>
                        <a:rPr lang="es-CO" sz="900" b="1" i="0" u="none" strike="noStrike" dirty="0">
                          <a:solidFill>
                            <a:srgbClr val="FFFFFF"/>
                          </a:solidFill>
                          <a:effectLst/>
                          <a:latin typeface="Lucida Sans Unicode"/>
                        </a:rPr>
                        <a:t>72,353</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400"/>
                    </a:solidFill>
                  </a:tcPr>
                </a:tc>
                <a:tc>
                  <a:txBody>
                    <a:bodyPr/>
                    <a:lstStyle/>
                    <a:p>
                      <a:pPr algn="r" fontAlgn="ctr"/>
                      <a:r>
                        <a:rPr lang="es-CO" sz="900" b="1" i="0" u="none" strike="noStrike" dirty="0">
                          <a:solidFill>
                            <a:srgbClr val="FFFFFF"/>
                          </a:solidFill>
                          <a:effectLst/>
                          <a:latin typeface="Lucida Sans Unicode"/>
                        </a:rPr>
                        <a:t>72,941</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400"/>
                    </a:solidFill>
                  </a:tcPr>
                </a:tc>
                <a:tc>
                  <a:txBody>
                    <a:bodyPr/>
                    <a:lstStyle/>
                    <a:p>
                      <a:pPr algn="r" fontAlgn="ctr"/>
                      <a:r>
                        <a:rPr lang="es-CO" sz="900" b="1" i="0" u="none" strike="noStrike" dirty="0">
                          <a:solidFill>
                            <a:srgbClr val="FFFFFF"/>
                          </a:solidFill>
                          <a:effectLst/>
                          <a:latin typeface="Lucida Sans Unicode"/>
                        </a:rPr>
                        <a:t>72,059</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400"/>
                    </a:solidFill>
                  </a:tcPr>
                </a:tc>
                <a:tc>
                  <a:txBody>
                    <a:bodyPr/>
                    <a:lstStyle/>
                    <a:p>
                      <a:pPr algn="r" fontAlgn="ctr"/>
                      <a:r>
                        <a:rPr lang="es-CO" sz="900" b="1" i="0" u="none" strike="noStrike" dirty="0">
                          <a:solidFill>
                            <a:srgbClr val="FFFFFF"/>
                          </a:solidFill>
                          <a:effectLst/>
                          <a:latin typeface="Lucida Sans Unicode"/>
                        </a:rPr>
                        <a:t>72,647</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400"/>
                    </a:solidFill>
                  </a:tcPr>
                </a:tc>
                <a:tc>
                  <a:txBody>
                    <a:bodyPr/>
                    <a:lstStyle/>
                    <a:p>
                      <a:pPr algn="r" fontAlgn="ctr"/>
                      <a:r>
                        <a:rPr lang="es-CO" sz="900" b="1" i="0" u="none" strike="noStrike" dirty="0">
                          <a:solidFill>
                            <a:srgbClr val="FFFFFF"/>
                          </a:solidFill>
                          <a:effectLst/>
                          <a:latin typeface="Lucida Sans Unicode"/>
                        </a:rPr>
                        <a:t>72,353</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400"/>
                    </a:solidFill>
                  </a:tcPr>
                </a:tc>
                <a:tc>
                  <a:txBody>
                    <a:bodyPr/>
                    <a:lstStyle/>
                    <a:p>
                      <a:pPr algn="r" fontAlgn="ctr"/>
                      <a:r>
                        <a:rPr lang="es-CO" sz="900" b="1" i="0" u="none" strike="noStrike" dirty="0">
                          <a:solidFill>
                            <a:srgbClr val="FFFFFF"/>
                          </a:solidFill>
                          <a:effectLst/>
                          <a:latin typeface="Lucida Sans Unicode"/>
                        </a:rPr>
                        <a:t>72,353</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400"/>
                    </a:solidFill>
                  </a:tcPr>
                </a:tc>
                <a:tc>
                  <a:txBody>
                    <a:bodyPr/>
                    <a:lstStyle/>
                    <a:p>
                      <a:pPr algn="r" fontAlgn="ctr"/>
                      <a:r>
                        <a:rPr lang="es-CO" sz="900" b="1" i="0" u="none" strike="noStrike" dirty="0">
                          <a:solidFill>
                            <a:srgbClr val="FFFFFF"/>
                          </a:solidFill>
                          <a:effectLst/>
                          <a:latin typeface="Lucida Sans Unicode"/>
                        </a:rPr>
                        <a:t>72,941</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400"/>
                    </a:solidFill>
                  </a:tcPr>
                </a:tc>
                <a:tc>
                  <a:txBody>
                    <a:bodyPr/>
                    <a:lstStyle/>
                    <a:p>
                      <a:pPr algn="r" fontAlgn="ctr"/>
                      <a:r>
                        <a:rPr lang="es-CO" sz="900" b="1" i="0" u="none" strike="noStrike" dirty="0">
                          <a:solidFill>
                            <a:srgbClr val="FFFFFF"/>
                          </a:solidFill>
                          <a:effectLst/>
                          <a:latin typeface="Lucida Sans Unicode"/>
                        </a:rPr>
                        <a:t>72,941</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400"/>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r>
            </a:tbl>
          </a:graphicData>
        </a:graphic>
      </p:graphicFrame>
      <p:sp>
        <p:nvSpPr>
          <p:cNvPr id="3" name="2 Marcador de número de diapositiva"/>
          <p:cNvSpPr>
            <a:spLocks noGrp="1"/>
          </p:cNvSpPr>
          <p:nvPr>
            <p:ph type="sldNum" sz="quarter" idx="12"/>
          </p:nvPr>
        </p:nvSpPr>
        <p:spPr/>
        <p:txBody>
          <a:bodyPr/>
          <a:lstStyle/>
          <a:p>
            <a:fld id="{FFCAED88-EA73-4BA6-A286-B18324E965BC}" type="slidenum">
              <a:rPr lang="es-CO" smtClean="0"/>
              <a:t>33</a:t>
            </a:fld>
            <a:endParaRPr lang="es-CO" dirty="0"/>
          </a:p>
        </p:txBody>
      </p:sp>
    </p:spTree>
    <p:extLst>
      <p:ext uri="{BB962C8B-B14F-4D97-AF65-F5344CB8AC3E}">
        <p14:creationId xmlns:p14="http://schemas.microsoft.com/office/powerpoint/2010/main" val="1825046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FFCAED88-EA73-4BA6-A286-B18324E965BC}" type="slidenum">
              <a:rPr lang="es-CO" smtClean="0"/>
              <a:t>34</a:t>
            </a:fld>
            <a:endParaRPr lang="es-CO"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6436"/>
          <a:stretch/>
        </p:blipFill>
        <p:spPr bwMode="auto">
          <a:xfrm>
            <a:off x="6444481" y="982559"/>
            <a:ext cx="4968552" cy="5719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p:cNvSpPr/>
          <p:nvPr/>
        </p:nvSpPr>
        <p:spPr>
          <a:xfrm>
            <a:off x="-18828" y="10840"/>
            <a:ext cx="11899677" cy="6818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1 Título"/>
          <p:cNvSpPr txBox="1">
            <a:spLocks/>
          </p:cNvSpPr>
          <p:nvPr/>
        </p:nvSpPr>
        <p:spPr>
          <a:xfrm>
            <a:off x="611083" y="70731"/>
            <a:ext cx="10674974"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2400" b="1" dirty="0" smtClean="0">
                <a:solidFill>
                  <a:schemeClr val="bg1"/>
                </a:solidFill>
              </a:rPr>
              <a:t>5. Desempeño de los procesos y conformidad de los productos y servicios resultados de seguimiento y medición</a:t>
            </a:r>
            <a:endParaRPr lang="es-CO" sz="2400" b="1" dirty="0">
              <a:solidFill>
                <a:schemeClr val="bg1"/>
              </a:solidFill>
            </a:endParaRPr>
          </a:p>
        </p:txBody>
      </p:sp>
      <p:sp>
        <p:nvSpPr>
          <p:cNvPr id="5" name="4 Rectángulo"/>
          <p:cNvSpPr/>
          <p:nvPr/>
        </p:nvSpPr>
        <p:spPr>
          <a:xfrm>
            <a:off x="179785" y="836712"/>
            <a:ext cx="5301451" cy="369332"/>
          </a:xfrm>
          <a:prstGeom prst="rect">
            <a:avLst/>
          </a:prstGeom>
        </p:spPr>
        <p:txBody>
          <a:bodyPr wrap="none">
            <a:spAutoFit/>
          </a:bodyPr>
          <a:lstStyle/>
          <a:p>
            <a:r>
              <a:rPr lang="es-CO" u="sng" dirty="0">
                <a:latin typeface="Arial" panose="020B0604020202020204" pitchFamily="34" charset="0"/>
                <a:cs typeface="Arial" panose="020B0604020202020204" pitchFamily="34" charset="0"/>
              </a:rPr>
              <a:t>Análisis especifico indicadores en incumplimiento </a:t>
            </a:r>
            <a:endParaRPr lang="es-CO" dirty="0"/>
          </a:p>
        </p:txBody>
      </p:sp>
      <p:graphicFrame>
        <p:nvGraphicFramePr>
          <p:cNvPr id="9" name="2 Gráfico"/>
          <p:cNvGraphicFramePr>
            <a:graphicFrameLocks/>
          </p:cNvGraphicFramePr>
          <p:nvPr>
            <p:extLst>
              <p:ext uri="{D42A27DB-BD31-4B8C-83A1-F6EECF244321}">
                <p14:modId xmlns:p14="http://schemas.microsoft.com/office/powerpoint/2010/main" val="553345773"/>
              </p:ext>
            </p:extLst>
          </p:nvPr>
        </p:nvGraphicFramePr>
        <p:xfrm>
          <a:off x="188509" y="1340768"/>
          <a:ext cx="6043613" cy="3019425"/>
        </p:xfrm>
        <a:graphic>
          <a:graphicData uri="http://schemas.openxmlformats.org/drawingml/2006/chart">
            <c:chart xmlns:c="http://schemas.openxmlformats.org/drawingml/2006/chart" xmlns:r="http://schemas.openxmlformats.org/officeDocument/2006/relationships" r:id="rId3"/>
          </a:graphicData>
        </a:graphic>
      </p:graphicFrame>
      <p:sp>
        <p:nvSpPr>
          <p:cNvPr id="8" name="7 Rectángulo"/>
          <p:cNvSpPr/>
          <p:nvPr/>
        </p:nvSpPr>
        <p:spPr>
          <a:xfrm>
            <a:off x="323801" y="4393963"/>
            <a:ext cx="6120679" cy="2308324"/>
          </a:xfrm>
          <a:prstGeom prst="rect">
            <a:avLst/>
          </a:prstGeom>
        </p:spPr>
        <p:txBody>
          <a:bodyPr wrap="square">
            <a:spAutoFit/>
          </a:bodyPr>
          <a:lstStyle/>
          <a:p>
            <a:pPr algn="just"/>
            <a:r>
              <a:rPr lang="es-ES" dirty="0"/>
              <a:t>El indicador </a:t>
            </a:r>
            <a:r>
              <a:rPr lang="es-ES" dirty="0" smtClean="0"/>
              <a:t>resulto por debajo de </a:t>
            </a:r>
            <a:r>
              <a:rPr lang="es-ES" dirty="0"/>
              <a:t>su meta </a:t>
            </a:r>
            <a:r>
              <a:rPr lang="es-ES" dirty="0" smtClean="0"/>
              <a:t>nominal </a:t>
            </a:r>
            <a:r>
              <a:rPr lang="es-ES" dirty="0"/>
              <a:t>ya que el equipo analizador de vibraciones presento falla y toca mandarlo a revisión donde el </a:t>
            </a:r>
            <a:r>
              <a:rPr lang="es-ES" dirty="0" smtClean="0"/>
              <a:t>proveedor.</a:t>
            </a:r>
          </a:p>
          <a:p>
            <a:pPr algn="just"/>
            <a:r>
              <a:rPr lang="es-ES" dirty="0"/>
              <a:t>D</a:t>
            </a:r>
            <a:r>
              <a:rPr lang="es-ES" dirty="0" smtClean="0"/>
              <a:t>urante </a:t>
            </a:r>
            <a:r>
              <a:rPr lang="es-ES" dirty="0"/>
              <a:t>la tercera semana de inspección no se pudo ejecutar dicha actividad. No se cumplió indicador debido a que el analizador de </a:t>
            </a:r>
            <a:r>
              <a:rPr lang="es-ES" dirty="0" smtClean="0"/>
              <a:t>condición </a:t>
            </a:r>
            <a:r>
              <a:rPr lang="es-ES" dirty="0"/>
              <a:t>se daño, esto afecta directamente el indicador debido a los datos de vibración y temperatura que este arroja. </a:t>
            </a:r>
            <a:r>
              <a:rPr lang="es-ES" sz="1100" dirty="0" smtClean="0"/>
              <a:t>(Análisis en Daruma)</a:t>
            </a:r>
            <a:endParaRPr lang="es-CO" sz="1100" dirty="0"/>
          </a:p>
        </p:txBody>
      </p:sp>
      <p:pic>
        <p:nvPicPr>
          <p:cNvPr id="3075" name="Picture 3" descr="C:\Users\hcotes\AppData\Local\Microsoft\Windows\INetCache\IE\V0UQZLE6\1200px-Light_green_check.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11717" y="1844824"/>
            <a:ext cx="548680" cy="5486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hcotes\AppData\Local\Microsoft\Windows\INetCache\IE\V0UQZLE6\1200px-Light_green_check.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11717" y="2780928"/>
            <a:ext cx="548680" cy="5486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Users\hcotes\AppData\Local\Microsoft\Windows\INetCache\IE\V0UQZLE6\1200px-Light_green_check.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12917" y="3568083"/>
            <a:ext cx="548680" cy="548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0102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8 Marcador de contenido"/>
          <p:cNvGraphicFramePr>
            <a:graphicFrameLocks noGrp="1"/>
          </p:cNvGraphicFramePr>
          <p:nvPr>
            <p:ph idx="1"/>
            <p:extLst>
              <p:ext uri="{D42A27DB-BD31-4B8C-83A1-F6EECF244321}">
                <p14:modId xmlns:p14="http://schemas.microsoft.com/office/powerpoint/2010/main" val="3391031336"/>
              </p:ext>
            </p:extLst>
          </p:nvPr>
        </p:nvGraphicFramePr>
        <p:xfrm>
          <a:off x="187933" y="1700808"/>
          <a:ext cx="11521273" cy="3323553"/>
        </p:xfrm>
        <a:graphic>
          <a:graphicData uri="http://schemas.openxmlformats.org/drawingml/2006/table">
            <a:tbl>
              <a:tblPr/>
              <a:tblGrid>
                <a:gridCol w="2846853"/>
                <a:gridCol w="642550"/>
                <a:gridCol w="535458"/>
                <a:gridCol w="535458"/>
                <a:gridCol w="535458"/>
                <a:gridCol w="535458"/>
                <a:gridCol w="535458"/>
                <a:gridCol w="535458"/>
                <a:gridCol w="535458"/>
                <a:gridCol w="535458"/>
                <a:gridCol w="535458"/>
                <a:gridCol w="535458"/>
                <a:gridCol w="535458"/>
                <a:gridCol w="535458"/>
                <a:gridCol w="535458"/>
                <a:gridCol w="535458"/>
                <a:gridCol w="535458"/>
              </a:tblGrid>
              <a:tr h="554701">
                <a:tc>
                  <a:txBody>
                    <a:bodyPr/>
                    <a:lstStyle/>
                    <a:p>
                      <a:pPr algn="ctr" fontAlgn="ctr"/>
                      <a:r>
                        <a:rPr lang="es-CO" sz="1200" b="1" i="0" u="none" strike="noStrike" dirty="0">
                          <a:solidFill>
                            <a:schemeClr val="bg1"/>
                          </a:solidFill>
                          <a:effectLst/>
                          <a:latin typeface="Calibri"/>
                        </a:rPr>
                        <a:t>Indicador en D</a:t>
                      </a:r>
                      <a:r>
                        <a:rPr lang="es-CO" sz="1200" b="1" i="0" u="none" strike="noStrike" dirty="0" smtClean="0">
                          <a:solidFill>
                            <a:schemeClr val="bg1"/>
                          </a:solidFill>
                          <a:effectLst/>
                          <a:latin typeface="Calibri"/>
                        </a:rPr>
                        <a:t>aruma</a:t>
                      </a:r>
                      <a:endParaRPr lang="es-CO" sz="1200" b="1" i="0" u="none" strike="noStrike" dirty="0">
                        <a:solidFill>
                          <a:schemeClr val="bg1"/>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s-CO" sz="1050" b="1" i="0" u="none" strike="noStrike" dirty="0">
                          <a:solidFill>
                            <a:schemeClr val="bg1"/>
                          </a:solidFill>
                          <a:effectLst/>
                          <a:latin typeface="Calibri"/>
                        </a:rPr>
                        <a:t>Meta </a:t>
                      </a:r>
                      <a:br>
                        <a:rPr lang="es-CO" sz="1050" b="1" i="0" u="none" strike="noStrike" dirty="0">
                          <a:solidFill>
                            <a:schemeClr val="bg1"/>
                          </a:solidFill>
                          <a:effectLst/>
                          <a:latin typeface="Calibri"/>
                        </a:rPr>
                      </a:br>
                      <a:endParaRPr lang="es-CO" sz="1050" b="1" i="0" u="none" strike="noStrike" dirty="0">
                        <a:solidFill>
                          <a:schemeClr val="bg1"/>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s-CO" sz="1050" b="1" i="0" u="none" strike="noStrike" dirty="0">
                          <a:solidFill>
                            <a:schemeClr val="bg1"/>
                          </a:solidFill>
                          <a:effectLst/>
                          <a:latin typeface="Calibri"/>
                        </a:rPr>
                        <a:t>ago-19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s-CO" sz="1050" b="1" i="0" u="none" strike="noStrike" dirty="0">
                          <a:solidFill>
                            <a:schemeClr val="bg1"/>
                          </a:solidFill>
                          <a:effectLst/>
                          <a:latin typeface="Calibri"/>
                        </a:rPr>
                        <a:t>sept-19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s-CO" sz="1050" b="1" i="0" u="none" strike="noStrike" dirty="0">
                          <a:solidFill>
                            <a:schemeClr val="bg1"/>
                          </a:solidFill>
                          <a:effectLst/>
                          <a:latin typeface="Calibri"/>
                        </a:rPr>
                        <a:t>oct-19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s-CO" sz="1050" b="1" i="0" u="none" strike="noStrike" dirty="0">
                          <a:solidFill>
                            <a:schemeClr val="bg1"/>
                          </a:solidFill>
                          <a:effectLst/>
                          <a:latin typeface="Calibri"/>
                        </a:rPr>
                        <a:t>nov-19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s-CO" sz="1050" b="1" i="0" u="none" strike="noStrike" dirty="0">
                          <a:solidFill>
                            <a:schemeClr val="bg1"/>
                          </a:solidFill>
                          <a:effectLst/>
                          <a:latin typeface="Calibri"/>
                        </a:rPr>
                        <a:t>dic-19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s-CO" sz="1050" b="1" i="0" u="none" strike="noStrike" dirty="0">
                          <a:solidFill>
                            <a:schemeClr val="bg1"/>
                          </a:solidFill>
                          <a:effectLst/>
                          <a:latin typeface="Calibri"/>
                        </a:rPr>
                        <a:t>ene-20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s-CO" sz="1050" b="1" i="0" u="none" strike="noStrike" dirty="0">
                          <a:solidFill>
                            <a:schemeClr val="bg1"/>
                          </a:solidFill>
                          <a:effectLst/>
                          <a:latin typeface="Calibri"/>
                        </a:rPr>
                        <a:t>feb-20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s-CO" sz="1050" b="1" i="0" u="none" strike="noStrike" dirty="0">
                          <a:solidFill>
                            <a:schemeClr val="bg1"/>
                          </a:solidFill>
                          <a:effectLst/>
                          <a:latin typeface="Calibri"/>
                        </a:rPr>
                        <a:t>mar-20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s-CO" sz="1050" b="1" i="0" u="none" strike="noStrike" dirty="0">
                          <a:solidFill>
                            <a:schemeClr val="bg1"/>
                          </a:solidFill>
                          <a:effectLst/>
                          <a:latin typeface="Calibri"/>
                        </a:rPr>
                        <a:t>abr-20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s-CO" sz="1050" b="1" i="0" u="none" strike="noStrike" dirty="0">
                          <a:solidFill>
                            <a:schemeClr val="bg1"/>
                          </a:solidFill>
                          <a:effectLst/>
                          <a:latin typeface="Calibri"/>
                        </a:rPr>
                        <a:t>may-20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s-CO" sz="1050" b="1" i="0" u="none" strike="noStrike" dirty="0">
                          <a:solidFill>
                            <a:schemeClr val="bg1"/>
                          </a:solidFill>
                          <a:effectLst/>
                          <a:latin typeface="Calibri"/>
                        </a:rPr>
                        <a:t>jun-20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s-CO" sz="1050" b="1" i="0" u="none" strike="noStrike" dirty="0">
                          <a:solidFill>
                            <a:schemeClr val="bg1"/>
                          </a:solidFill>
                          <a:effectLst/>
                          <a:latin typeface="Calibri"/>
                        </a:rPr>
                        <a:t>jul-20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s-CO" sz="1050" b="1" i="0" u="none" strike="noStrike" dirty="0">
                          <a:solidFill>
                            <a:schemeClr val="bg1"/>
                          </a:solidFill>
                          <a:effectLst/>
                          <a:latin typeface="Calibri"/>
                        </a:rPr>
                        <a:t>ago-20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s-CO" sz="1050" b="1" i="0" u="none" strike="noStrike" dirty="0">
                          <a:solidFill>
                            <a:schemeClr val="bg1"/>
                          </a:solidFill>
                          <a:effectLst/>
                          <a:latin typeface="Calibri"/>
                        </a:rPr>
                        <a:t>sept-20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s-CO" sz="1050" b="1" i="0" u="none" strike="noStrike" dirty="0">
                          <a:solidFill>
                            <a:schemeClr val="bg1"/>
                          </a:solidFill>
                          <a:effectLst/>
                          <a:latin typeface="Calibri"/>
                        </a:rPr>
                        <a:t>oct-20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r>
              <a:tr h="270587">
                <a:tc>
                  <a:txBody>
                    <a:bodyPr/>
                    <a:lstStyle/>
                    <a:p>
                      <a:pPr algn="l" fontAlgn="b"/>
                      <a:r>
                        <a:rPr lang="es-CO" sz="1050" b="0" i="0" u="none" strike="noStrike" dirty="0">
                          <a:solidFill>
                            <a:srgbClr val="000000"/>
                          </a:solidFill>
                          <a:effectLst/>
                          <a:latin typeface="Calibri"/>
                        </a:rPr>
                        <a:t>Calidad del producto B100</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00" b="1" i="0" u="none" strike="noStrike" dirty="0">
                          <a:solidFill>
                            <a:srgbClr val="000000"/>
                          </a:solidFill>
                          <a:effectLst/>
                          <a:latin typeface="Calibri"/>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587">
                <a:tc>
                  <a:txBody>
                    <a:bodyPr/>
                    <a:lstStyle/>
                    <a:p>
                      <a:pPr algn="l" fontAlgn="b"/>
                      <a:r>
                        <a:rPr lang="es-CO" sz="1050" b="0" i="0" u="none" strike="noStrike" dirty="0">
                          <a:solidFill>
                            <a:srgbClr val="000000"/>
                          </a:solidFill>
                          <a:effectLst/>
                          <a:latin typeface="Calibri"/>
                        </a:rPr>
                        <a:t>Calidad Glicerina</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00" b="1" i="0" u="none" strike="noStrike" dirty="0">
                          <a:solidFill>
                            <a:srgbClr val="000000"/>
                          </a:solidFill>
                          <a:effectLst/>
                          <a:latin typeface="Calibri"/>
                        </a:rPr>
                        <a:t>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81,1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80,74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81,5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82,1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81,5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80,9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80,5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80,7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81,6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83,3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80,6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80,5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81,2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81,7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81,1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587">
                <a:tc>
                  <a:txBody>
                    <a:bodyPr/>
                    <a:lstStyle/>
                    <a:p>
                      <a:pPr algn="l" fontAlgn="b"/>
                      <a:r>
                        <a:rPr lang="es-ES" sz="1050" b="0" i="0" u="none" strike="noStrike" dirty="0">
                          <a:solidFill>
                            <a:srgbClr val="000000"/>
                          </a:solidFill>
                          <a:effectLst/>
                          <a:latin typeface="Calibri"/>
                        </a:rPr>
                        <a:t>Consumo específico de Energía en p1</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00" b="1" i="0" u="none" strike="noStrike" dirty="0">
                          <a:solidFill>
                            <a:srgbClr val="000000"/>
                          </a:solidFill>
                          <a:effectLst/>
                          <a:latin typeface="Calibri"/>
                        </a:rPr>
                        <a:t>48 - 46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43,56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s-CO" sz="1000" b="0" i="0" u="none" strike="noStrike" dirty="0">
                          <a:solidFill>
                            <a:srgbClr val="000000"/>
                          </a:solidFill>
                          <a:effectLst/>
                          <a:latin typeface="Calibri"/>
                        </a:rPr>
                        <a:t>41,26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41,49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47,42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s-CO" sz="1000" b="0" i="0" u="none" strike="noStrike" dirty="0">
                          <a:solidFill>
                            <a:srgbClr val="000000"/>
                          </a:solidFill>
                          <a:effectLst/>
                          <a:latin typeface="Calibri"/>
                        </a:rPr>
                        <a:t>49,2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s-CO" sz="1000" b="0" i="0" u="none" strike="noStrike" dirty="0">
                          <a:solidFill>
                            <a:srgbClr val="000000"/>
                          </a:solidFill>
                          <a:effectLst/>
                          <a:latin typeface="Calibri"/>
                        </a:rPr>
                        <a:t>50,85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s-CO" sz="1000" b="0" i="0" u="none" strike="noStrike" dirty="0">
                          <a:solidFill>
                            <a:srgbClr val="000000"/>
                          </a:solidFill>
                          <a:effectLst/>
                          <a:latin typeface="Calibri"/>
                        </a:rPr>
                        <a:t>47,61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40,2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46,61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41,82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41,83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39,97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39,26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39,02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38,68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587">
                <a:tc>
                  <a:txBody>
                    <a:bodyPr/>
                    <a:lstStyle/>
                    <a:p>
                      <a:pPr algn="l" fontAlgn="b"/>
                      <a:r>
                        <a:rPr lang="es-ES" sz="1050" b="0" i="0" u="none" strike="noStrike" dirty="0">
                          <a:solidFill>
                            <a:srgbClr val="000000"/>
                          </a:solidFill>
                          <a:effectLst/>
                          <a:latin typeface="Calibri"/>
                        </a:rPr>
                        <a:t>Consumo específico de gas para la generación de vapor</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00" b="1" i="0" u="none" strike="noStrike" dirty="0">
                          <a:solidFill>
                            <a:srgbClr val="000000"/>
                          </a:solidFill>
                          <a:effectLst/>
                          <a:latin typeface="Calibri"/>
                        </a:rPr>
                        <a:t>30 - 27,5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25,93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26,62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48,31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s-CO" sz="1000" b="0" i="0" u="none" strike="noStrike" dirty="0">
                          <a:solidFill>
                            <a:srgbClr val="000000"/>
                          </a:solidFill>
                          <a:effectLst/>
                          <a:latin typeface="Calibri"/>
                        </a:rPr>
                        <a:t>37,89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s-CO" sz="1000" b="0" i="0" u="none" strike="noStrike" dirty="0">
                          <a:solidFill>
                            <a:srgbClr val="000000"/>
                          </a:solidFill>
                          <a:effectLst/>
                          <a:latin typeface="Calibri"/>
                        </a:rPr>
                        <a:t>27,2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31,03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s-CO" sz="1000" b="0" i="0" u="none" strike="noStrike" dirty="0">
                          <a:solidFill>
                            <a:srgbClr val="000000"/>
                          </a:solidFill>
                          <a:effectLst/>
                          <a:latin typeface="Calibri"/>
                        </a:rPr>
                        <a:t>28,49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28,1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33,53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s-CO" sz="1000" b="0" i="0" u="none" strike="noStrike" dirty="0">
                          <a:solidFill>
                            <a:srgbClr val="000000"/>
                          </a:solidFill>
                          <a:effectLst/>
                          <a:latin typeface="Calibri"/>
                        </a:rPr>
                        <a:t>27,81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26,72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26,19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26,2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25,72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24,59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587">
                <a:tc>
                  <a:txBody>
                    <a:bodyPr/>
                    <a:lstStyle/>
                    <a:p>
                      <a:pPr algn="l" fontAlgn="b"/>
                      <a:r>
                        <a:rPr lang="es-CO" sz="1050" b="0" i="0" u="none" strike="noStrike" dirty="0">
                          <a:solidFill>
                            <a:srgbClr val="000000"/>
                          </a:solidFill>
                          <a:effectLst/>
                          <a:latin typeface="Calibri"/>
                        </a:rPr>
                        <a:t>Consumo específico de metilato en p1</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00" b="1" i="0" u="none" strike="noStrike" dirty="0">
                          <a:solidFill>
                            <a:srgbClr val="000000"/>
                          </a:solidFill>
                          <a:effectLst/>
                          <a:latin typeface="Calibri"/>
                        </a:rPr>
                        <a:t>24 - 26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23,51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24,15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24,84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22,65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22,23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23,69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23,86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22,33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21,21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19,3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20,52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20,52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21,58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20,24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19,58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587">
                <a:tc>
                  <a:txBody>
                    <a:bodyPr/>
                    <a:lstStyle/>
                    <a:p>
                      <a:pPr algn="l" fontAlgn="b"/>
                      <a:r>
                        <a:rPr lang="es-CO" sz="1050" b="0" i="0" u="none" strike="noStrike" dirty="0">
                          <a:solidFill>
                            <a:srgbClr val="000000"/>
                          </a:solidFill>
                          <a:effectLst/>
                          <a:latin typeface="Calibri"/>
                        </a:rPr>
                        <a:t>Consumo específico Metanol en p1</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00" b="1" i="0" u="none" strike="noStrike" dirty="0">
                          <a:solidFill>
                            <a:srgbClr val="000000"/>
                          </a:solidFill>
                          <a:effectLst/>
                          <a:latin typeface="Calibri"/>
                        </a:rPr>
                        <a:t>100 - 103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97,56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99,38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99,7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98,06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99,75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98,33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98,44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100,25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100,31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100,09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100,11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102,47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96,93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98,31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99,88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587">
                <a:tc>
                  <a:txBody>
                    <a:bodyPr/>
                    <a:lstStyle/>
                    <a:p>
                      <a:pPr algn="l" fontAlgn="b"/>
                      <a:r>
                        <a:rPr lang="es-ES" sz="1050" b="0" i="0" u="none" strike="noStrike" dirty="0">
                          <a:solidFill>
                            <a:srgbClr val="000000"/>
                          </a:solidFill>
                          <a:effectLst/>
                          <a:latin typeface="Calibri"/>
                        </a:rPr>
                        <a:t>Consumo específico RBD en p1</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00" b="1" i="0" u="none" strike="noStrike" dirty="0">
                          <a:solidFill>
                            <a:srgbClr val="000000"/>
                          </a:solidFill>
                          <a:effectLst/>
                          <a:latin typeface="Calibri"/>
                        </a:rPr>
                        <a:t>960 - 925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919,09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987,1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959,81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956,6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941,45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929,42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941,62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974,78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s-CO" sz="1000" b="0" i="0" u="none" strike="noStrike" dirty="0">
                          <a:solidFill>
                            <a:srgbClr val="000000"/>
                          </a:solidFill>
                          <a:effectLst/>
                          <a:latin typeface="Calibri"/>
                        </a:rPr>
                        <a:t>951,07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914,67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925,56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897,88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913,64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924,47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938,79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587">
                <a:tc>
                  <a:txBody>
                    <a:bodyPr/>
                    <a:lstStyle/>
                    <a:p>
                      <a:pPr algn="l" fontAlgn="b"/>
                      <a:r>
                        <a:rPr lang="es-CO" sz="1050" b="0" i="0" u="none" strike="noStrike" dirty="0">
                          <a:solidFill>
                            <a:srgbClr val="000000"/>
                          </a:solidFill>
                          <a:effectLst/>
                          <a:latin typeface="Calibri"/>
                        </a:rPr>
                        <a:t>Generación de aguas residuales</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00" b="1" i="0" u="none" strike="noStrike" dirty="0">
                          <a:solidFill>
                            <a:srgbClr val="000000"/>
                          </a:solidFill>
                          <a:effectLst/>
                          <a:latin typeface="Calibri"/>
                        </a:rPr>
                        <a:t>0 - 115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125,14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s-CO" sz="1000" b="0" i="0" u="none" strike="noStrike" dirty="0">
                          <a:solidFill>
                            <a:srgbClr val="000000"/>
                          </a:solidFill>
                          <a:effectLst/>
                          <a:latin typeface="Calibri"/>
                        </a:rPr>
                        <a:t>145,47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s-CO" sz="1000" b="0" i="0" u="none" strike="noStrike" dirty="0">
                          <a:solidFill>
                            <a:srgbClr val="000000"/>
                          </a:solidFill>
                          <a:effectLst/>
                          <a:latin typeface="Calibri"/>
                        </a:rPr>
                        <a:t>185,94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s-CO" sz="1000" b="0" i="0" u="none" strike="noStrike" dirty="0">
                          <a:solidFill>
                            <a:srgbClr val="000000"/>
                          </a:solidFill>
                          <a:effectLst/>
                          <a:latin typeface="Calibri"/>
                        </a:rPr>
                        <a:t>109,89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106,08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104,77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92,71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91,2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105,85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101,82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104,72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82,34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95,44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90,38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91,43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587">
                <a:tc>
                  <a:txBody>
                    <a:bodyPr/>
                    <a:lstStyle/>
                    <a:p>
                      <a:pPr algn="l" fontAlgn="b"/>
                      <a:r>
                        <a:rPr lang="es-CO" sz="1050" b="0" i="0" u="none" strike="noStrike" dirty="0">
                          <a:solidFill>
                            <a:srgbClr val="000000"/>
                          </a:solidFill>
                          <a:effectLst/>
                          <a:latin typeface="Calibri"/>
                        </a:rPr>
                        <a:t>Generación de energía</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00" b="1" i="0" u="none" strike="noStrike" dirty="0">
                          <a:solidFill>
                            <a:srgbClr val="000000"/>
                          </a:solidFill>
                          <a:effectLst/>
                          <a:latin typeface="Calibri"/>
                        </a:rPr>
                        <a:t>65 - 90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67,64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66,87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60,36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s-CO" sz="1000" b="0" i="0" u="none" strike="noStrike" dirty="0">
                          <a:solidFill>
                            <a:srgbClr val="000000"/>
                          </a:solidFill>
                          <a:effectLst/>
                          <a:latin typeface="Calibri"/>
                        </a:rPr>
                        <a:t>27,1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s-CO" sz="1000" b="0" i="0" u="none" strike="noStrike" dirty="0">
                          <a:solidFill>
                            <a:srgbClr val="000000"/>
                          </a:solidFill>
                          <a:effectLst/>
                          <a:latin typeface="Calibri"/>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s-CO" sz="1000" b="0" i="0" u="none" strike="noStrike" dirty="0">
                          <a:solidFill>
                            <a:srgbClr val="000000"/>
                          </a:solidFill>
                          <a:effectLst/>
                          <a:latin typeface="Calibri"/>
                        </a:rPr>
                        <a:t>59,34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s-CO" sz="1000" b="0" i="0" u="none" strike="noStrike" dirty="0">
                          <a:solidFill>
                            <a:srgbClr val="000000"/>
                          </a:solidFill>
                          <a:effectLst/>
                          <a:latin typeface="Calibri"/>
                        </a:rPr>
                        <a:t>54,91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s-CO" sz="1000" b="0" i="0" u="none" strike="noStrike" dirty="0">
                          <a:solidFill>
                            <a:srgbClr val="000000"/>
                          </a:solidFill>
                          <a:effectLst/>
                          <a:latin typeface="Calibri"/>
                        </a:rPr>
                        <a:t>49,56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s-CO" sz="1000" b="0" i="0" u="none" strike="noStrike" dirty="0">
                          <a:solidFill>
                            <a:srgbClr val="000000"/>
                          </a:solidFill>
                          <a:effectLst/>
                          <a:latin typeface="Calibri"/>
                        </a:rPr>
                        <a:t>5,56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s-CO" sz="1000" b="0" i="0" u="none" strike="noStrike" dirty="0">
                          <a:solidFill>
                            <a:srgbClr val="000000"/>
                          </a:solidFill>
                          <a:effectLst/>
                          <a:latin typeface="Calibri"/>
                        </a:rPr>
                        <a:t>22,75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s-CO" sz="1000" b="0" i="0" u="none" strike="noStrike" dirty="0">
                          <a:solidFill>
                            <a:srgbClr val="000000"/>
                          </a:solidFill>
                          <a:effectLst/>
                          <a:latin typeface="Calibri"/>
                        </a:rPr>
                        <a:t>64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s-CO" sz="1000" b="0" i="0" u="none" strike="noStrike" dirty="0">
                          <a:solidFill>
                            <a:srgbClr val="000000"/>
                          </a:solidFill>
                          <a:effectLst/>
                          <a:latin typeface="Calibri"/>
                        </a:rPr>
                        <a:t>60,08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s-CO" sz="1000" b="0" i="0" u="none" strike="noStrike" dirty="0">
                          <a:solidFill>
                            <a:srgbClr val="000000"/>
                          </a:solidFill>
                          <a:effectLst/>
                          <a:latin typeface="Calibri"/>
                        </a:rPr>
                        <a:t>63,35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s-CO" sz="1000" b="0" i="0" u="none" strike="noStrike" dirty="0">
                          <a:solidFill>
                            <a:srgbClr val="000000"/>
                          </a:solidFill>
                          <a:effectLst/>
                          <a:latin typeface="Calibri"/>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s-CO" sz="1000" b="0" i="0" u="none" strike="noStrike" dirty="0">
                          <a:solidFill>
                            <a:srgbClr val="000000"/>
                          </a:solidFill>
                          <a:effectLst/>
                          <a:latin typeface="Calibri"/>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r>
              <a:tr h="284116">
                <a:tc>
                  <a:txBody>
                    <a:bodyPr/>
                    <a:lstStyle/>
                    <a:p>
                      <a:pPr algn="l" fontAlgn="b"/>
                      <a:r>
                        <a:rPr lang="es-ES" sz="1050" b="0" i="0" u="none" strike="noStrike" dirty="0">
                          <a:solidFill>
                            <a:srgbClr val="000000"/>
                          </a:solidFill>
                          <a:effectLst/>
                          <a:latin typeface="Calibri"/>
                        </a:rPr>
                        <a:t>Producto fuera de especificación en planta</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s-CO" sz="1000" b="1" i="0" u="none" strike="noStrike" dirty="0">
                          <a:solidFill>
                            <a:srgbClr val="000000"/>
                          </a:solidFill>
                          <a:effectLst/>
                          <a:latin typeface="Calibri"/>
                        </a:rPr>
                        <a:t>98 - 99,5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99,12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81,63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r" fontAlgn="b"/>
                      <a:r>
                        <a:rPr lang="es-CO" sz="1000" b="0" i="0" u="none" strike="noStrike" dirty="0">
                          <a:solidFill>
                            <a:srgbClr val="000000"/>
                          </a:solidFill>
                          <a:effectLst/>
                          <a:latin typeface="Calibri"/>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CO" sz="1000" b="0" i="0" u="none" strike="noStrike" dirty="0">
                          <a:solidFill>
                            <a:srgbClr val="000000"/>
                          </a:solidFill>
                          <a:effectLst/>
                          <a:latin typeface="Calibri"/>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3 Rectángulo"/>
          <p:cNvSpPr/>
          <p:nvPr/>
        </p:nvSpPr>
        <p:spPr>
          <a:xfrm>
            <a:off x="-18828" y="10840"/>
            <a:ext cx="11899677" cy="6818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1 Título"/>
          <p:cNvSpPr txBox="1">
            <a:spLocks/>
          </p:cNvSpPr>
          <p:nvPr/>
        </p:nvSpPr>
        <p:spPr>
          <a:xfrm>
            <a:off x="611083" y="70731"/>
            <a:ext cx="10674974"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2400" b="1" dirty="0" smtClean="0">
                <a:solidFill>
                  <a:schemeClr val="bg1"/>
                </a:solidFill>
              </a:rPr>
              <a:t>5. Desempeño de los procesos y conformidad de los productos y servicios resultados de seguimiento y medición</a:t>
            </a:r>
            <a:endParaRPr lang="es-CO" sz="2400" b="1" dirty="0">
              <a:solidFill>
                <a:schemeClr val="bg1"/>
              </a:solidFill>
            </a:endParaRPr>
          </a:p>
        </p:txBody>
      </p:sp>
      <p:sp>
        <p:nvSpPr>
          <p:cNvPr id="2" name="1 Marcador de número de diapositiva"/>
          <p:cNvSpPr>
            <a:spLocks noGrp="1"/>
          </p:cNvSpPr>
          <p:nvPr>
            <p:ph type="sldNum" sz="quarter" idx="12"/>
          </p:nvPr>
        </p:nvSpPr>
        <p:spPr/>
        <p:txBody>
          <a:bodyPr/>
          <a:lstStyle/>
          <a:p>
            <a:fld id="{FFCAED88-EA73-4BA6-A286-B18324E965BC}" type="slidenum">
              <a:rPr lang="es-CO" smtClean="0"/>
              <a:t>35</a:t>
            </a:fld>
            <a:endParaRPr lang="es-CO" dirty="0"/>
          </a:p>
        </p:txBody>
      </p:sp>
      <p:sp>
        <p:nvSpPr>
          <p:cNvPr id="6" name="1 Título"/>
          <p:cNvSpPr>
            <a:spLocks noGrp="1"/>
          </p:cNvSpPr>
          <p:nvPr>
            <p:ph type="title"/>
          </p:nvPr>
        </p:nvSpPr>
        <p:spPr>
          <a:xfrm>
            <a:off x="31484" y="692696"/>
            <a:ext cx="4419209" cy="562074"/>
          </a:xfrm>
        </p:spPr>
        <p:txBody>
          <a:bodyPr>
            <a:noAutofit/>
          </a:bodyPr>
          <a:lstStyle/>
          <a:p>
            <a:pPr algn="l"/>
            <a:r>
              <a:rPr lang="es-CO" sz="2000" dirty="0" smtClean="0"/>
              <a:t>Indicadores Gestión de la producción</a:t>
            </a:r>
            <a:endParaRPr lang="es-CO" sz="2000" dirty="0"/>
          </a:p>
        </p:txBody>
      </p:sp>
    </p:spTree>
    <p:extLst>
      <p:ext uri="{BB962C8B-B14F-4D97-AF65-F5344CB8AC3E}">
        <p14:creationId xmlns:p14="http://schemas.microsoft.com/office/powerpoint/2010/main" val="33271961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7 Marcador de contenido"/>
          <p:cNvGraphicFramePr>
            <a:graphicFrameLocks noGrp="1"/>
          </p:cNvGraphicFramePr>
          <p:nvPr>
            <p:ph idx="1"/>
            <p:extLst>
              <p:ext uri="{D42A27DB-BD31-4B8C-83A1-F6EECF244321}">
                <p14:modId xmlns:p14="http://schemas.microsoft.com/office/powerpoint/2010/main" val="3676649400"/>
              </p:ext>
            </p:extLst>
          </p:nvPr>
        </p:nvGraphicFramePr>
        <p:xfrm>
          <a:off x="323801" y="4869161"/>
          <a:ext cx="7992888" cy="1605372"/>
        </p:xfrm>
        <a:graphic>
          <a:graphicData uri="http://schemas.openxmlformats.org/drawingml/2006/table">
            <a:tbl>
              <a:tblPr/>
              <a:tblGrid>
                <a:gridCol w="7992888"/>
              </a:tblGrid>
              <a:tr h="1605372">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CO" sz="1400" b="1" dirty="0" smtClean="0"/>
                        <a:t>Producto No Conforme</a:t>
                      </a:r>
                      <a:r>
                        <a:rPr lang="es-CO" sz="1400" b="1" baseline="0" dirty="0" smtClean="0"/>
                        <a:t> -</a:t>
                      </a:r>
                      <a:r>
                        <a:rPr lang="es-CO" sz="1400" b="1" dirty="0" smtClean="0"/>
                        <a:t> Periodo Enero</a:t>
                      </a:r>
                    </a:p>
                    <a:p>
                      <a:pPr marL="0" marR="0" indent="0" algn="just" defTabSz="914400" rtl="0" eaLnBrk="1" fontAlgn="auto" latinLnBrk="0" hangingPunct="1">
                        <a:lnSpc>
                          <a:spcPct val="100000"/>
                        </a:lnSpc>
                        <a:spcBef>
                          <a:spcPts val="0"/>
                        </a:spcBef>
                        <a:spcAft>
                          <a:spcPts val="0"/>
                        </a:spcAft>
                        <a:buClrTx/>
                        <a:buSzTx/>
                        <a:buFontTx/>
                        <a:buNone/>
                        <a:tabLst/>
                        <a:defRPr/>
                      </a:pPr>
                      <a:r>
                        <a:rPr lang="es-ES" sz="1400" baseline="0" dirty="0" smtClean="0">
                          <a:solidFill>
                            <a:schemeClr val="tx1"/>
                          </a:solidFill>
                          <a:effectLst/>
                          <a:latin typeface="+mn-lt"/>
                        </a:rPr>
                        <a:t>El </a:t>
                      </a:r>
                      <a:r>
                        <a:rPr lang="es-ES" sz="1400" dirty="0" smtClean="0">
                          <a:solidFill>
                            <a:schemeClr val="tx1"/>
                          </a:solidFill>
                          <a:effectLst/>
                          <a:latin typeface="+mn-lt"/>
                        </a:rPr>
                        <a:t>indicador </a:t>
                      </a:r>
                      <a:r>
                        <a:rPr lang="es-ES" sz="1400" dirty="0">
                          <a:solidFill>
                            <a:schemeClr val="tx1"/>
                          </a:solidFill>
                          <a:effectLst/>
                          <a:latin typeface="+mn-lt"/>
                        </a:rPr>
                        <a:t>se vio afectado por </a:t>
                      </a:r>
                      <a:r>
                        <a:rPr lang="es-ES" sz="1400" b="1" dirty="0">
                          <a:solidFill>
                            <a:schemeClr val="tx1"/>
                          </a:solidFill>
                          <a:effectLst/>
                          <a:latin typeface="+mn-lt"/>
                        </a:rPr>
                        <a:t>1318,72</a:t>
                      </a:r>
                      <a:r>
                        <a:rPr lang="es-ES" sz="1400" dirty="0">
                          <a:solidFill>
                            <a:schemeClr val="tx1"/>
                          </a:solidFill>
                          <a:effectLst/>
                          <a:latin typeface="+mn-lt"/>
                        </a:rPr>
                        <a:t> Ton reprocesadas los días 25 al 29 del Lote 094-19 elaborado los días del 05 al 09 del mes de Diciembre del 2019. Este producto se tuvo que reprocesar debido a no cumplir el parámetro de Contaminación Total, la causa encontrada para esta situación es que durante la preparación del tanque se utilizaron 100 Ton producidas en P2 que afectaron todo el lote.</a:t>
                      </a:r>
                    </a:p>
                  </a:txBody>
                  <a:tcPr marL="28575" anchor="ctr">
                    <a:lnL w="9525" cap="flat" cmpd="sng" algn="ctr">
                      <a:solidFill>
                        <a:srgbClr val="E5EFF8"/>
                      </a:solidFill>
                      <a:prstDash val="solid"/>
                      <a:round/>
                      <a:headEnd type="none" w="med" len="med"/>
                      <a:tailEnd type="none" w="med" len="med"/>
                    </a:lnL>
                    <a:lnR>
                      <a:noFill/>
                    </a:lnR>
                    <a:lnT>
                      <a:noFill/>
                    </a:lnT>
                    <a:lnB w="9525" cap="flat" cmpd="sng" algn="ctr">
                      <a:solidFill>
                        <a:srgbClr val="E5EFF8"/>
                      </a:solidFill>
                      <a:prstDash val="solid"/>
                      <a:round/>
                      <a:headEnd type="none" w="med" len="med"/>
                      <a:tailEnd type="none" w="med" len="med"/>
                    </a:lnB>
                    <a:solidFill>
                      <a:srgbClr val="FFFFFF"/>
                    </a:solidFill>
                  </a:tcPr>
                </a:tc>
              </a:tr>
            </a:tbl>
          </a:graphicData>
        </a:graphic>
      </p:graphicFrame>
      <p:sp>
        <p:nvSpPr>
          <p:cNvPr id="4" name="3 Marcador de número de diapositiva"/>
          <p:cNvSpPr>
            <a:spLocks noGrp="1"/>
          </p:cNvSpPr>
          <p:nvPr>
            <p:ph type="sldNum" sz="quarter" idx="12"/>
          </p:nvPr>
        </p:nvSpPr>
        <p:spPr/>
        <p:txBody>
          <a:bodyPr/>
          <a:lstStyle/>
          <a:p>
            <a:fld id="{FFCAED88-EA73-4BA6-A286-B18324E965BC}" type="slidenum">
              <a:rPr lang="es-CO" smtClean="0"/>
              <a:t>36</a:t>
            </a:fld>
            <a:endParaRPr lang="es-CO" dirty="0"/>
          </a:p>
        </p:txBody>
      </p:sp>
      <p:sp>
        <p:nvSpPr>
          <p:cNvPr id="5" name="4 Rectángulo"/>
          <p:cNvSpPr/>
          <p:nvPr/>
        </p:nvSpPr>
        <p:spPr>
          <a:xfrm>
            <a:off x="-18828" y="10840"/>
            <a:ext cx="11899677" cy="6818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1 Título"/>
          <p:cNvSpPr txBox="1">
            <a:spLocks/>
          </p:cNvSpPr>
          <p:nvPr/>
        </p:nvSpPr>
        <p:spPr>
          <a:xfrm>
            <a:off x="611083" y="70731"/>
            <a:ext cx="10674974"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2400" b="1" dirty="0" smtClean="0">
                <a:solidFill>
                  <a:schemeClr val="bg1"/>
                </a:solidFill>
              </a:rPr>
              <a:t>5. Desempeño de los procesos y conformidad de los productos y servicios resultados de seguimiento y medición</a:t>
            </a:r>
            <a:endParaRPr lang="es-CO" sz="2400" b="1" dirty="0">
              <a:solidFill>
                <a:schemeClr val="bg1"/>
              </a:solidFill>
            </a:endParaRPr>
          </a:p>
        </p:txBody>
      </p:sp>
      <p:sp>
        <p:nvSpPr>
          <p:cNvPr id="9" name="8 Rectángulo"/>
          <p:cNvSpPr/>
          <p:nvPr/>
        </p:nvSpPr>
        <p:spPr>
          <a:xfrm>
            <a:off x="1331913" y="884506"/>
            <a:ext cx="5301451" cy="369332"/>
          </a:xfrm>
          <a:prstGeom prst="rect">
            <a:avLst/>
          </a:prstGeom>
        </p:spPr>
        <p:txBody>
          <a:bodyPr wrap="none">
            <a:spAutoFit/>
          </a:bodyPr>
          <a:lstStyle/>
          <a:p>
            <a:r>
              <a:rPr lang="es-CO" u="sng" dirty="0">
                <a:latin typeface="Arial" panose="020B0604020202020204" pitchFamily="34" charset="0"/>
                <a:cs typeface="Arial" panose="020B0604020202020204" pitchFamily="34" charset="0"/>
              </a:rPr>
              <a:t>Análisis especifico indicadores en incumplimiento </a:t>
            </a:r>
            <a:endParaRPr lang="es-CO" dirty="0"/>
          </a:p>
        </p:txBody>
      </p:sp>
      <p:graphicFrame>
        <p:nvGraphicFramePr>
          <p:cNvPr id="10" name="3 Gráfico"/>
          <p:cNvGraphicFramePr>
            <a:graphicFrameLocks/>
          </p:cNvGraphicFramePr>
          <p:nvPr>
            <p:extLst>
              <p:ext uri="{D42A27DB-BD31-4B8C-83A1-F6EECF244321}">
                <p14:modId xmlns:p14="http://schemas.microsoft.com/office/powerpoint/2010/main" val="1443428001"/>
              </p:ext>
            </p:extLst>
          </p:nvPr>
        </p:nvGraphicFramePr>
        <p:xfrm>
          <a:off x="432847" y="1412776"/>
          <a:ext cx="6196013" cy="3200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314008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FFCAED88-EA73-4BA6-A286-B18324E965BC}" type="slidenum">
              <a:rPr lang="es-CO" smtClean="0"/>
              <a:t>37</a:t>
            </a:fld>
            <a:endParaRPr lang="es-CO" dirty="0"/>
          </a:p>
        </p:txBody>
      </p:sp>
      <p:sp>
        <p:nvSpPr>
          <p:cNvPr id="7" name="6 Rectángulo"/>
          <p:cNvSpPr/>
          <p:nvPr/>
        </p:nvSpPr>
        <p:spPr>
          <a:xfrm>
            <a:off x="-18828" y="10840"/>
            <a:ext cx="11899677" cy="6818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1 Título"/>
          <p:cNvSpPr txBox="1">
            <a:spLocks/>
          </p:cNvSpPr>
          <p:nvPr/>
        </p:nvSpPr>
        <p:spPr>
          <a:xfrm>
            <a:off x="611083" y="70731"/>
            <a:ext cx="10674974"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2400" b="1" dirty="0" smtClean="0">
                <a:solidFill>
                  <a:schemeClr val="bg1"/>
                </a:solidFill>
              </a:rPr>
              <a:t>5. Desempeño de los procesos y conformidad de los productos y servicios resultados de seguimiento y medición</a:t>
            </a:r>
            <a:endParaRPr lang="es-CO" sz="2400" b="1" dirty="0">
              <a:solidFill>
                <a:schemeClr val="bg1"/>
              </a:solidFill>
            </a:endParaRPr>
          </a:p>
        </p:txBody>
      </p:sp>
      <p:sp>
        <p:nvSpPr>
          <p:cNvPr id="9" name="8 Rectángulo"/>
          <p:cNvSpPr/>
          <p:nvPr/>
        </p:nvSpPr>
        <p:spPr>
          <a:xfrm>
            <a:off x="1331913" y="884506"/>
            <a:ext cx="5301451" cy="369332"/>
          </a:xfrm>
          <a:prstGeom prst="rect">
            <a:avLst/>
          </a:prstGeom>
        </p:spPr>
        <p:txBody>
          <a:bodyPr wrap="none">
            <a:spAutoFit/>
          </a:bodyPr>
          <a:lstStyle/>
          <a:p>
            <a:r>
              <a:rPr lang="es-CO" u="sng" dirty="0">
                <a:latin typeface="Arial" panose="020B0604020202020204" pitchFamily="34" charset="0"/>
                <a:cs typeface="Arial" panose="020B0604020202020204" pitchFamily="34" charset="0"/>
              </a:rPr>
              <a:t>Análisis especifico indicadores en incumplimiento </a:t>
            </a:r>
            <a:endParaRPr lang="es-CO" dirty="0"/>
          </a:p>
        </p:txBody>
      </p:sp>
      <p:sp>
        <p:nvSpPr>
          <p:cNvPr id="11" name="10 Rectángulo"/>
          <p:cNvSpPr/>
          <p:nvPr/>
        </p:nvSpPr>
        <p:spPr>
          <a:xfrm>
            <a:off x="396081" y="4365104"/>
            <a:ext cx="11016951" cy="2062103"/>
          </a:xfrm>
          <a:prstGeom prst="rect">
            <a:avLst/>
          </a:prstGeom>
        </p:spPr>
        <p:txBody>
          <a:bodyPr wrap="square">
            <a:spAutoFit/>
          </a:bodyPr>
          <a:lstStyle/>
          <a:p>
            <a:pPr marL="374650" lvl="1" indent="-285750" algn="just">
              <a:buFont typeface="Wingdings" panose="05000000000000000000" pitchFamily="2" charset="2"/>
              <a:buChar char="§"/>
            </a:pPr>
            <a:r>
              <a:rPr lang="es-CO" sz="1600" b="1" dirty="0" smtClean="0"/>
              <a:t>Diciembre </a:t>
            </a:r>
            <a:r>
              <a:rPr lang="es-CO" sz="1600" b="1" dirty="0"/>
              <a:t>19: </a:t>
            </a:r>
            <a:r>
              <a:rPr lang="es-CO" sz="1600" dirty="0"/>
              <a:t>Se presenta daño en la bomba de la torre #2 por lo que es necesario utilizar la torre #3 para P1, luego se continua la operación de P1 con ambas torres para ayudar a la refrigeración del condensador de la columna de </a:t>
            </a:r>
            <a:r>
              <a:rPr lang="es-CO" sz="1600" dirty="0" smtClean="0"/>
              <a:t>metanol.</a:t>
            </a:r>
          </a:p>
          <a:p>
            <a:pPr marL="374650" lvl="1" indent="-285750" algn="just">
              <a:buFont typeface="Wingdings" panose="05000000000000000000" pitchFamily="2" charset="2"/>
              <a:buChar char="§"/>
            </a:pPr>
            <a:endParaRPr lang="es-CO" sz="1600" dirty="0" smtClean="0"/>
          </a:p>
          <a:p>
            <a:pPr marL="374650" lvl="1" indent="-285750" algn="just">
              <a:buFont typeface="Wingdings" panose="05000000000000000000" pitchFamily="2" charset="2"/>
              <a:buChar char="§"/>
            </a:pPr>
            <a:r>
              <a:rPr lang="es-CO" sz="1600" b="1" dirty="0"/>
              <a:t>Enero 20: </a:t>
            </a:r>
            <a:r>
              <a:rPr lang="es-ES" sz="1600" dirty="0"/>
              <a:t>El consumo especifico de energía en P-1 fue de 50,85 kWh /ton. Este indicador de consumo se mantiene alto debido a que venimos operando con 2 torres de enfriamiento la planta P-1 dado el bajo performance de la torre 2 que es la que tiene pendiente el cambio del relleno. El sobre consumo de energía en este mes por esta razón fue de aproximadamente 45.600 kWh que equivale a un consumo especifico adicional de 6,3 kWh /ton B100.</a:t>
            </a:r>
            <a:endParaRPr lang="es-CO" sz="1600" dirty="0"/>
          </a:p>
          <a:p>
            <a:pPr marL="88900" lvl="1" algn="just"/>
            <a:endParaRPr lang="es-CO" sz="1600" dirty="0"/>
          </a:p>
        </p:txBody>
      </p:sp>
      <p:graphicFrame>
        <p:nvGraphicFramePr>
          <p:cNvPr id="17" name="4 Gráfico"/>
          <p:cNvGraphicFramePr>
            <a:graphicFrameLocks/>
          </p:cNvGraphicFramePr>
          <p:nvPr>
            <p:extLst>
              <p:ext uri="{D42A27DB-BD31-4B8C-83A1-F6EECF244321}">
                <p14:modId xmlns:p14="http://schemas.microsoft.com/office/powerpoint/2010/main" val="3873659771"/>
              </p:ext>
            </p:extLst>
          </p:nvPr>
        </p:nvGraphicFramePr>
        <p:xfrm>
          <a:off x="971873" y="1412776"/>
          <a:ext cx="10153128"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377593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8828" y="10840"/>
            <a:ext cx="11899677" cy="6818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1 Título"/>
          <p:cNvSpPr txBox="1">
            <a:spLocks/>
          </p:cNvSpPr>
          <p:nvPr/>
        </p:nvSpPr>
        <p:spPr>
          <a:xfrm>
            <a:off x="611083" y="70731"/>
            <a:ext cx="10674974"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2400" b="1" dirty="0" smtClean="0">
                <a:solidFill>
                  <a:schemeClr val="bg1"/>
                </a:solidFill>
              </a:rPr>
              <a:t>5. Desempeño de los procesos y conformidad de los productos y servicios resultados de seguimiento y medición</a:t>
            </a:r>
            <a:endParaRPr lang="es-CO" sz="2400" b="1" dirty="0">
              <a:solidFill>
                <a:schemeClr val="bg1"/>
              </a:solidFill>
            </a:endParaRPr>
          </a:p>
        </p:txBody>
      </p:sp>
      <p:sp>
        <p:nvSpPr>
          <p:cNvPr id="2" name="1 Marcador de número de diapositiva"/>
          <p:cNvSpPr>
            <a:spLocks noGrp="1"/>
          </p:cNvSpPr>
          <p:nvPr>
            <p:ph type="sldNum" sz="quarter" idx="12"/>
          </p:nvPr>
        </p:nvSpPr>
        <p:spPr/>
        <p:txBody>
          <a:bodyPr/>
          <a:lstStyle/>
          <a:p>
            <a:fld id="{FFCAED88-EA73-4BA6-A286-B18324E965BC}" type="slidenum">
              <a:rPr lang="es-CO" smtClean="0"/>
              <a:t>38</a:t>
            </a:fld>
            <a:endParaRPr lang="es-CO" dirty="0"/>
          </a:p>
        </p:txBody>
      </p:sp>
      <p:sp>
        <p:nvSpPr>
          <p:cNvPr id="6" name="1 Título"/>
          <p:cNvSpPr>
            <a:spLocks noGrp="1"/>
          </p:cNvSpPr>
          <p:nvPr>
            <p:ph type="title"/>
          </p:nvPr>
        </p:nvSpPr>
        <p:spPr>
          <a:xfrm>
            <a:off x="31484" y="692696"/>
            <a:ext cx="4419209" cy="562074"/>
          </a:xfrm>
        </p:spPr>
        <p:txBody>
          <a:bodyPr>
            <a:noAutofit/>
          </a:bodyPr>
          <a:lstStyle/>
          <a:p>
            <a:pPr algn="l"/>
            <a:r>
              <a:rPr lang="es-CO" sz="2000" dirty="0" smtClean="0"/>
              <a:t>Indicadores Gestión Comercial</a:t>
            </a:r>
            <a:endParaRPr lang="es-CO" sz="2000" dirty="0"/>
          </a:p>
        </p:txBody>
      </p:sp>
      <p:graphicFrame>
        <p:nvGraphicFramePr>
          <p:cNvPr id="14" name="13 Tabla"/>
          <p:cNvGraphicFramePr>
            <a:graphicFrameLocks noGrp="1"/>
          </p:cNvGraphicFramePr>
          <p:nvPr>
            <p:extLst>
              <p:ext uri="{D42A27DB-BD31-4B8C-83A1-F6EECF244321}">
                <p14:modId xmlns:p14="http://schemas.microsoft.com/office/powerpoint/2010/main" val="52051097"/>
              </p:ext>
            </p:extLst>
          </p:nvPr>
        </p:nvGraphicFramePr>
        <p:xfrm>
          <a:off x="572353" y="1700808"/>
          <a:ext cx="10840680" cy="1265146"/>
        </p:xfrm>
        <a:graphic>
          <a:graphicData uri="http://schemas.openxmlformats.org/drawingml/2006/table">
            <a:tbl>
              <a:tblPr/>
              <a:tblGrid>
                <a:gridCol w="3514096"/>
                <a:gridCol w="699915"/>
                <a:gridCol w="577997"/>
                <a:gridCol w="679142"/>
                <a:gridCol w="557224"/>
                <a:gridCol w="557224"/>
                <a:gridCol w="557224"/>
                <a:gridCol w="557224"/>
                <a:gridCol w="557224"/>
                <a:gridCol w="557224"/>
                <a:gridCol w="557224"/>
                <a:gridCol w="820890"/>
                <a:gridCol w="648072"/>
              </a:tblGrid>
              <a:tr h="312035">
                <a:tc rowSpan="2">
                  <a:txBody>
                    <a:bodyPr/>
                    <a:lstStyle/>
                    <a:p>
                      <a:pPr algn="ctr" fontAlgn="ctr"/>
                      <a:r>
                        <a:rPr lang="es-CO" sz="1050" b="0" i="0" u="none" strike="noStrike" dirty="0">
                          <a:solidFill>
                            <a:srgbClr val="000000"/>
                          </a:solidFill>
                          <a:effectLst/>
                          <a:latin typeface="Lucida Sans Unicode"/>
                        </a:rPr>
                        <a:t>Indicador</a:t>
                      </a:r>
                    </a:p>
                  </a:txBody>
                  <a:tcPr marL="9001" marR="9001" marT="9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s-CO" sz="1050" b="0" i="0" u="none" strike="noStrike" dirty="0">
                        <a:solidFill>
                          <a:srgbClr val="000000"/>
                        </a:solidFill>
                        <a:effectLst/>
                        <a:latin typeface="Lucida Sans Unicode"/>
                      </a:endParaRPr>
                    </a:p>
                  </a:txBody>
                  <a:tcPr marL="9001" marR="9001" marT="9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11">
                  <a:txBody>
                    <a:bodyPr/>
                    <a:lstStyle/>
                    <a:p>
                      <a:pPr algn="ctr" fontAlgn="ctr"/>
                      <a:r>
                        <a:rPr lang="es-CO" sz="1050" b="0" i="0" u="none" strike="noStrike" dirty="0">
                          <a:solidFill>
                            <a:srgbClr val="000000"/>
                          </a:solidFill>
                          <a:effectLst/>
                          <a:latin typeface="Lucida Sans Unicode"/>
                        </a:rPr>
                        <a:t>Meses</a:t>
                      </a:r>
                    </a:p>
                  </a:txBody>
                  <a:tcPr marL="9001" marR="9001" marT="9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r>
              <a:tr h="312035">
                <a:tc vMerge="1">
                  <a:txBody>
                    <a:bodyPr/>
                    <a:lstStyle/>
                    <a:p>
                      <a:endParaRPr lang="es-CO"/>
                    </a:p>
                  </a:txBody>
                  <a:tcPr/>
                </a:tc>
                <a:tc>
                  <a:txBody>
                    <a:bodyPr/>
                    <a:lstStyle/>
                    <a:p>
                      <a:pPr algn="ctr" fontAlgn="ctr"/>
                      <a:r>
                        <a:rPr lang="es-CO" sz="1050" b="0" i="0" u="none" strike="noStrike" dirty="0" smtClean="0">
                          <a:solidFill>
                            <a:srgbClr val="000000"/>
                          </a:solidFill>
                          <a:effectLst/>
                          <a:latin typeface="Lucida Sans Unicode"/>
                        </a:rPr>
                        <a:t>Año</a:t>
                      </a:r>
                      <a:endParaRPr lang="es-CO" sz="1050" b="0" i="0" u="none" strike="noStrike" dirty="0">
                        <a:solidFill>
                          <a:srgbClr val="000000"/>
                        </a:solidFill>
                        <a:effectLst/>
                        <a:latin typeface="Lucida Sans Unicode"/>
                      </a:endParaRPr>
                    </a:p>
                  </a:txBody>
                  <a:tcPr marL="9001" marR="9001" marT="9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CO" sz="1050" b="0" i="0" u="none" strike="noStrike" dirty="0">
                          <a:solidFill>
                            <a:srgbClr val="000000"/>
                          </a:solidFill>
                          <a:effectLst/>
                          <a:latin typeface="Lucida Sans Unicode"/>
                        </a:rPr>
                        <a:t>Ene</a:t>
                      </a:r>
                    </a:p>
                  </a:txBody>
                  <a:tcPr marL="9001" marR="9001" marT="9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CO" sz="1050" b="0" i="0" u="none" strike="noStrike" dirty="0">
                          <a:solidFill>
                            <a:srgbClr val="000000"/>
                          </a:solidFill>
                          <a:effectLst/>
                          <a:latin typeface="Lucida Sans Unicode"/>
                        </a:rPr>
                        <a:t>Feb</a:t>
                      </a:r>
                    </a:p>
                  </a:txBody>
                  <a:tcPr marL="9001" marR="9001" marT="9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CO" sz="1050" b="0" i="0" u="none" strike="noStrike" dirty="0">
                          <a:solidFill>
                            <a:srgbClr val="000000"/>
                          </a:solidFill>
                          <a:effectLst/>
                          <a:latin typeface="Lucida Sans Unicode"/>
                        </a:rPr>
                        <a:t>Mar</a:t>
                      </a:r>
                    </a:p>
                  </a:txBody>
                  <a:tcPr marL="9001" marR="9001" marT="9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CO" sz="1050" b="0" i="0" u="none" strike="noStrike" dirty="0">
                          <a:solidFill>
                            <a:srgbClr val="000000"/>
                          </a:solidFill>
                          <a:effectLst/>
                          <a:latin typeface="Lucida Sans Unicode"/>
                        </a:rPr>
                        <a:t>Abr</a:t>
                      </a:r>
                    </a:p>
                  </a:txBody>
                  <a:tcPr marL="9001" marR="9001" marT="9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CO" sz="1050" b="0" i="0" u="none" strike="noStrike" dirty="0">
                          <a:solidFill>
                            <a:srgbClr val="000000"/>
                          </a:solidFill>
                          <a:effectLst/>
                          <a:latin typeface="Lucida Sans Unicode"/>
                        </a:rPr>
                        <a:t>May</a:t>
                      </a:r>
                    </a:p>
                  </a:txBody>
                  <a:tcPr marL="9001" marR="9001" marT="9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CO" sz="1050" b="0" i="0" u="none" strike="noStrike" dirty="0">
                          <a:solidFill>
                            <a:srgbClr val="000000"/>
                          </a:solidFill>
                          <a:effectLst/>
                          <a:latin typeface="Lucida Sans Unicode"/>
                        </a:rPr>
                        <a:t>Jun</a:t>
                      </a:r>
                    </a:p>
                  </a:txBody>
                  <a:tcPr marL="9001" marR="9001" marT="9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CO" sz="1050" b="0" i="0" u="none" strike="noStrike" dirty="0">
                          <a:solidFill>
                            <a:srgbClr val="000000"/>
                          </a:solidFill>
                          <a:effectLst/>
                          <a:latin typeface="Lucida Sans Unicode"/>
                        </a:rPr>
                        <a:t>Jul</a:t>
                      </a:r>
                    </a:p>
                  </a:txBody>
                  <a:tcPr marL="9001" marR="9001" marT="9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CO" sz="1050" b="0" i="0" u="none" strike="noStrike" dirty="0" smtClean="0">
                          <a:solidFill>
                            <a:srgbClr val="000000"/>
                          </a:solidFill>
                          <a:effectLst/>
                          <a:latin typeface="Lucida Sans Unicode"/>
                        </a:rPr>
                        <a:t>Ago.</a:t>
                      </a:r>
                      <a:endParaRPr lang="es-CO" sz="1050" b="0" i="0" u="none" strike="noStrike" dirty="0">
                        <a:solidFill>
                          <a:srgbClr val="000000"/>
                        </a:solidFill>
                        <a:effectLst/>
                        <a:latin typeface="Lucida Sans Unicode"/>
                      </a:endParaRPr>
                    </a:p>
                  </a:txBody>
                  <a:tcPr marL="9001" marR="9001" marT="9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CO" sz="1050" b="0" i="0" u="none" strike="noStrike" dirty="0" smtClean="0">
                          <a:solidFill>
                            <a:srgbClr val="000000"/>
                          </a:solidFill>
                          <a:effectLst/>
                          <a:latin typeface="Lucida Sans Unicode"/>
                        </a:rPr>
                        <a:t>Sep.</a:t>
                      </a:r>
                      <a:endParaRPr lang="es-CO" sz="1050" b="0" i="0" u="none" strike="noStrike" dirty="0">
                        <a:solidFill>
                          <a:srgbClr val="000000"/>
                        </a:solidFill>
                        <a:effectLst/>
                        <a:latin typeface="Lucida Sans Unicode"/>
                      </a:endParaRPr>
                    </a:p>
                  </a:txBody>
                  <a:tcPr marL="9001" marR="9001" marT="9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CO" sz="1050" b="0" i="0" u="none" strike="noStrike" dirty="0">
                          <a:solidFill>
                            <a:srgbClr val="000000"/>
                          </a:solidFill>
                          <a:effectLst/>
                          <a:latin typeface="Lucida Sans Unicode"/>
                        </a:rPr>
                        <a:t>Oct</a:t>
                      </a:r>
                    </a:p>
                  </a:txBody>
                  <a:tcPr marL="9001" marR="9001" marT="9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CO" sz="1050" b="0" i="0" u="none" strike="noStrike" dirty="0">
                          <a:solidFill>
                            <a:srgbClr val="000000"/>
                          </a:solidFill>
                          <a:effectLst/>
                          <a:latin typeface="Lucida Sans Unicode"/>
                        </a:rPr>
                        <a:t>Nov</a:t>
                      </a:r>
                    </a:p>
                  </a:txBody>
                  <a:tcPr marL="9001" marR="9001" marT="9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2035">
                <a:tc>
                  <a:txBody>
                    <a:bodyPr/>
                    <a:lstStyle/>
                    <a:p>
                      <a:pPr algn="l" fontAlgn="ctr"/>
                      <a:r>
                        <a:rPr lang="es-CO" sz="1050" b="0" i="0" u="none" strike="noStrike" dirty="0">
                          <a:solidFill>
                            <a:srgbClr val="000000"/>
                          </a:solidFill>
                          <a:effectLst/>
                          <a:latin typeface="Lucida Sans Unicode"/>
                        </a:rPr>
                        <a:t>Cumplimiento de Ventas B100</a:t>
                      </a:r>
                    </a:p>
                  </a:txBody>
                  <a:tcPr marL="9001" marR="9001" marT="9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CO" sz="1100" b="0" i="0" u="none" strike="noStrike" dirty="0" smtClean="0">
                          <a:solidFill>
                            <a:srgbClr val="000000"/>
                          </a:solidFill>
                          <a:effectLst/>
                          <a:latin typeface="+mn-lt"/>
                        </a:rPr>
                        <a:t>2020</a:t>
                      </a:r>
                      <a:endParaRPr lang="es-CO" sz="1100" b="0" i="0" u="none" strike="noStrike" dirty="0">
                        <a:solidFill>
                          <a:srgbClr val="000000"/>
                        </a:solidFill>
                        <a:effectLst/>
                        <a:latin typeface="+mn-lt"/>
                      </a:endParaRPr>
                    </a:p>
                  </a:txBody>
                  <a:tcPr marL="9001" marR="9001" marT="9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1050" b="0" i="0" u="none" strike="noStrike" dirty="0">
                          <a:solidFill>
                            <a:srgbClr val="000000"/>
                          </a:solidFill>
                          <a:effectLst/>
                          <a:latin typeface="Lucida Sans Unicode"/>
                        </a:rPr>
                        <a:t>106,837</a:t>
                      </a:r>
                    </a:p>
                  </a:txBody>
                  <a:tcPr marL="9001" marR="9001" marT="9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1050" b="0" i="0" u="none" strike="noStrike" dirty="0">
                          <a:solidFill>
                            <a:srgbClr val="000000"/>
                          </a:solidFill>
                          <a:effectLst/>
                          <a:latin typeface="Lucida Sans Unicode"/>
                        </a:rPr>
                        <a:t>110,088</a:t>
                      </a:r>
                    </a:p>
                  </a:txBody>
                  <a:tcPr marL="9001" marR="9001" marT="9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1050" b="0" i="0" u="none" strike="noStrike" dirty="0">
                          <a:solidFill>
                            <a:srgbClr val="000000"/>
                          </a:solidFill>
                          <a:effectLst/>
                          <a:latin typeface="Lucida Sans Unicode"/>
                        </a:rPr>
                        <a:t>102,658</a:t>
                      </a:r>
                    </a:p>
                  </a:txBody>
                  <a:tcPr marL="9001" marR="9001" marT="9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6EE"/>
                    </a:solidFill>
                  </a:tcPr>
                </a:tc>
                <a:tc>
                  <a:txBody>
                    <a:bodyPr/>
                    <a:lstStyle/>
                    <a:p>
                      <a:pPr algn="r" fontAlgn="ctr"/>
                      <a:r>
                        <a:rPr lang="es-CO" sz="1050" b="0" i="0" u="none" strike="noStrike" dirty="0">
                          <a:solidFill>
                            <a:srgbClr val="000000"/>
                          </a:solidFill>
                          <a:effectLst/>
                          <a:latin typeface="Lucida Sans Unicode"/>
                        </a:rPr>
                        <a:t>86,291</a:t>
                      </a:r>
                    </a:p>
                  </a:txBody>
                  <a:tcPr marL="9001" marR="9001" marT="9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0000"/>
                    </a:solidFill>
                  </a:tcPr>
                </a:tc>
                <a:tc>
                  <a:txBody>
                    <a:bodyPr/>
                    <a:lstStyle/>
                    <a:p>
                      <a:pPr algn="r" fontAlgn="ctr"/>
                      <a:r>
                        <a:rPr lang="es-CO" sz="1050" b="0" i="0" u="none" strike="noStrike" dirty="0">
                          <a:solidFill>
                            <a:srgbClr val="000000"/>
                          </a:solidFill>
                          <a:effectLst/>
                          <a:latin typeface="Lucida Sans Unicode"/>
                        </a:rPr>
                        <a:t>81,483</a:t>
                      </a:r>
                    </a:p>
                  </a:txBody>
                  <a:tcPr marL="9001" marR="9001" marT="9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0000"/>
                    </a:solidFill>
                  </a:tcPr>
                </a:tc>
                <a:tc>
                  <a:txBody>
                    <a:bodyPr/>
                    <a:lstStyle/>
                    <a:p>
                      <a:pPr algn="r" fontAlgn="ctr"/>
                      <a:r>
                        <a:rPr lang="es-CO" sz="1050" b="0" i="0" u="none" strike="noStrike" dirty="0">
                          <a:solidFill>
                            <a:srgbClr val="000000"/>
                          </a:solidFill>
                          <a:effectLst/>
                          <a:latin typeface="Lucida Sans Unicode"/>
                        </a:rPr>
                        <a:t>79,131</a:t>
                      </a:r>
                    </a:p>
                  </a:txBody>
                  <a:tcPr marL="9001" marR="9001" marT="9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0000"/>
                    </a:solidFill>
                  </a:tcPr>
                </a:tc>
                <a:tc>
                  <a:txBody>
                    <a:bodyPr/>
                    <a:lstStyle/>
                    <a:p>
                      <a:pPr algn="r" fontAlgn="ctr"/>
                      <a:r>
                        <a:rPr lang="es-CO" sz="1050" b="0" i="0" u="none" strike="noStrike" dirty="0">
                          <a:solidFill>
                            <a:srgbClr val="000000"/>
                          </a:solidFill>
                          <a:effectLst/>
                          <a:latin typeface="Lucida Sans Unicode"/>
                        </a:rPr>
                        <a:t>80,272</a:t>
                      </a:r>
                    </a:p>
                  </a:txBody>
                  <a:tcPr marL="9001" marR="9001" marT="9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0000"/>
                    </a:solidFill>
                  </a:tcPr>
                </a:tc>
                <a:tc>
                  <a:txBody>
                    <a:bodyPr/>
                    <a:lstStyle/>
                    <a:p>
                      <a:pPr algn="r" fontAlgn="ctr"/>
                      <a:r>
                        <a:rPr lang="es-CO" sz="1050" b="0" i="0" u="none" strike="noStrike" dirty="0">
                          <a:solidFill>
                            <a:srgbClr val="000000"/>
                          </a:solidFill>
                          <a:effectLst/>
                          <a:latin typeface="Lucida Sans Unicode"/>
                        </a:rPr>
                        <a:t>81,018</a:t>
                      </a:r>
                    </a:p>
                  </a:txBody>
                  <a:tcPr marL="9001" marR="9001" marT="9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0000"/>
                    </a:solidFill>
                  </a:tcPr>
                </a:tc>
                <a:tc>
                  <a:txBody>
                    <a:bodyPr/>
                    <a:lstStyle/>
                    <a:p>
                      <a:pPr algn="r" fontAlgn="ctr"/>
                      <a:r>
                        <a:rPr lang="es-CO" sz="1050" b="0" i="0" u="none" strike="noStrike" dirty="0">
                          <a:solidFill>
                            <a:srgbClr val="000000"/>
                          </a:solidFill>
                          <a:effectLst/>
                          <a:latin typeface="Lucida Sans Unicode"/>
                        </a:rPr>
                        <a:t>80,811</a:t>
                      </a:r>
                    </a:p>
                  </a:txBody>
                  <a:tcPr marL="9001" marR="9001" marT="9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0000"/>
                    </a:solidFill>
                  </a:tcPr>
                </a:tc>
                <a:tc>
                  <a:txBody>
                    <a:bodyPr/>
                    <a:lstStyle/>
                    <a:p>
                      <a:pPr algn="r" fontAlgn="ctr"/>
                      <a:r>
                        <a:rPr lang="es-CO" sz="1050" b="0" i="0" u="none" strike="noStrike" dirty="0">
                          <a:solidFill>
                            <a:srgbClr val="000000"/>
                          </a:solidFill>
                          <a:effectLst/>
                          <a:latin typeface="Lucida Sans Unicode"/>
                        </a:rPr>
                        <a:t>81,528</a:t>
                      </a:r>
                    </a:p>
                  </a:txBody>
                  <a:tcPr marL="9001" marR="9001" marT="9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0000"/>
                    </a:solidFill>
                  </a:tcPr>
                </a:tc>
                <a:tc>
                  <a:txBody>
                    <a:bodyPr/>
                    <a:lstStyle/>
                    <a:p>
                      <a:pPr algn="r" fontAlgn="ctr"/>
                      <a:r>
                        <a:rPr lang="es-CO" sz="1050" b="0" i="0" u="none" strike="noStrike" dirty="0">
                          <a:solidFill>
                            <a:srgbClr val="000000"/>
                          </a:solidFill>
                          <a:effectLst/>
                          <a:latin typeface="Lucida Sans Unicode"/>
                        </a:rPr>
                        <a:t>81,52</a:t>
                      </a:r>
                    </a:p>
                  </a:txBody>
                  <a:tcPr marL="9001" marR="9001" marT="9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0000"/>
                    </a:solidFill>
                  </a:tcPr>
                </a:tc>
              </a:tr>
              <a:tr h="312035">
                <a:tc>
                  <a:txBody>
                    <a:bodyPr/>
                    <a:lstStyle/>
                    <a:p>
                      <a:pPr algn="l" fontAlgn="ctr"/>
                      <a:r>
                        <a:rPr lang="es-CO" sz="1050" b="0" i="0" u="none" strike="noStrike" dirty="0" smtClean="0">
                          <a:solidFill>
                            <a:srgbClr val="000000"/>
                          </a:solidFill>
                          <a:effectLst/>
                          <a:latin typeface="Lucida Sans Unicode"/>
                        </a:rPr>
                        <a:t>Satisfacción Al cliente</a:t>
                      </a:r>
                      <a:endParaRPr lang="es-CO" sz="1050" b="0" i="0" u="none" strike="noStrike" dirty="0">
                        <a:solidFill>
                          <a:srgbClr val="000000"/>
                        </a:solidFill>
                        <a:effectLst/>
                        <a:latin typeface="Lucida Sans Unicode"/>
                      </a:endParaRPr>
                    </a:p>
                  </a:txBody>
                  <a:tcPr marL="9001" marR="9001" marT="90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CO" sz="1100" b="0" i="0" u="none" strike="noStrike" dirty="0" smtClean="0">
                          <a:solidFill>
                            <a:srgbClr val="000000"/>
                          </a:solidFill>
                          <a:effectLst/>
                          <a:latin typeface="+mn-lt"/>
                        </a:rPr>
                        <a:t>2020</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s-CO" sz="900" b="0" i="0" u="none" strike="noStrike" dirty="0">
                          <a:solidFill>
                            <a:srgbClr val="000000"/>
                          </a:solidFill>
                          <a:effectLst/>
                          <a:latin typeface="Calibri"/>
                        </a:rPr>
                        <a:t>N.A.</a:t>
                      </a: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s-CO" sz="1050" b="0" i="0" u="none" strike="noStrike" kern="1200" dirty="0" smtClean="0">
                          <a:solidFill>
                            <a:srgbClr val="000000"/>
                          </a:solidFill>
                          <a:effectLst/>
                          <a:latin typeface="Lucida Sans Unicode"/>
                          <a:ea typeface="+mn-ea"/>
                          <a:cs typeface="+mn-cs"/>
                        </a:rPr>
                        <a:t>98,2</a:t>
                      </a:r>
                      <a:r>
                        <a:rPr lang="es-CO" sz="900" b="0" i="0" u="none" strike="noStrike" dirty="0" smtClean="0">
                          <a:solidFill>
                            <a:srgbClr val="000000"/>
                          </a:solidFill>
                          <a:effectLst/>
                          <a:latin typeface="Calibri"/>
                        </a:rPr>
                        <a:t>.</a:t>
                      </a:r>
                      <a:endParaRPr lang="es-CO" sz="900" b="0" i="0" u="none" strike="noStrike" dirty="0">
                        <a:solidFill>
                          <a:srgbClr val="000000"/>
                        </a:solidFill>
                        <a:effectLst/>
                        <a:latin typeface="Calibri"/>
                      </a:endParaRPr>
                    </a:p>
                  </a:txBody>
                  <a:tcPr marL="8126" marR="8126" marT="81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r>
            </a:tbl>
          </a:graphicData>
        </a:graphic>
      </p:graphicFrame>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172" y="3284984"/>
            <a:ext cx="9591675" cy="3314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2234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FFCAED88-EA73-4BA6-A286-B18324E965BC}" type="slidenum">
              <a:rPr lang="es-CO" smtClean="0"/>
              <a:t>39</a:t>
            </a:fld>
            <a:endParaRPr lang="es-CO" dirty="0"/>
          </a:p>
        </p:txBody>
      </p:sp>
      <p:graphicFrame>
        <p:nvGraphicFramePr>
          <p:cNvPr id="5" name="4 Tabla"/>
          <p:cNvGraphicFramePr>
            <a:graphicFrameLocks noGrp="1"/>
          </p:cNvGraphicFramePr>
          <p:nvPr>
            <p:extLst>
              <p:ext uri="{D42A27DB-BD31-4B8C-83A1-F6EECF244321}">
                <p14:modId xmlns:p14="http://schemas.microsoft.com/office/powerpoint/2010/main" val="3148582261"/>
              </p:ext>
            </p:extLst>
          </p:nvPr>
        </p:nvGraphicFramePr>
        <p:xfrm>
          <a:off x="827857" y="1988840"/>
          <a:ext cx="9793088" cy="1575973"/>
        </p:xfrm>
        <a:graphic>
          <a:graphicData uri="http://schemas.openxmlformats.org/drawingml/2006/table">
            <a:tbl>
              <a:tblPr/>
              <a:tblGrid>
                <a:gridCol w="3282118"/>
                <a:gridCol w="1212868"/>
                <a:gridCol w="3306704"/>
                <a:gridCol w="1991398"/>
              </a:tblGrid>
              <a:tr h="149555">
                <a:tc gridSpan="4">
                  <a:txBody>
                    <a:bodyPr/>
                    <a:lstStyle/>
                    <a:p>
                      <a:pPr algn="ctr" fontAlgn="ctr"/>
                      <a:r>
                        <a:rPr lang="es-CO" sz="1400" b="1" i="0" u="none" strike="noStrike" dirty="0" smtClean="0">
                          <a:solidFill>
                            <a:srgbClr val="FFFFFF"/>
                          </a:solidFill>
                          <a:effectLst/>
                          <a:latin typeface="Monserrat"/>
                        </a:rPr>
                        <a:t>Direccionamiento estratégico</a:t>
                      </a:r>
                      <a:endParaRPr lang="es-CO" sz="1400" b="1" i="0" u="none" strike="noStrike" dirty="0">
                        <a:solidFill>
                          <a:srgbClr val="FFFFFF"/>
                        </a:solidFill>
                        <a:effectLst/>
                        <a:latin typeface="Monserrat"/>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24963"/>
                    </a:solidFill>
                  </a:tcPr>
                </a:tc>
                <a:tc hMerge="1">
                  <a:txBody>
                    <a:bodyPr/>
                    <a:lstStyle/>
                    <a:p>
                      <a:endParaRPr lang="es-CO"/>
                    </a:p>
                  </a:txBody>
                  <a:tcPr/>
                </a:tc>
                <a:tc hMerge="1">
                  <a:txBody>
                    <a:bodyPr/>
                    <a:lstStyle/>
                    <a:p>
                      <a:endParaRPr lang="es-CO"/>
                    </a:p>
                  </a:txBody>
                  <a:tcPr/>
                </a:tc>
                <a:tc hMerge="1">
                  <a:txBody>
                    <a:bodyPr/>
                    <a:lstStyle/>
                    <a:p>
                      <a:endParaRPr lang="es-CO"/>
                    </a:p>
                  </a:txBody>
                  <a:tcPr/>
                </a:tc>
              </a:tr>
              <a:tr h="232641">
                <a:tc>
                  <a:txBody>
                    <a:bodyPr/>
                    <a:lstStyle/>
                    <a:p>
                      <a:pPr algn="ctr" fontAlgn="ctr"/>
                      <a:r>
                        <a:rPr lang="es-CO" sz="1200" b="1" i="0" u="none" strike="noStrike" dirty="0">
                          <a:solidFill>
                            <a:srgbClr val="000000"/>
                          </a:solidFill>
                          <a:effectLst/>
                          <a:latin typeface="Monserrat"/>
                        </a:rPr>
                        <a:t>INDICADOR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CO" sz="1200" b="1" i="0" u="none" strike="noStrike" dirty="0">
                          <a:solidFill>
                            <a:srgbClr val="000000"/>
                          </a:solidFill>
                          <a:effectLst/>
                          <a:latin typeface="Monserrat"/>
                        </a:rPr>
                        <a:t>TIPO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CO" sz="1200" b="1" i="0" u="none" strike="noStrike" dirty="0">
                          <a:solidFill>
                            <a:srgbClr val="000000"/>
                          </a:solidFill>
                          <a:effectLst/>
                          <a:latin typeface="Monserrat"/>
                        </a:rPr>
                        <a:t>FORMULA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CO" sz="1200" b="1" i="0" u="none" strike="noStrike" dirty="0">
                          <a:solidFill>
                            <a:srgbClr val="000000"/>
                          </a:solidFill>
                          <a:effectLst/>
                          <a:latin typeface="Monserrat"/>
                        </a:rPr>
                        <a:t>FRECUENCIA</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542830">
                <a:tc>
                  <a:txBody>
                    <a:bodyPr/>
                    <a:lstStyle/>
                    <a:p>
                      <a:pPr algn="ctr" fontAlgn="ctr"/>
                      <a:r>
                        <a:rPr lang="es-ES" sz="1200" b="0" i="0" u="none" strike="noStrike" dirty="0">
                          <a:solidFill>
                            <a:srgbClr val="000000"/>
                          </a:solidFill>
                          <a:effectLst/>
                          <a:latin typeface="Monserrat"/>
                        </a:rPr>
                        <a:t>% Cumplimiento de Compromisos de revisión por la Dirección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1200" b="0" i="0" u="none" strike="noStrike" dirty="0">
                          <a:solidFill>
                            <a:srgbClr val="000000"/>
                          </a:solidFill>
                          <a:effectLst/>
                          <a:latin typeface="Monserrat"/>
                        </a:rPr>
                        <a:t>Seguimiento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s-CO" sz="1200" b="0" i="0" u="none" strike="noStrike" dirty="0">
                          <a:solidFill>
                            <a:srgbClr val="000000"/>
                          </a:solidFill>
                          <a:effectLst/>
                          <a:latin typeface="Monserrat"/>
                        </a:rPr>
                        <a:t> </a:t>
                      </a:r>
                      <a:endParaRPr lang="es-CO" sz="1100" b="0" i="0" u="none" strike="noStrike"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1200" b="0" i="0" u="none" strike="noStrike" dirty="0">
                          <a:solidFill>
                            <a:srgbClr val="000000"/>
                          </a:solidFill>
                          <a:effectLst/>
                          <a:latin typeface="Monserrat"/>
                        </a:rPr>
                        <a:t>Anual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87142">
                <a:tc>
                  <a:txBody>
                    <a:bodyPr/>
                    <a:lstStyle/>
                    <a:p>
                      <a:pPr algn="ctr" fontAlgn="ctr"/>
                      <a:r>
                        <a:rPr lang="es-CO" sz="1200" b="0" i="0" u="none" strike="noStrike" dirty="0">
                          <a:solidFill>
                            <a:srgbClr val="000000"/>
                          </a:solidFill>
                          <a:effectLst/>
                          <a:latin typeface="Monserrat"/>
                        </a:rPr>
                        <a:t>% Cumplimiento objetivos estratégicos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200" b="0" i="0" u="none" strike="noStrike" dirty="0">
                          <a:solidFill>
                            <a:srgbClr val="000000"/>
                          </a:solidFill>
                          <a:effectLst/>
                          <a:latin typeface="Monserrat"/>
                        </a:rPr>
                        <a:t>Medición</a:t>
                      </a:r>
                      <a:endParaRPr lang="es-CO" sz="1100" b="0" i="0" u="none" strike="noStrike"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1200" b="0" i="0" u="none" strike="noStrike" dirty="0">
                          <a:solidFill>
                            <a:srgbClr val="000000"/>
                          </a:solidFill>
                          <a:effectLst/>
                          <a:latin typeface="Monserrat"/>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1200" b="0" i="0" u="none" strike="noStrike" dirty="0">
                          <a:solidFill>
                            <a:srgbClr val="000000"/>
                          </a:solidFill>
                          <a:effectLst/>
                          <a:latin typeface="Monserrat"/>
                        </a:rPr>
                        <a:t>Anual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mc:AlternateContent xmlns:mc="http://schemas.openxmlformats.org/markup-compatibility/2006" xmlns:a14="http://schemas.microsoft.com/office/drawing/2010/main">
        <mc:Choice Requires="a14">
          <p:sp>
            <p:nvSpPr>
              <p:cNvPr id="6" name="1 CuadroTexto">
                <a:extLst>
                  <a:ext uri="{FF2B5EF4-FFF2-40B4-BE49-F238E27FC236}"/>
                </a:extLst>
              </p:cNvPr>
              <p:cNvSpPr txBox="1"/>
              <p:nvPr/>
            </p:nvSpPr>
            <p:spPr>
              <a:xfrm>
                <a:off x="5724401" y="2588751"/>
                <a:ext cx="2647949" cy="345672"/>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d>
                      <m:dPr>
                        <m:ctrlPr>
                          <a:rPr lang="el-GR" sz="1100" i="1">
                            <a:latin typeface="Cambria Math"/>
                          </a:rPr>
                        </m:ctrlPr>
                      </m:dPr>
                      <m:e>
                        <m:f>
                          <m:fPr>
                            <m:ctrlPr>
                              <a:rPr lang="el-GR" sz="1100" i="1">
                                <a:latin typeface="Cambria Math"/>
                              </a:rPr>
                            </m:ctrlPr>
                          </m:fPr>
                          <m:num>
                            <m:r>
                              <a:rPr lang="es-CO" sz="1100" b="0" i="1">
                                <a:latin typeface="Cambria Math" panose="02040503050406030204" pitchFamily="18" charset="0"/>
                              </a:rPr>
                              <m:t>#</m:t>
                            </m:r>
                            <m:r>
                              <a:rPr lang="es-CO" sz="1100" b="0" i="1">
                                <a:latin typeface="Cambria Math"/>
                              </a:rPr>
                              <m:t>𝐶𝑜𝑚𝑝𝑟𝑜𝑚𝑖𝑠𝑜𝑠</m:t>
                            </m:r>
                            <m:r>
                              <a:rPr lang="es-ES" sz="1100" b="0" i="1">
                                <a:latin typeface="Cambria Math"/>
                              </a:rPr>
                              <m:t> </m:t>
                            </m:r>
                            <m:r>
                              <a:rPr lang="es-ES" sz="1100" b="0" i="1">
                                <a:latin typeface="Cambria Math"/>
                              </a:rPr>
                              <m:t>𝐸𝑗𝑒𝑐𝑢𝑡𝑎𝑑𝑎𝑠</m:t>
                            </m:r>
                          </m:num>
                          <m:den>
                            <m:r>
                              <a:rPr lang="es-CO" sz="1100" b="0" i="1">
                                <a:latin typeface="Cambria Math" panose="02040503050406030204" pitchFamily="18" charset="0"/>
                              </a:rPr>
                              <m:t># </m:t>
                            </m:r>
                            <m:r>
                              <a:rPr lang="es-ES" sz="1100" b="0" i="1">
                                <a:latin typeface="Cambria Math"/>
                              </a:rPr>
                              <m:t>𝐴𝑐𝑡</m:t>
                            </m:r>
                            <m:r>
                              <a:rPr lang="es-ES" sz="1100" b="0" i="1">
                                <a:latin typeface="Cambria Math"/>
                              </a:rPr>
                              <m:t>.  </m:t>
                            </m:r>
                            <m:r>
                              <a:rPr lang="es-ES" sz="1100" b="0" i="1">
                                <a:latin typeface="Cambria Math"/>
                              </a:rPr>
                              <m:t>𝑃𝑎𝑐𝑡𝑎𝑑𝑎𝑠</m:t>
                            </m:r>
                            <m:r>
                              <a:rPr lang="es-ES" sz="1100" b="0" i="1">
                                <a:latin typeface="Cambria Math"/>
                              </a:rPr>
                              <m:t> </m:t>
                            </m:r>
                            <m:r>
                              <a:rPr lang="es-ES" sz="1100" b="0" i="1">
                                <a:latin typeface="Cambria Math"/>
                              </a:rPr>
                              <m:t>𝑒𝑛</m:t>
                            </m:r>
                            <m:r>
                              <a:rPr lang="es-ES" sz="1100" b="0" i="1">
                                <a:latin typeface="Cambria Math"/>
                              </a:rPr>
                              <m:t> </m:t>
                            </m:r>
                            <m:r>
                              <a:rPr lang="es-ES" sz="1100" b="0" i="1">
                                <a:latin typeface="Cambria Math"/>
                              </a:rPr>
                              <m:t>𝑅𝑒𝑣𝑖𝑠𝑖</m:t>
                            </m:r>
                            <m:r>
                              <a:rPr lang="es-ES" sz="1100" b="0" i="1">
                                <a:latin typeface="Cambria Math"/>
                              </a:rPr>
                              <m:t>ó</m:t>
                            </m:r>
                            <m:r>
                              <a:rPr lang="es-ES" sz="1100" b="0" i="1">
                                <a:latin typeface="Cambria Math"/>
                              </a:rPr>
                              <m:t>𝑛</m:t>
                            </m:r>
                            <m:r>
                              <a:rPr lang="es-ES" sz="1100" b="0" i="1">
                                <a:latin typeface="Cambria Math"/>
                              </a:rPr>
                              <m:t> </m:t>
                            </m:r>
                            <m:r>
                              <a:rPr lang="es-ES" sz="1100" b="0" i="1">
                                <a:latin typeface="Cambria Math"/>
                              </a:rPr>
                              <m:t>𝐺𝑒𝑟𝑒𝑛𝑐𝑖𝑎𝑙</m:t>
                            </m:r>
                          </m:den>
                        </m:f>
                      </m:e>
                    </m:d>
                  </m:oMath>
                </a14:m>
                <a:r>
                  <a:rPr lang="es-ES" sz="1200" dirty="0"/>
                  <a:t> x100</a:t>
                </a:r>
              </a:p>
            </p:txBody>
          </p:sp>
        </mc:Choice>
        <mc:Fallback xmlns="">
          <p:sp>
            <p:nvSpPr>
              <p:cNvPr id="6" name="1 CuadroTexto">
                <a:extLst>
                  <a:ext uri="{FF2B5EF4-FFF2-40B4-BE49-F238E27FC236}"/>
                </a:extLst>
              </p:cNvPr>
              <p:cNvSpPr txBox="1">
                <a:spLocks noRot="1" noChangeAspect="1" noMove="1" noResize="1" noEditPoints="1" noAdjustHandles="1" noChangeArrowheads="1" noChangeShapeType="1" noTextEdit="1"/>
              </p:cNvSpPr>
              <p:nvPr/>
            </p:nvSpPr>
            <p:spPr>
              <a:xfrm>
                <a:off x="5724401" y="2588751"/>
                <a:ext cx="2647949" cy="345672"/>
              </a:xfrm>
              <a:prstGeom prst="rect">
                <a:avLst/>
              </a:prstGeom>
              <a:blipFill rotWithShape="1">
                <a:blip r:embed="rId2"/>
                <a:stretch>
                  <a:fillRect b="-535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 name="19 CuadroTexto">
                <a:extLst>
                  <a:ext uri="{FF2B5EF4-FFF2-40B4-BE49-F238E27FC236}"/>
                </a:extLst>
              </p:cNvPr>
              <p:cNvSpPr txBox="1"/>
              <p:nvPr/>
            </p:nvSpPr>
            <p:spPr>
              <a:xfrm>
                <a:off x="5724401" y="3092807"/>
                <a:ext cx="2571751" cy="352425"/>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14:m>
                  <m:oMath xmlns:m="http://schemas.openxmlformats.org/officeDocument/2006/math">
                    <m:d>
                      <m:dPr>
                        <m:ctrlPr>
                          <a:rPr lang="el-GR" sz="1200" i="1">
                            <a:latin typeface="Cambria Math"/>
                          </a:rPr>
                        </m:ctrlPr>
                      </m:dPr>
                      <m:e>
                        <m:f>
                          <m:fPr>
                            <m:ctrlPr>
                              <a:rPr lang="el-GR" sz="1200" i="1">
                                <a:latin typeface="Cambria Math"/>
                              </a:rPr>
                            </m:ctrlPr>
                          </m:fPr>
                          <m:num>
                            <m:r>
                              <a:rPr lang="es-CO" sz="1200" b="0" i="1">
                                <a:latin typeface="Cambria Math" panose="02040503050406030204" pitchFamily="18" charset="0"/>
                              </a:rPr>
                              <m:t>𝑂𝑏𝑗</m:t>
                            </m:r>
                            <m:r>
                              <a:rPr lang="es-CO" sz="1200" b="0" i="1">
                                <a:latin typeface="Cambria Math" panose="02040503050406030204" pitchFamily="18" charset="0"/>
                              </a:rPr>
                              <m:t> </m:t>
                            </m:r>
                            <m:r>
                              <a:rPr lang="es-CO" sz="1200" b="0" i="1">
                                <a:latin typeface="Cambria Math" panose="02040503050406030204" pitchFamily="18" charset="0"/>
                              </a:rPr>
                              <m:t>𝑒𝑠𝑡𝑟𝑎𝑡</m:t>
                            </m:r>
                            <m:r>
                              <a:rPr lang="es-CO" sz="1200" b="0" i="1">
                                <a:latin typeface="Cambria Math" panose="02040503050406030204" pitchFamily="18" charset="0"/>
                              </a:rPr>
                              <m:t>é</m:t>
                            </m:r>
                            <m:r>
                              <a:rPr lang="es-CO" sz="1200" b="0" i="1">
                                <a:latin typeface="Cambria Math" panose="02040503050406030204" pitchFamily="18" charset="0"/>
                              </a:rPr>
                              <m:t>𝑔𝑖𝑐𝑜𝑠</m:t>
                            </m:r>
                            <m:r>
                              <a:rPr lang="es-CO" sz="1200" b="0" i="1">
                                <a:latin typeface="Cambria Math" panose="02040503050406030204" pitchFamily="18" charset="0"/>
                              </a:rPr>
                              <m:t> </m:t>
                            </m:r>
                            <m:r>
                              <a:rPr lang="es-CO" sz="1200" b="0" i="1">
                                <a:latin typeface="Cambria Math" panose="02040503050406030204" pitchFamily="18" charset="0"/>
                              </a:rPr>
                              <m:t>𝑐𝑢𝑚𝑝𝑙𝑖𝑑𝑜𝑠</m:t>
                            </m:r>
                          </m:num>
                          <m:den>
                            <m:r>
                              <a:rPr lang="es-CO" sz="1200" b="0" i="1">
                                <a:latin typeface="Cambria Math" panose="02040503050406030204" pitchFamily="18" charset="0"/>
                              </a:rPr>
                              <m:t>𝑇𝑜𝑡𝑎𝑙</m:t>
                            </m:r>
                            <m:r>
                              <a:rPr lang="es-CO" sz="1200" b="0" i="1">
                                <a:latin typeface="Cambria Math" panose="02040503050406030204" pitchFamily="18" charset="0"/>
                              </a:rPr>
                              <m:t> </m:t>
                            </m:r>
                            <m:r>
                              <a:rPr lang="es-CO" sz="1200" b="0" i="1">
                                <a:latin typeface="Cambria Math" panose="02040503050406030204" pitchFamily="18" charset="0"/>
                              </a:rPr>
                              <m:t>𝑜𝑏𝑗𝑒𝑡𝑖𝑣𝑜𝑠</m:t>
                            </m:r>
                            <m:r>
                              <a:rPr lang="es-CO" sz="1200" b="0" i="1">
                                <a:latin typeface="Cambria Math" panose="02040503050406030204" pitchFamily="18" charset="0"/>
                              </a:rPr>
                              <m:t> </m:t>
                            </m:r>
                            <m:r>
                              <a:rPr lang="es-CO" sz="1200" b="0" i="1">
                                <a:latin typeface="Cambria Math" panose="02040503050406030204" pitchFamily="18" charset="0"/>
                              </a:rPr>
                              <m:t>𝑑𝑒𝑓𝑖𝑛𝑖𝑑𝑜𝑠</m:t>
                            </m:r>
                          </m:den>
                        </m:f>
                      </m:e>
                    </m:d>
                  </m:oMath>
                </a14:m>
                <a:r>
                  <a:rPr lang="es-ES" sz="1200" dirty="0"/>
                  <a:t> x100</a:t>
                </a:r>
              </a:p>
            </p:txBody>
          </p:sp>
        </mc:Choice>
        <mc:Fallback xmlns="">
          <p:sp>
            <p:nvSpPr>
              <p:cNvPr id="7" name="19 CuadroTexto">
                <a:extLst>
                  <a:ext uri="{FF2B5EF4-FFF2-40B4-BE49-F238E27FC236}"/>
                </a:extLst>
              </p:cNvPr>
              <p:cNvSpPr txBox="1">
                <a:spLocks noRot="1" noChangeAspect="1" noMove="1" noResize="1" noEditPoints="1" noAdjustHandles="1" noChangeArrowheads="1" noChangeShapeType="1" noTextEdit="1"/>
              </p:cNvSpPr>
              <p:nvPr/>
            </p:nvSpPr>
            <p:spPr>
              <a:xfrm>
                <a:off x="5724401" y="3092807"/>
                <a:ext cx="2571751" cy="352425"/>
              </a:xfrm>
              <a:prstGeom prst="rect">
                <a:avLst/>
              </a:prstGeom>
              <a:blipFill rotWithShape="1">
                <a:blip r:embed="rId3"/>
                <a:stretch>
                  <a:fillRect b="-10345"/>
                </a:stretch>
              </a:blipFill>
            </p:spPr>
            <p:txBody>
              <a:bodyPr/>
              <a:lstStyle/>
              <a:p>
                <a:r>
                  <a:rPr lang="es-CO">
                    <a:noFill/>
                  </a:rPr>
                  <a:t> </a:t>
                </a:r>
              </a:p>
            </p:txBody>
          </p:sp>
        </mc:Fallback>
      </mc:AlternateContent>
      <p:sp>
        <p:nvSpPr>
          <p:cNvPr id="8" name="1 Título"/>
          <p:cNvSpPr txBox="1">
            <a:spLocks/>
          </p:cNvSpPr>
          <p:nvPr/>
        </p:nvSpPr>
        <p:spPr>
          <a:xfrm>
            <a:off x="970909" y="1236117"/>
            <a:ext cx="4419209"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2000" dirty="0" smtClean="0"/>
              <a:t>Indicadores Gestión Integral Actuales</a:t>
            </a:r>
            <a:endParaRPr lang="es-CO" sz="2000" dirty="0"/>
          </a:p>
        </p:txBody>
      </p:sp>
      <p:sp>
        <p:nvSpPr>
          <p:cNvPr id="9" name="8 Rectángulo"/>
          <p:cNvSpPr/>
          <p:nvPr/>
        </p:nvSpPr>
        <p:spPr>
          <a:xfrm>
            <a:off x="-18828" y="10840"/>
            <a:ext cx="11899677" cy="6818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1 Título"/>
          <p:cNvSpPr txBox="1">
            <a:spLocks/>
          </p:cNvSpPr>
          <p:nvPr/>
        </p:nvSpPr>
        <p:spPr>
          <a:xfrm>
            <a:off x="611083" y="70731"/>
            <a:ext cx="10674974"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2400" b="1" dirty="0" smtClean="0">
                <a:solidFill>
                  <a:schemeClr val="bg1"/>
                </a:solidFill>
              </a:rPr>
              <a:t>5. Desempeño de los procesos y conformidad de los productos y servicios resultados de seguimiento y medición</a:t>
            </a:r>
            <a:endParaRPr lang="es-CO" sz="2400" b="1" dirty="0">
              <a:solidFill>
                <a:schemeClr val="bg1"/>
              </a:solidFill>
            </a:endParaRPr>
          </a:p>
        </p:txBody>
      </p:sp>
    </p:spTree>
    <p:extLst>
      <p:ext uri="{BB962C8B-B14F-4D97-AF65-F5344CB8AC3E}">
        <p14:creationId xmlns:p14="http://schemas.microsoft.com/office/powerpoint/2010/main" val="1243784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2 Gráfico"/>
          <p:cNvGraphicFramePr>
            <a:graphicFrameLocks noGrp="1"/>
          </p:cNvGraphicFramePr>
          <p:nvPr>
            <p:ph idx="1"/>
            <p:extLst>
              <p:ext uri="{D42A27DB-BD31-4B8C-83A1-F6EECF244321}">
                <p14:modId xmlns:p14="http://schemas.microsoft.com/office/powerpoint/2010/main" val="3310448741"/>
              </p:ext>
            </p:extLst>
          </p:nvPr>
        </p:nvGraphicFramePr>
        <p:xfrm>
          <a:off x="827857" y="908720"/>
          <a:ext cx="10369152" cy="4176464"/>
        </p:xfrm>
        <a:graphic>
          <a:graphicData uri="http://schemas.openxmlformats.org/drawingml/2006/chart">
            <c:chart xmlns:c="http://schemas.openxmlformats.org/drawingml/2006/chart" xmlns:r="http://schemas.openxmlformats.org/officeDocument/2006/relationships" r:id="rId2"/>
          </a:graphicData>
        </a:graphic>
      </p:graphicFrame>
      <p:sp>
        <p:nvSpPr>
          <p:cNvPr id="5" name="4 Rectángulo"/>
          <p:cNvSpPr/>
          <p:nvPr/>
        </p:nvSpPr>
        <p:spPr>
          <a:xfrm>
            <a:off x="0" y="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1 Título"/>
          <p:cNvSpPr txBox="1">
            <a:spLocks/>
          </p:cNvSpPr>
          <p:nvPr/>
        </p:nvSpPr>
        <p:spPr>
          <a:xfrm>
            <a:off x="396028" y="-105136"/>
            <a:ext cx="11088793" cy="758952"/>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3200" dirty="0" smtClean="0">
                <a:solidFill>
                  <a:schemeClr val="bg1"/>
                </a:solidFill>
                <a:cs typeface="Arial" panose="020B0604020202020204" pitchFamily="34" charset="0"/>
              </a:rPr>
              <a:t>1. Resultado auditorias - Externas</a:t>
            </a:r>
            <a:endParaRPr lang="es-CO" sz="3200" dirty="0">
              <a:solidFill>
                <a:schemeClr val="bg1"/>
              </a:solidFill>
              <a:cs typeface="Arial" panose="020B0604020202020204" pitchFamily="34" charset="0"/>
            </a:endParaRPr>
          </a:p>
        </p:txBody>
      </p:sp>
      <p:sp>
        <p:nvSpPr>
          <p:cNvPr id="2" name="1 Marcador de número de diapositiva"/>
          <p:cNvSpPr>
            <a:spLocks noGrp="1"/>
          </p:cNvSpPr>
          <p:nvPr>
            <p:ph type="sldNum" sz="quarter" idx="12"/>
          </p:nvPr>
        </p:nvSpPr>
        <p:spPr/>
        <p:txBody>
          <a:bodyPr/>
          <a:lstStyle/>
          <a:p>
            <a:fld id="{FFCAED88-EA73-4BA6-A286-B18324E965BC}" type="slidenum">
              <a:rPr lang="es-CO" smtClean="0"/>
              <a:t>4</a:t>
            </a:fld>
            <a:endParaRPr lang="es-CO" dirty="0"/>
          </a:p>
        </p:txBody>
      </p:sp>
    </p:spTree>
    <p:extLst>
      <p:ext uri="{BB962C8B-B14F-4D97-AF65-F5344CB8AC3E}">
        <p14:creationId xmlns:p14="http://schemas.microsoft.com/office/powerpoint/2010/main" val="13329168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8828" y="10840"/>
            <a:ext cx="11899677" cy="6818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1 Título"/>
          <p:cNvSpPr txBox="1">
            <a:spLocks/>
          </p:cNvSpPr>
          <p:nvPr/>
        </p:nvSpPr>
        <p:spPr>
          <a:xfrm>
            <a:off x="611083" y="70731"/>
            <a:ext cx="10674974"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2400" b="1" dirty="0" smtClean="0">
                <a:solidFill>
                  <a:schemeClr val="bg1"/>
                </a:solidFill>
                <a:latin typeface="+mn-lt"/>
              </a:rPr>
              <a:t>5. Desempeño de los procesos y conformidad de los productos y servicios resultados de seguimiento y medición</a:t>
            </a:r>
            <a:endParaRPr lang="es-CO" sz="2400" b="1" dirty="0">
              <a:solidFill>
                <a:schemeClr val="bg1"/>
              </a:solidFill>
              <a:latin typeface="+mn-lt"/>
            </a:endParaRPr>
          </a:p>
        </p:txBody>
      </p:sp>
      <mc:AlternateContent xmlns:mc="http://schemas.openxmlformats.org/markup-compatibility/2006" xmlns:a14="http://schemas.microsoft.com/office/drawing/2010/main">
        <mc:Choice Requires="a14">
          <p:sp>
            <p:nvSpPr>
              <p:cNvPr id="10" name="1 CuadroTexto">
                <a:extLst>
                  <a:ext uri="{FF2B5EF4-FFF2-40B4-BE49-F238E27FC236}"/>
                </a:extLst>
              </p:cNvPr>
              <p:cNvSpPr txBox="1"/>
              <p:nvPr/>
            </p:nvSpPr>
            <p:spPr>
              <a:xfrm>
                <a:off x="6473825" y="28841700"/>
                <a:ext cx="2381250" cy="411163"/>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s-ES" sz="1100" b="0" i="1">
                              <a:latin typeface="Cambria Math"/>
                            </a:rPr>
                          </m:ctrlPr>
                        </m:fPr>
                        <m:num>
                          <m:r>
                            <a:rPr lang="es-ES" sz="1100" b="0" i="1">
                              <a:solidFill>
                                <a:schemeClr val="tx1"/>
                              </a:solidFill>
                              <a:effectLst/>
                              <a:latin typeface="Cambria Math"/>
                            </a:rPr>
                            <m:t>𝐴𝑐𝑐𝑖𝑜𝑛𝑒𝑠</m:t>
                          </m:r>
                          <m:r>
                            <a:rPr lang="es-ES" sz="1100" b="0" i="1">
                              <a:solidFill>
                                <a:schemeClr val="tx1"/>
                              </a:solidFill>
                              <a:effectLst/>
                              <a:latin typeface="Cambria Math"/>
                            </a:rPr>
                            <m:t> </m:t>
                          </m:r>
                          <m:r>
                            <m:rPr>
                              <m:nor/>
                            </m:rPr>
                            <a:rPr lang="es-ES" sz="1100" b="0" i="0">
                              <a:solidFill>
                                <a:schemeClr val="tx1"/>
                              </a:solidFill>
                              <a:effectLst/>
                            </a:rPr>
                            <m:t>Cerradas</m:t>
                          </m:r>
                          <m:r>
                            <m:rPr>
                              <m:nor/>
                            </m:rPr>
                            <a:rPr lang="es-ES">
                              <a:effectLst/>
                            </a:rPr>
                            <m:t> </m:t>
                          </m:r>
                          <m:r>
                            <m:rPr>
                              <m:nor/>
                            </m:rPr>
                            <a:rPr lang="es-ES" b="0" i="0">
                              <a:effectLst/>
                            </a:rPr>
                            <m:t>Eficazmente</m:t>
                          </m:r>
                        </m:num>
                        <m:den>
                          <m:r>
                            <a:rPr lang="es-ES" sz="1100" b="0" i="1">
                              <a:latin typeface="Cambria Math"/>
                            </a:rPr>
                            <m:t># </m:t>
                          </m:r>
                          <m:r>
                            <a:rPr lang="es-ES" sz="1100" b="0" i="1">
                              <a:latin typeface="Cambria Math"/>
                            </a:rPr>
                            <m:t>𝑑𝑒</m:t>
                          </m:r>
                          <m:r>
                            <a:rPr lang="es-ES" sz="1100" b="0" i="1">
                              <a:latin typeface="Cambria Math"/>
                            </a:rPr>
                            <m:t> </m:t>
                          </m:r>
                          <m:r>
                            <a:rPr lang="es-CO" sz="1100" b="0" i="1">
                              <a:latin typeface="Cambria Math"/>
                            </a:rPr>
                            <m:t>𝑐𝑒𝑟𝑟𝑎𝑑𝑎𝑠</m:t>
                          </m:r>
                        </m:den>
                      </m:f>
                      <m:r>
                        <a:rPr lang="es-ES" sz="1100" b="0" i="1">
                          <a:latin typeface="Cambria Math"/>
                        </a:rPr>
                        <m:t>𝑥</m:t>
                      </m:r>
                      <m:r>
                        <a:rPr lang="es-ES" sz="1100" b="0" i="1">
                          <a:latin typeface="Cambria Math"/>
                        </a:rPr>
                        <m:t>100</m:t>
                      </m:r>
                    </m:oMath>
                  </m:oMathPara>
                </a14:m>
                <a:endParaRPr lang="es-ES" sz="1100" dirty="0"/>
              </a:p>
            </p:txBody>
          </p:sp>
        </mc:Choice>
        <mc:Fallback xmlns="">
          <p:sp>
            <p:nvSpPr>
              <p:cNvPr id="10" name="1 CuadroTexto">
                <a:extLst>
                  <a:ext uri="{FF2B5EF4-FFF2-40B4-BE49-F238E27FC236}"/>
                </a:extLst>
              </p:cNvPr>
              <p:cNvSpPr txBox="1">
                <a:spLocks noRot="1" noChangeAspect="1" noMove="1" noResize="1" noEditPoints="1" noAdjustHandles="1" noChangeArrowheads="1" noChangeShapeType="1" noTextEdit="1"/>
              </p:cNvSpPr>
              <p:nvPr/>
            </p:nvSpPr>
            <p:spPr>
              <a:xfrm>
                <a:off x="6473825" y="28841700"/>
                <a:ext cx="2381250" cy="411163"/>
              </a:xfrm>
              <a:prstGeom prst="rect">
                <a:avLst/>
              </a:prstGeom>
              <a:blipFill rotWithShape="1">
                <a:blip r:embed="rId2"/>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1" name="2 CuadroTexto">
                <a:extLst>
                  <a:ext uri="{FF2B5EF4-FFF2-40B4-BE49-F238E27FC236}"/>
                </a:extLst>
              </p:cNvPr>
              <p:cNvSpPr txBox="1"/>
              <p:nvPr/>
            </p:nvSpPr>
            <p:spPr>
              <a:xfrm>
                <a:off x="6483350" y="29241750"/>
                <a:ext cx="2381250" cy="444500"/>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s-ES" sz="1100" b="0" i="1">
                              <a:latin typeface="Cambria Math"/>
                            </a:rPr>
                          </m:ctrlPr>
                        </m:fPr>
                        <m:num>
                          <m:r>
                            <a:rPr lang="es-ES" sz="1100" b="0" i="1">
                              <a:solidFill>
                                <a:schemeClr val="tx1"/>
                              </a:solidFill>
                              <a:effectLst/>
                              <a:latin typeface="Cambria Math"/>
                            </a:rPr>
                            <m:t>𝑁</m:t>
                          </m:r>
                          <m:r>
                            <a:rPr lang="es-ES" sz="1100" b="0" i="1">
                              <a:solidFill>
                                <a:schemeClr val="tx1"/>
                              </a:solidFill>
                              <a:effectLst/>
                              <a:latin typeface="Cambria Math"/>
                            </a:rPr>
                            <m:t>º </m:t>
                          </m:r>
                          <m:r>
                            <a:rPr lang="es-ES" sz="1100" b="0" i="1">
                              <a:solidFill>
                                <a:schemeClr val="tx1"/>
                              </a:solidFill>
                              <a:effectLst/>
                              <a:latin typeface="Cambria Math"/>
                            </a:rPr>
                            <m:t>𝐴𝑢𝑑𝑖𝑡𝑜𝑟</m:t>
                          </m:r>
                          <m:r>
                            <a:rPr lang="es-ES" sz="1100" b="0" i="1">
                              <a:solidFill>
                                <a:schemeClr val="tx1"/>
                              </a:solidFill>
                              <a:effectLst/>
                              <a:latin typeface="Cambria Math"/>
                            </a:rPr>
                            <m:t>í</m:t>
                          </m:r>
                          <m:r>
                            <a:rPr lang="es-ES" sz="1100" b="0" i="1">
                              <a:solidFill>
                                <a:schemeClr val="tx1"/>
                              </a:solidFill>
                              <a:effectLst/>
                              <a:latin typeface="Cambria Math"/>
                            </a:rPr>
                            <m:t>𝑎𝑠</m:t>
                          </m:r>
                          <m:r>
                            <a:rPr lang="es-ES" sz="1100" b="0" i="1">
                              <a:solidFill>
                                <a:schemeClr val="tx1"/>
                              </a:solidFill>
                              <a:effectLst/>
                              <a:latin typeface="Cambria Math"/>
                            </a:rPr>
                            <m:t> </m:t>
                          </m:r>
                          <m:r>
                            <a:rPr lang="es-ES" sz="1100" b="0" i="1">
                              <a:solidFill>
                                <a:schemeClr val="tx1"/>
                              </a:solidFill>
                              <a:effectLst/>
                              <a:latin typeface="Cambria Math"/>
                            </a:rPr>
                            <m:t>𝐸𝑗𝑒𝑐𝑢𝑡𝑎𝑑𝑎𝑠</m:t>
                          </m:r>
                        </m:num>
                        <m:den>
                          <m:r>
                            <a:rPr lang="es-ES" sz="1100" b="0" i="1">
                              <a:latin typeface="Cambria Math"/>
                            </a:rPr>
                            <m:t>𝑁</m:t>
                          </m:r>
                          <m:r>
                            <a:rPr lang="es-ES" sz="1100" b="0" i="1">
                              <a:latin typeface="Cambria Math"/>
                            </a:rPr>
                            <m:t>º </m:t>
                          </m:r>
                          <m:r>
                            <a:rPr lang="es-ES" sz="1100" b="0" i="1">
                              <a:latin typeface="Cambria Math"/>
                            </a:rPr>
                            <m:t>𝐴𝑢𝑑𝑖𝑡𝑜𝑟</m:t>
                          </m:r>
                          <m:r>
                            <a:rPr lang="es-ES" sz="1100" b="0" i="1">
                              <a:latin typeface="Cambria Math"/>
                            </a:rPr>
                            <m:t>í</m:t>
                          </m:r>
                          <m:r>
                            <a:rPr lang="es-ES" sz="1100" b="0" i="1">
                              <a:latin typeface="Cambria Math"/>
                            </a:rPr>
                            <m:t>𝑎𝑠</m:t>
                          </m:r>
                          <m:r>
                            <a:rPr lang="es-ES" sz="1100" b="0" i="1">
                              <a:latin typeface="Cambria Math"/>
                            </a:rPr>
                            <m:t> </m:t>
                          </m:r>
                          <m:r>
                            <a:rPr lang="es-ES" sz="1100" b="0" i="1">
                              <a:latin typeface="Cambria Math"/>
                            </a:rPr>
                            <m:t>𝑃𝑟𝑜𝑔𝑟𝑎𝑚𝑎𝑑𝑎𝑠</m:t>
                          </m:r>
                        </m:den>
                      </m:f>
                      <m:r>
                        <a:rPr lang="es-ES" sz="1100" b="0" i="1">
                          <a:latin typeface="Cambria Math"/>
                        </a:rPr>
                        <m:t>𝑥</m:t>
                      </m:r>
                      <m:r>
                        <a:rPr lang="es-ES" sz="1100" b="0" i="1">
                          <a:latin typeface="Cambria Math"/>
                        </a:rPr>
                        <m:t>100</m:t>
                      </m:r>
                    </m:oMath>
                  </m:oMathPara>
                </a14:m>
                <a:endParaRPr lang="es-ES" sz="1100" dirty="0"/>
              </a:p>
            </p:txBody>
          </p:sp>
        </mc:Choice>
        <mc:Fallback xmlns="">
          <p:sp>
            <p:nvSpPr>
              <p:cNvPr id="11" name="2 CuadroTexto">
                <a:extLst>
                  <a:ext uri="{FF2B5EF4-FFF2-40B4-BE49-F238E27FC236}"/>
                </a:extLst>
              </p:cNvPr>
              <p:cNvSpPr txBox="1">
                <a:spLocks noRot="1" noChangeAspect="1" noMove="1" noResize="1" noEditPoints="1" noAdjustHandles="1" noChangeArrowheads="1" noChangeShapeType="1" noTextEdit="1"/>
              </p:cNvSpPr>
              <p:nvPr/>
            </p:nvSpPr>
            <p:spPr>
              <a:xfrm>
                <a:off x="6483350" y="29241750"/>
                <a:ext cx="2381250" cy="444500"/>
              </a:xfrm>
              <a:prstGeom prst="rect">
                <a:avLst/>
              </a:prstGeom>
              <a:blipFill rotWithShape="1">
                <a:blip r:embed="rId3"/>
                <a:stretch>
                  <a:fillRect b="-274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2" name="1 CuadroTexto">
                <a:extLst>
                  <a:ext uri="{FF2B5EF4-FFF2-40B4-BE49-F238E27FC236}"/>
                </a:extLst>
              </p:cNvPr>
              <p:cNvSpPr txBox="1"/>
              <p:nvPr/>
            </p:nvSpPr>
            <p:spPr>
              <a:xfrm>
                <a:off x="6403975" y="22618700"/>
                <a:ext cx="2647950" cy="346075"/>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d>
                      <m:dPr>
                        <m:ctrlPr>
                          <a:rPr lang="el-GR" sz="1100" i="1">
                            <a:latin typeface="Cambria Math"/>
                          </a:rPr>
                        </m:ctrlPr>
                      </m:dPr>
                      <m:e>
                        <m:f>
                          <m:fPr>
                            <m:ctrlPr>
                              <a:rPr lang="el-GR" sz="1100" i="1">
                                <a:latin typeface="Cambria Math"/>
                              </a:rPr>
                            </m:ctrlPr>
                          </m:fPr>
                          <m:num>
                            <m:r>
                              <a:rPr lang="es-CO" sz="1100" b="0" i="1">
                                <a:latin typeface="Cambria Math"/>
                              </a:rPr>
                              <m:t>#</m:t>
                            </m:r>
                            <m:r>
                              <a:rPr lang="es-CO" sz="1100" b="0" i="1">
                                <a:latin typeface="Cambria Math"/>
                              </a:rPr>
                              <m:t>𝐶𝑜𝑚𝑝𝑟𝑜𝑚𝑖𝑠𝑜𝑠</m:t>
                            </m:r>
                            <m:r>
                              <a:rPr lang="es-ES" sz="1100" b="0" i="1">
                                <a:latin typeface="Cambria Math"/>
                              </a:rPr>
                              <m:t> </m:t>
                            </m:r>
                            <m:r>
                              <a:rPr lang="es-ES" sz="1100" b="0" i="1">
                                <a:latin typeface="Cambria Math"/>
                              </a:rPr>
                              <m:t>𝐸𝑗𝑒𝑐𝑢𝑡𝑎𝑑𝑎𝑠</m:t>
                            </m:r>
                          </m:num>
                          <m:den>
                            <m:r>
                              <a:rPr lang="es-CO" sz="1100" b="0" i="1">
                                <a:latin typeface="Cambria Math"/>
                              </a:rPr>
                              <m:t># </m:t>
                            </m:r>
                            <m:r>
                              <a:rPr lang="es-ES" sz="1100" b="0" i="1">
                                <a:latin typeface="Cambria Math"/>
                              </a:rPr>
                              <m:t>𝐴𝑐𝑡</m:t>
                            </m:r>
                            <m:r>
                              <a:rPr lang="es-ES" sz="1100" b="0" i="1">
                                <a:latin typeface="Cambria Math"/>
                              </a:rPr>
                              <m:t>.  </m:t>
                            </m:r>
                            <m:r>
                              <a:rPr lang="es-ES" sz="1100" b="0" i="1">
                                <a:latin typeface="Cambria Math"/>
                              </a:rPr>
                              <m:t>𝑃𝑎𝑐𝑡𝑎𝑑𝑎𝑠</m:t>
                            </m:r>
                            <m:r>
                              <a:rPr lang="es-ES" sz="1100" b="0" i="1">
                                <a:latin typeface="Cambria Math"/>
                              </a:rPr>
                              <m:t> </m:t>
                            </m:r>
                            <m:r>
                              <a:rPr lang="es-ES" sz="1100" b="0" i="1">
                                <a:latin typeface="Cambria Math"/>
                              </a:rPr>
                              <m:t>𝑒𝑛</m:t>
                            </m:r>
                            <m:r>
                              <a:rPr lang="es-ES" sz="1100" b="0" i="1">
                                <a:latin typeface="Cambria Math"/>
                              </a:rPr>
                              <m:t> </m:t>
                            </m:r>
                            <m:r>
                              <a:rPr lang="es-ES" sz="1100" b="0" i="1">
                                <a:latin typeface="Cambria Math"/>
                              </a:rPr>
                              <m:t>𝑅𝑒𝑣𝑖𝑠𝑖</m:t>
                            </m:r>
                            <m:r>
                              <a:rPr lang="es-ES" sz="1100" b="0" i="1">
                                <a:latin typeface="Cambria Math"/>
                              </a:rPr>
                              <m:t>ó</m:t>
                            </m:r>
                            <m:r>
                              <a:rPr lang="es-ES" sz="1100" b="0" i="1">
                                <a:latin typeface="Cambria Math"/>
                              </a:rPr>
                              <m:t>𝑛</m:t>
                            </m:r>
                            <m:r>
                              <a:rPr lang="es-ES" sz="1100" b="0" i="1">
                                <a:latin typeface="Cambria Math"/>
                              </a:rPr>
                              <m:t> </m:t>
                            </m:r>
                            <m:r>
                              <a:rPr lang="es-ES" sz="1100" b="0" i="1">
                                <a:latin typeface="Cambria Math"/>
                              </a:rPr>
                              <m:t>𝐺𝑒𝑟𝑒𝑛𝑐𝑖𝑎𝑙</m:t>
                            </m:r>
                          </m:den>
                        </m:f>
                      </m:e>
                    </m:d>
                  </m:oMath>
                </a14:m>
                <a:r>
                  <a:rPr lang="es-ES" sz="1200" dirty="0"/>
                  <a:t> x100</a:t>
                </a:r>
              </a:p>
            </p:txBody>
          </p:sp>
        </mc:Choice>
        <mc:Fallback xmlns="">
          <p:sp>
            <p:nvSpPr>
              <p:cNvPr id="22" name="1 CuadroTexto">
                <a:extLst>
                  <a:ext uri="{FF2B5EF4-FFF2-40B4-BE49-F238E27FC236}"/>
                </a:extLst>
              </p:cNvPr>
              <p:cNvSpPr txBox="1">
                <a:spLocks noRot="1" noChangeAspect="1" noMove="1" noResize="1" noEditPoints="1" noAdjustHandles="1" noChangeArrowheads="1" noChangeShapeType="1" noTextEdit="1"/>
              </p:cNvSpPr>
              <p:nvPr/>
            </p:nvSpPr>
            <p:spPr>
              <a:xfrm>
                <a:off x="6403975" y="22618700"/>
                <a:ext cx="2647950" cy="346075"/>
              </a:xfrm>
              <a:prstGeom prst="rect">
                <a:avLst/>
              </a:prstGeom>
              <a:blipFill rotWithShape="1">
                <a:blip r:embed="rId4"/>
                <a:stretch>
                  <a:fillRect b="-3509"/>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3" name="19 CuadroTexto">
                <a:extLst>
                  <a:ext uri="{FF2B5EF4-FFF2-40B4-BE49-F238E27FC236}"/>
                </a:extLst>
              </p:cNvPr>
              <p:cNvSpPr txBox="1"/>
              <p:nvPr/>
            </p:nvSpPr>
            <p:spPr>
              <a:xfrm>
                <a:off x="6365875" y="23109238"/>
                <a:ext cx="2571750" cy="352425"/>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14:m>
                  <m:oMath xmlns:m="http://schemas.openxmlformats.org/officeDocument/2006/math">
                    <m:d>
                      <m:dPr>
                        <m:ctrlPr>
                          <a:rPr lang="el-GR" sz="1200" i="1">
                            <a:latin typeface="Cambria Math"/>
                          </a:rPr>
                        </m:ctrlPr>
                      </m:dPr>
                      <m:e>
                        <m:f>
                          <m:fPr>
                            <m:ctrlPr>
                              <a:rPr lang="el-GR" sz="1200" i="1">
                                <a:latin typeface="Cambria Math"/>
                              </a:rPr>
                            </m:ctrlPr>
                          </m:fPr>
                          <m:num>
                            <m:r>
                              <a:rPr lang="es-CO" sz="1200" b="0" i="1">
                                <a:latin typeface="Cambria Math"/>
                              </a:rPr>
                              <m:t>𝑂𝑏𝑗</m:t>
                            </m:r>
                            <m:r>
                              <a:rPr lang="es-CO" sz="1200" b="0" i="1">
                                <a:latin typeface="Cambria Math"/>
                              </a:rPr>
                              <m:t> </m:t>
                            </m:r>
                            <m:r>
                              <a:rPr lang="es-CO" sz="1200" b="0" i="1">
                                <a:latin typeface="Cambria Math"/>
                              </a:rPr>
                              <m:t>𝑒𝑠𝑡𝑟𝑎𝑡</m:t>
                            </m:r>
                            <m:r>
                              <a:rPr lang="es-CO" sz="1200" b="0" i="1">
                                <a:latin typeface="Cambria Math"/>
                              </a:rPr>
                              <m:t>é</m:t>
                            </m:r>
                            <m:r>
                              <a:rPr lang="es-CO" sz="1200" b="0" i="1">
                                <a:latin typeface="Cambria Math"/>
                              </a:rPr>
                              <m:t>𝑔𝑖𝑐𝑜𝑠</m:t>
                            </m:r>
                            <m:r>
                              <a:rPr lang="es-CO" sz="1200" b="0" i="1">
                                <a:latin typeface="Cambria Math"/>
                              </a:rPr>
                              <m:t> </m:t>
                            </m:r>
                            <m:r>
                              <a:rPr lang="es-CO" sz="1200" b="0" i="1">
                                <a:latin typeface="Cambria Math"/>
                              </a:rPr>
                              <m:t>𝑐𝑢𝑚𝑝𝑙𝑖𝑑𝑜𝑠</m:t>
                            </m:r>
                          </m:num>
                          <m:den>
                            <m:r>
                              <a:rPr lang="es-CO" sz="1200" b="0" i="1">
                                <a:latin typeface="Cambria Math"/>
                              </a:rPr>
                              <m:t>𝑇𝑜𝑡𝑎𝑙</m:t>
                            </m:r>
                            <m:r>
                              <a:rPr lang="es-CO" sz="1200" b="0" i="1">
                                <a:latin typeface="Cambria Math"/>
                              </a:rPr>
                              <m:t> </m:t>
                            </m:r>
                            <m:r>
                              <a:rPr lang="es-CO" sz="1200" b="0" i="1">
                                <a:latin typeface="Cambria Math"/>
                              </a:rPr>
                              <m:t>𝑜𝑏𝑗𝑒𝑡𝑖𝑣𝑜𝑠</m:t>
                            </m:r>
                            <m:r>
                              <a:rPr lang="es-CO" sz="1200" b="0" i="1">
                                <a:latin typeface="Cambria Math"/>
                              </a:rPr>
                              <m:t> </m:t>
                            </m:r>
                            <m:r>
                              <a:rPr lang="es-CO" sz="1200" b="0" i="1">
                                <a:latin typeface="Cambria Math"/>
                              </a:rPr>
                              <m:t>𝑑𝑒𝑓𝑖𝑛𝑖𝑑𝑜𝑠</m:t>
                            </m:r>
                          </m:den>
                        </m:f>
                      </m:e>
                    </m:d>
                  </m:oMath>
                </a14:m>
                <a:r>
                  <a:rPr lang="es-ES" sz="1200" dirty="0"/>
                  <a:t> x100</a:t>
                </a:r>
              </a:p>
            </p:txBody>
          </p:sp>
        </mc:Choice>
        <mc:Fallback xmlns="">
          <p:sp>
            <p:nvSpPr>
              <p:cNvPr id="23" name="19 CuadroTexto">
                <a:extLst>
                  <a:ext uri="{FF2B5EF4-FFF2-40B4-BE49-F238E27FC236}"/>
                </a:extLst>
              </p:cNvPr>
              <p:cNvSpPr txBox="1">
                <a:spLocks noRot="1" noChangeAspect="1" noMove="1" noResize="1" noEditPoints="1" noAdjustHandles="1" noChangeArrowheads="1" noChangeShapeType="1" noTextEdit="1"/>
              </p:cNvSpPr>
              <p:nvPr/>
            </p:nvSpPr>
            <p:spPr>
              <a:xfrm>
                <a:off x="6365875" y="23109238"/>
                <a:ext cx="2571750" cy="352425"/>
              </a:xfrm>
              <a:prstGeom prst="rect">
                <a:avLst/>
              </a:prstGeom>
              <a:blipFill rotWithShape="1">
                <a:blip r:embed="rId5"/>
                <a:stretch>
                  <a:fillRect b="-10345"/>
                </a:stretch>
              </a:blipFill>
            </p:spPr>
            <p:txBody>
              <a:bodyPr/>
              <a:lstStyle/>
              <a:p>
                <a:r>
                  <a:rPr lang="es-CO">
                    <a:noFill/>
                  </a:rPr>
                  <a:t> </a:t>
                </a:r>
              </a:p>
            </p:txBody>
          </p:sp>
        </mc:Fallback>
      </mc:AlternateContent>
      <p:graphicFrame>
        <p:nvGraphicFramePr>
          <p:cNvPr id="33" name="32 Tabla"/>
          <p:cNvGraphicFramePr>
            <a:graphicFrameLocks noGrp="1"/>
          </p:cNvGraphicFramePr>
          <p:nvPr>
            <p:extLst>
              <p:ext uri="{D42A27DB-BD31-4B8C-83A1-F6EECF244321}">
                <p14:modId xmlns:p14="http://schemas.microsoft.com/office/powerpoint/2010/main" val="702381989"/>
              </p:ext>
            </p:extLst>
          </p:nvPr>
        </p:nvGraphicFramePr>
        <p:xfrm>
          <a:off x="587263" y="1343873"/>
          <a:ext cx="10829382" cy="2847158"/>
        </p:xfrm>
        <a:graphic>
          <a:graphicData uri="http://schemas.openxmlformats.org/drawingml/2006/table">
            <a:tbl>
              <a:tblPr/>
              <a:tblGrid>
                <a:gridCol w="3579090"/>
                <a:gridCol w="1421110"/>
                <a:gridCol w="3776467"/>
                <a:gridCol w="2052715"/>
              </a:tblGrid>
              <a:tr h="208696">
                <a:tc gridSpan="4">
                  <a:txBody>
                    <a:bodyPr/>
                    <a:lstStyle/>
                    <a:p>
                      <a:pPr algn="ctr" fontAlgn="ctr"/>
                      <a:r>
                        <a:rPr lang="es-CO" sz="1400" b="1" i="0" u="none" strike="noStrike" dirty="0">
                          <a:solidFill>
                            <a:srgbClr val="FFFFFF"/>
                          </a:solidFill>
                          <a:effectLst/>
                          <a:latin typeface="+mn-lt"/>
                        </a:rPr>
                        <a:t>SEGUIMIENTO Y MEDICIÓN</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hMerge="1">
                  <a:txBody>
                    <a:bodyPr/>
                    <a:lstStyle/>
                    <a:p>
                      <a:endParaRPr lang="es-CO"/>
                    </a:p>
                  </a:txBody>
                  <a:tcPr/>
                </a:tc>
                <a:tc hMerge="1">
                  <a:txBody>
                    <a:bodyPr/>
                    <a:lstStyle/>
                    <a:p>
                      <a:endParaRPr lang="es-CO"/>
                    </a:p>
                  </a:txBody>
                  <a:tcPr/>
                </a:tc>
                <a:tc hMerge="1">
                  <a:txBody>
                    <a:bodyPr/>
                    <a:lstStyle/>
                    <a:p>
                      <a:endParaRPr lang="es-CO"/>
                    </a:p>
                  </a:txBody>
                  <a:tcPr/>
                </a:tc>
              </a:tr>
              <a:tr h="219130">
                <a:tc>
                  <a:txBody>
                    <a:bodyPr/>
                    <a:lstStyle/>
                    <a:p>
                      <a:pPr algn="ctr" fontAlgn="ctr"/>
                      <a:r>
                        <a:rPr lang="es-CO" sz="1400" b="1" i="0" u="none" strike="noStrike" dirty="0">
                          <a:solidFill>
                            <a:srgbClr val="000000"/>
                          </a:solidFill>
                          <a:effectLst/>
                          <a:latin typeface="+mn-lt"/>
                        </a:rPr>
                        <a:t>INDICADOR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CO" sz="1400" b="1" i="0" u="none" strike="noStrike" dirty="0">
                          <a:solidFill>
                            <a:srgbClr val="000000"/>
                          </a:solidFill>
                          <a:effectLst/>
                          <a:latin typeface="+mn-lt"/>
                        </a:rPr>
                        <a:t>TIPO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CO" sz="1400" b="1" i="0" u="none" strike="noStrike" dirty="0">
                          <a:solidFill>
                            <a:srgbClr val="000000"/>
                          </a:solidFill>
                          <a:effectLst/>
                          <a:latin typeface="+mn-lt"/>
                        </a:rPr>
                        <a:t>FORMULA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CO" sz="1400" b="1" i="0" u="none" strike="noStrike" dirty="0">
                          <a:solidFill>
                            <a:srgbClr val="000000"/>
                          </a:solidFill>
                          <a:effectLst/>
                          <a:latin typeface="+mn-lt"/>
                        </a:rPr>
                        <a:t>FRECUENCIA</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459132">
                <a:tc>
                  <a:txBody>
                    <a:bodyPr/>
                    <a:lstStyle/>
                    <a:p>
                      <a:pPr algn="ctr" fontAlgn="ctr"/>
                      <a:r>
                        <a:rPr lang="es-ES" sz="1400" b="0" i="0" u="none" strike="noStrike" dirty="0">
                          <a:solidFill>
                            <a:srgbClr val="000000"/>
                          </a:solidFill>
                          <a:effectLst/>
                          <a:latin typeface="+mn-lt"/>
                        </a:rPr>
                        <a:t>Eficacia de las Acciones Implementadas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1400" b="0" i="0" u="none" strike="noStrike" dirty="0">
                          <a:solidFill>
                            <a:srgbClr val="000000"/>
                          </a:solidFill>
                          <a:effectLst/>
                          <a:latin typeface="+mn-lt"/>
                        </a:rPr>
                        <a:t>Medición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CO" sz="1400" b="0" i="0" u="none" strike="noStrike" dirty="0">
                          <a:solidFill>
                            <a:srgbClr val="000000"/>
                          </a:solidFill>
                          <a:effectLst/>
                          <a:latin typeface="+mn-lt"/>
                        </a:rPr>
                        <a:t> </a:t>
                      </a:r>
                      <a:endParaRPr lang="es-CO" sz="12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1400" b="0" i="0" u="none" strike="noStrike" dirty="0">
                          <a:solidFill>
                            <a:srgbClr val="000000"/>
                          </a:solidFill>
                          <a:effectLst/>
                          <a:latin typeface="+mn-lt"/>
                        </a:rPr>
                        <a:t>Anual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8696">
                <a:tc>
                  <a:txBody>
                    <a:bodyPr/>
                    <a:lstStyle/>
                    <a:p>
                      <a:pPr algn="ctr" fontAlgn="ctr"/>
                      <a:r>
                        <a:rPr lang="es-ES" sz="1400" b="0" i="0" u="none" strike="noStrike" dirty="0">
                          <a:solidFill>
                            <a:srgbClr val="000000"/>
                          </a:solidFill>
                          <a:effectLst/>
                          <a:latin typeface="+mn-lt"/>
                        </a:rPr>
                        <a:t>Cumplimiento del Programa de Auditorías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1400" b="0" i="0" u="none" strike="noStrike" dirty="0">
                          <a:solidFill>
                            <a:srgbClr val="000000"/>
                          </a:solidFill>
                          <a:effectLst/>
                          <a:latin typeface="+mn-lt"/>
                        </a:rPr>
                        <a:t>Seguimiento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1400" b="0" i="0" u="none" strike="noStrike" dirty="0">
                          <a:solidFill>
                            <a:srgbClr val="000000"/>
                          </a:solidFill>
                          <a:effectLst/>
                          <a:latin typeface="+mn-lt"/>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1400" b="0" i="0" u="none" strike="noStrike" dirty="0">
                          <a:solidFill>
                            <a:srgbClr val="000000"/>
                          </a:solidFill>
                          <a:effectLst/>
                          <a:latin typeface="+mn-lt"/>
                        </a:rPr>
                        <a:t>Anual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69023">
                <a:tc>
                  <a:txBody>
                    <a:bodyPr/>
                    <a:lstStyle/>
                    <a:p>
                      <a:pPr algn="ctr" fontAlgn="ctr"/>
                      <a:r>
                        <a:rPr lang="es-CO" sz="1400" b="0" i="0" u="none" strike="noStrike" dirty="0">
                          <a:solidFill>
                            <a:srgbClr val="000000"/>
                          </a:solidFill>
                          <a:effectLst/>
                          <a:latin typeface="+mn-lt"/>
                        </a:rPr>
                        <a:t>IGA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1400" b="0" i="0" u="none" strike="noStrike" dirty="0">
                          <a:solidFill>
                            <a:srgbClr val="000000"/>
                          </a:solidFill>
                          <a:effectLst/>
                          <a:latin typeface="+mn-lt"/>
                        </a:rPr>
                        <a:t>Medición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ES" sz="1400" b="0" i="0" u="none" strike="noStrike" dirty="0">
                          <a:solidFill>
                            <a:srgbClr val="000000"/>
                          </a:solidFill>
                          <a:effectLst/>
                          <a:latin typeface="+mn-lt"/>
                        </a:rPr>
                        <a:t>Nivel de cumplimiento de indicadores internos de gestión ambiental</a:t>
                      </a:r>
                      <a:endParaRPr lang="es-ES" sz="12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1400" b="0" i="0" u="none" strike="noStrike" dirty="0">
                          <a:solidFill>
                            <a:srgbClr val="000000"/>
                          </a:solidFill>
                          <a:effectLst/>
                          <a:latin typeface="+mn-lt"/>
                        </a:rPr>
                        <a:t>Mensual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504056">
                <a:tc>
                  <a:txBody>
                    <a:bodyPr/>
                    <a:lstStyle/>
                    <a:p>
                      <a:pPr algn="ctr" fontAlgn="ctr"/>
                      <a:r>
                        <a:rPr lang="es-CO" sz="1400" b="0" i="0" u="none" strike="noStrike" dirty="0">
                          <a:solidFill>
                            <a:srgbClr val="000000"/>
                          </a:solidFill>
                          <a:effectLst/>
                          <a:latin typeface="+mn-lt"/>
                        </a:rPr>
                        <a:t>ICA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1400" b="0" i="0" u="none" strike="noStrike" dirty="0">
                          <a:solidFill>
                            <a:srgbClr val="000000"/>
                          </a:solidFill>
                          <a:effectLst/>
                          <a:latin typeface="+mn-lt"/>
                        </a:rPr>
                        <a:t>Medición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ES" sz="1400" b="0" i="0" u="none" strike="noStrike" dirty="0">
                          <a:solidFill>
                            <a:srgbClr val="000000"/>
                          </a:solidFill>
                          <a:effectLst/>
                          <a:latin typeface="+mn-lt"/>
                        </a:rPr>
                        <a:t>Nivel de cumplimiento de indicadores internos de comportamiento ambiental</a:t>
                      </a:r>
                      <a:endParaRPr lang="es-ES" sz="12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1400" b="0" i="0" u="none" strike="noStrike" dirty="0">
                          <a:solidFill>
                            <a:srgbClr val="000000"/>
                          </a:solidFill>
                          <a:effectLst/>
                          <a:latin typeface="+mn-lt"/>
                        </a:rPr>
                        <a:t>Mensual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576064">
                <a:tc>
                  <a:txBody>
                    <a:bodyPr/>
                    <a:lstStyle/>
                    <a:p>
                      <a:pPr algn="ctr" fontAlgn="ctr"/>
                      <a:r>
                        <a:rPr lang="es-CO" sz="1400" b="0" i="0" u="none" strike="noStrike" dirty="0">
                          <a:solidFill>
                            <a:srgbClr val="000000"/>
                          </a:solidFill>
                          <a:effectLst/>
                          <a:latin typeface="+mn-lt"/>
                        </a:rPr>
                        <a:t>IF</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1400" b="0" i="0" u="none" strike="noStrike" dirty="0">
                          <a:solidFill>
                            <a:srgbClr val="000000"/>
                          </a:solidFill>
                          <a:effectLst/>
                          <a:latin typeface="+mn-lt"/>
                        </a:rPr>
                        <a:t>Medición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ES" sz="1400" b="0" i="0" u="none" strike="noStrike" dirty="0">
                          <a:solidFill>
                            <a:srgbClr val="000000"/>
                          </a:solidFill>
                          <a:effectLst/>
                          <a:latin typeface="+mn-lt"/>
                        </a:rPr>
                        <a:t>(No. De accidentes de Trabajo /Número de Trabajadores)*100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1400" b="0" i="0" u="none" strike="noStrike" dirty="0">
                          <a:solidFill>
                            <a:srgbClr val="000000"/>
                          </a:solidFill>
                          <a:effectLst/>
                          <a:latin typeface="+mn-lt"/>
                        </a:rPr>
                        <a:t>Mensual</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mc:AlternateContent xmlns:mc="http://schemas.openxmlformats.org/markup-compatibility/2006" xmlns:a14="http://schemas.microsoft.com/office/drawing/2010/main">
        <mc:Choice Requires="a14">
          <p:sp>
            <p:nvSpPr>
              <p:cNvPr id="34" name="1 CuadroTexto">
                <a:extLst>
                  <a:ext uri="{FF2B5EF4-FFF2-40B4-BE49-F238E27FC236}"/>
                </a:extLst>
              </p:cNvPr>
              <p:cNvSpPr txBox="1"/>
              <p:nvPr/>
            </p:nvSpPr>
            <p:spPr>
              <a:xfrm>
                <a:off x="6473825" y="27374850"/>
                <a:ext cx="2381250" cy="411163"/>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s-ES" sz="1100" b="0" i="1">
                              <a:latin typeface="Cambria Math"/>
                            </a:rPr>
                          </m:ctrlPr>
                        </m:fPr>
                        <m:num>
                          <m:r>
                            <a:rPr lang="es-ES" sz="1100" b="0" i="1">
                              <a:solidFill>
                                <a:schemeClr val="tx1"/>
                              </a:solidFill>
                              <a:effectLst/>
                              <a:latin typeface="Cambria Math"/>
                            </a:rPr>
                            <m:t>𝐴𝑐𝑐𝑖𝑜𝑛𝑒𝑠</m:t>
                          </m:r>
                          <m:r>
                            <a:rPr lang="es-ES" sz="1100" b="0" i="1">
                              <a:solidFill>
                                <a:schemeClr val="tx1"/>
                              </a:solidFill>
                              <a:effectLst/>
                              <a:latin typeface="Cambria Math"/>
                            </a:rPr>
                            <m:t> </m:t>
                          </m:r>
                          <m:r>
                            <m:rPr>
                              <m:nor/>
                            </m:rPr>
                            <a:rPr lang="es-ES" sz="1100" b="0" i="0">
                              <a:solidFill>
                                <a:schemeClr val="tx1"/>
                              </a:solidFill>
                              <a:effectLst/>
                            </a:rPr>
                            <m:t>Cerradas</m:t>
                          </m:r>
                          <m:r>
                            <m:rPr>
                              <m:nor/>
                            </m:rPr>
                            <a:rPr lang="es-ES">
                              <a:effectLst/>
                            </a:rPr>
                            <m:t> </m:t>
                          </m:r>
                          <m:r>
                            <m:rPr>
                              <m:nor/>
                            </m:rPr>
                            <a:rPr lang="es-ES" b="0" i="0">
                              <a:effectLst/>
                            </a:rPr>
                            <m:t>Eficazmente</m:t>
                          </m:r>
                        </m:num>
                        <m:den>
                          <m:r>
                            <a:rPr lang="es-ES" sz="1100" b="0" i="1">
                              <a:latin typeface="Cambria Math"/>
                            </a:rPr>
                            <m:t># </m:t>
                          </m:r>
                          <m:r>
                            <a:rPr lang="es-ES" sz="1100" b="0" i="1">
                              <a:latin typeface="Cambria Math"/>
                            </a:rPr>
                            <m:t>𝑑𝑒</m:t>
                          </m:r>
                          <m:r>
                            <a:rPr lang="es-ES" sz="1100" b="0" i="1">
                              <a:latin typeface="Cambria Math"/>
                            </a:rPr>
                            <m:t> </m:t>
                          </m:r>
                          <m:r>
                            <a:rPr lang="es-CO" sz="1100" b="0" i="1">
                              <a:latin typeface="Cambria Math"/>
                            </a:rPr>
                            <m:t>𝑐𝑒𝑟𝑟𝑎𝑑𝑎𝑠</m:t>
                          </m:r>
                        </m:den>
                      </m:f>
                      <m:r>
                        <a:rPr lang="es-ES" sz="1100" b="0" i="1">
                          <a:latin typeface="Cambria Math"/>
                        </a:rPr>
                        <m:t>𝑥</m:t>
                      </m:r>
                      <m:r>
                        <a:rPr lang="es-ES" sz="1100" b="0" i="1">
                          <a:latin typeface="Cambria Math"/>
                        </a:rPr>
                        <m:t>100</m:t>
                      </m:r>
                    </m:oMath>
                  </m:oMathPara>
                </a14:m>
                <a:endParaRPr lang="es-ES" sz="1100" dirty="0"/>
              </a:p>
            </p:txBody>
          </p:sp>
        </mc:Choice>
        <mc:Fallback xmlns="">
          <p:sp>
            <p:nvSpPr>
              <p:cNvPr id="34" name="1 CuadroTexto">
                <a:extLst>
                  <a:ext uri="{FF2B5EF4-FFF2-40B4-BE49-F238E27FC236}"/>
                </a:extLst>
              </p:cNvPr>
              <p:cNvSpPr txBox="1">
                <a:spLocks noRot="1" noChangeAspect="1" noMove="1" noResize="1" noEditPoints="1" noAdjustHandles="1" noChangeArrowheads="1" noChangeShapeType="1" noTextEdit="1"/>
              </p:cNvSpPr>
              <p:nvPr/>
            </p:nvSpPr>
            <p:spPr>
              <a:xfrm>
                <a:off x="6473825" y="27374850"/>
                <a:ext cx="2381250" cy="411163"/>
              </a:xfrm>
              <a:prstGeom prst="rect">
                <a:avLst/>
              </a:prstGeom>
              <a:blipFill rotWithShape="1">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5" name="2 CuadroTexto">
                <a:extLst>
                  <a:ext uri="{FF2B5EF4-FFF2-40B4-BE49-F238E27FC236}"/>
                </a:extLst>
              </p:cNvPr>
              <p:cNvSpPr txBox="1"/>
              <p:nvPr/>
            </p:nvSpPr>
            <p:spPr>
              <a:xfrm>
                <a:off x="6483350" y="27774900"/>
                <a:ext cx="2381250" cy="444500"/>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s-ES" sz="1100" b="0" i="1">
                              <a:latin typeface="Cambria Math"/>
                            </a:rPr>
                          </m:ctrlPr>
                        </m:fPr>
                        <m:num>
                          <m:r>
                            <a:rPr lang="es-ES" sz="1100" b="0" i="1">
                              <a:solidFill>
                                <a:schemeClr val="tx1"/>
                              </a:solidFill>
                              <a:effectLst/>
                              <a:latin typeface="Cambria Math"/>
                            </a:rPr>
                            <m:t>𝑁</m:t>
                          </m:r>
                          <m:r>
                            <a:rPr lang="es-ES" sz="1100" b="0" i="1">
                              <a:solidFill>
                                <a:schemeClr val="tx1"/>
                              </a:solidFill>
                              <a:effectLst/>
                              <a:latin typeface="Cambria Math"/>
                            </a:rPr>
                            <m:t>º </m:t>
                          </m:r>
                          <m:r>
                            <a:rPr lang="es-ES" sz="1100" b="0" i="1">
                              <a:solidFill>
                                <a:schemeClr val="tx1"/>
                              </a:solidFill>
                              <a:effectLst/>
                              <a:latin typeface="Cambria Math"/>
                            </a:rPr>
                            <m:t>𝐴𝑢𝑑𝑖𝑡𝑜𝑟</m:t>
                          </m:r>
                          <m:r>
                            <a:rPr lang="es-ES" sz="1100" b="0" i="1">
                              <a:solidFill>
                                <a:schemeClr val="tx1"/>
                              </a:solidFill>
                              <a:effectLst/>
                              <a:latin typeface="Cambria Math"/>
                            </a:rPr>
                            <m:t>í</m:t>
                          </m:r>
                          <m:r>
                            <a:rPr lang="es-ES" sz="1100" b="0" i="1">
                              <a:solidFill>
                                <a:schemeClr val="tx1"/>
                              </a:solidFill>
                              <a:effectLst/>
                              <a:latin typeface="Cambria Math"/>
                            </a:rPr>
                            <m:t>𝑎𝑠</m:t>
                          </m:r>
                          <m:r>
                            <a:rPr lang="es-ES" sz="1100" b="0" i="1">
                              <a:solidFill>
                                <a:schemeClr val="tx1"/>
                              </a:solidFill>
                              <a:effectLst/>
                              <a:latin typeface="Cambria Math"/>
                            </a:rPr>
                            <m:t> </m:t>
                          </m:r>
                          <m:r>
                            <a:rPr lang="es-ES" sz="1100" b="0" i="1">
                              <a:solidFill>
                                <a:schemeClr val="tx1"/>
                              </a:solidFill>
                              <a:effectLst/>
                              <a:latin typeface="Cambria Math"/>
                            </a:rPr>
                            <m:t>𝐸𝑗𝑒𝑐𝑢𝑡𝑎𝑑𝑎𝑠</m:t>
                          </m:r>
                        </m:num>
                        <m:den>
                          <m:r>
                            <a:rPr lang="es-ES" sz="1100" b="0" i="1">
                              <a:latin typeface="Cambria Math"/>
                            </a:rPr>
                            <m:t>𝑁</m:t>
                          </m:r>
                          <m:r>
                            <a:rPr lang="es-ES" sz="1100" b="0" i="1">
                              <a:latin typeface="Cambria Math"/>
                            </a:rPr>
                            <m:t>º </m:t>
                          </m:r>
                          <m:r>
                            <a:rPr lang="es-ES" sz="1100" b="0" i="1">
                              <a:latin typeface="Cambria Math"/>
                            </a:rPr>
                            <m:t>𝐴𝑢𝑑𝑖𝑡𝑜𝑟</m:t>
                          </m:r>
                          <m:r>
                            <a:rPr lang="es-ES" sz="1100" b="0" i="1">
                              <a:latin typeface="Cambria Math"/>
                            </a:rPr>
                            <m:t>í</m:t>
                          </m:r>
                          <m:r>
                            <a:rPr lang="es-ES" sz="1100" b="0" i="1">
                              <a:latin typeface="Cambria Math"/>
                            </a:rPr>
                            <m:t>𝑎𝑠</m:t>
                          </m:r>
                          <m:r>
                            <a:rPr lang="es-ES" sz="1100" b="0" i="1">
                              <a:latin typeface="Cambria Math"/>
                            </a:rPr>
                            <m:t> </m:t>
                          </m:r>
                          <m:r>
                            <a:rPr lang="es-ES" sz="1100" b="0" i="1">
                              <a:latin typeface="Cambria Math"/>
                            </a:rPr>
                            <m:t>𝑃𝑟𝑜𝑔𝑟𝑎𝑚𝑎𝑑𝑎𝑠</m:t>
                          </m:r>
                        </m:den>
                      </m:f>
                      <m:r>
                        <a:rPr lang="es-ES" sz="1100" b="0" i="1">
                          <a:latin typeface="Cambria Math"/>
                        </a:rPr>
                        <m:t>𝑥</m:t>
                      </m:r>
                      <m:r>
                        <a:rPr lang="es-ES" sz="1100" b="0" i="1">
                          <a:latin typeface="Cambria Math"/>
                        </a:rPr>
                        <m:t>100</m:t>
                      </m:r>
                    </m:oMath>
                  </m:oMathPara>
                </a14:m>
                <a:endParaRPr lang="es-ES" sz="1100" dirty="0"/>
              </a:p>
            </p:txBody>
          </p:sp>
        </mc:Choice>
        <mc:Fallback xmlns="">
          <p:sp>
            <p:nvSpPr>
              <p:cNvPr id="35" name="2 CuadroTexto">
                <a:extLst>
                  <a:ext uri="{FF2B5EF4-FFF2-40B4-BE49-F238E27FC236}"/>
                </a:extLst>
              </p:cNvPr>
              <p:cNvSpPr txBox="1">
                <a:spLocks noRot="1" noChangeAspect="1" noMove="1" noResize="1" noEditPoints="1" noAdjustHandles="1" noChangeArrowheads="1" noChangeShapeType="1" noTextEdit="1"/>
              </p:cNvSpPr>
              <p:nvPr/>
            </p:nvSpPr>
            <p:spPr>
              <a:xfrm>
                <a:off x="6483350" y="27774900"/>
                <a:ext cx="2381250" cy="444500"/>
              </a:xfrm>
              <a:prstGeom prst="rect">
                <a:avLst/>
              </a:prstGeom>
              <a:blipFill rotWithShape="1">
                <a:blip r:embed="rId7"/>
                <a:stretch>
                  <a:fillRect b="-274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6" name="4 CuadroTexto">
                <a:extLst>
                  <a:ext uri="{FF2B5EF4-FFF2-40B4-BE49-F238E27FC236}"/>
                </a:extLst>
              </p:cNvPr>
              <p:cNvSpPr txBox="1"/>
              <p:nvPr/>
            </p:nvSpPr>
            <p:spPr>
              <a:xfrm>
                <a:off x="6962775" y="28684538"/>
                <a:ext cx="1733550" cy="35718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s-CO" sz="1200" b="0" dirty="0"/>
                  <a:t>IGA</a:t>
                </a:r>
                <a14:m>
                  <m:oMath xmlns:m="http://schemas.openxmlformats.org/officeDocument/2006/math">
                    <m:d>
                      <m:dPr>
                        <m:ctrlPr>
                          <a:rPr lang="es-CO" sz="1200" b="0" i="1">
                            <a:latin typeface="Cambria Math"/>
                          </a:rPr>
                        </m:ctrlPr>
                      </m:dPr>
                      <m:e>
                        <m:r>
                          <a:rPr lang="es-CO" sz="1200" b="0" i="1">
                            <a:latin typeface="Cambria Math"/>
                          </a:rPr>
                          <m:t>%</m:t>
                        </m:r>
                      </m:e>
                    </m:d>
                    <m:r>
                      <a:rPr lang="es-CO" sz="1200" b="0" i="1">
                        <a:latin typeface="Cambria Math"/>
                      </a:rPr>
                      <m:t>=</m:t>
                    </m:r>
                    <m:f>
                      <m:fPr>
                        <m:ctrlPr>
                          <a:rPr lang="es-CO" sz="1200" b="0" i="1">
                            <a:latin typeface="Cambria Math"/>
                          </a:rPr>
                        </m:ctrlPr>
                      </m:fPr>
                      <m:num>
                        <m:r>
                          <a:rPr lang="es-CO" sz="1200" b="0" i="1">
                            <a:solidFill>
                              <a:schemeClr val="tx1"/>
                            </a:solidFill>
                            <a:effectLst/>
                            <a:latin typeface="Cambria Math"/>
                          </a:rPr>
                          <m:t>Ʃ</m:t>
                        </m:r>
                        <m:r>
                          <m:rPr>
                            <m:nor/>
                          </m:rPr>
                          <a:rPr lang="es-CO" sz="1200" b="0" i="0">
                            <a:solidFill>
                              <a:schemeClr val="tx1"/>
                            </a:solidFill>
                            <a:effectLst/>
                          </a:rPr>
                          <m:t> </m:t>
                        </m:r>
                        <m:r>
                          <m:rPr>
                            <m:nor/>
                          </m:rPr>
                          <a:rPr lang="es-CO" sz="1200">
                            <a:solidFill>
                              <a:schemeClr val="tx1"/>
                            </a:solidFill>
                            <a:effectLst/>
                          </a:rPr>
                          <m:t>(</m:t>
                        </m:r>
                        <m:sSub>
                          <m:sSubPr>
                            <m:ctrlPr>
                              <a:rPr lang="es-CO" sz="1200" i="1">
                                <a:solidFill>
                                  <a:schemeClr val="tx1"/>
                                </a:solidFill>
                                <a:effectLst/>
                                <a:latin typeface="Cambria Math"/>
                              </a:rPr>
                            </m:ctrlPr>
                          </m:sSubPr>
                          <m:e>
                            <m:r>
                              <a:rPr lang="es-CO" sz="1200" b="0" i="1">
                                <a:solidFill>
                                  <a:schemeClr val="tx1"/>
                                </a:solidFill>
                                <a:effectLst/>
                                <a:latin typeface="Cambria Math"/>
                              </a:rPr>
                              <m:t>𝑛</m:t>
                            </m:r>
                          </m:e>
                          <m:sub>
                            <m:r>
                              <a:rPr lang="es-CO" sz="1200" b="0" i="1">
                                <a:solidFill>
                                  <a:schemeClr val="tx1"/>
                                </a:solidFill>
                                <a:effectLst/>
                                <a:latin typeface="Cambria Math"/>
                              </a:rPr>
                              <m:t>𝑖</m:t>
                            </m:r>
                          </m:sub>
                        </m:sSub>
                        <m:r>
                          <m:rPr>
                            <m:nor/>
                          </m:rPr>
                          <a:rPr lang="es-CO" sz="1200">
                            <a:solidFill>
                              <a:schemeClr val="tx1"/>
                            </a:solidFill>
                            <a:effectLst/>
                          </a:rPr>
                          <m:t>)</m:t>
                        </m:r>
                        <m:r>
                          <m:rPr>
                            <m:nor/>
                          </m:rPr>
                          <a:rPr lang="es-CO" sz="1200">
                            <a:effectLst/>
                          </a:rPr>
                          <m:t> </m:t>
                        </m:r>
                      </m:num>
                      <m:den>
                        <m:r>
                          <a:rPr lang="es-CO" sz="1200" b="0" i="1">
                            <a:latin typeface="Cambria Math"/>
                          </a:rPr>
                          <m:t>𝑛</m:t>
                        </m:r>
                        <m:r>
                          <a:rPr lang="es-CO" sz="1200" b="0" i="1">
                            <a:latin typeface="Cambria Math"/>
                          </a:rPr>
                          <m:t> </m:t>
                        </m:r>
                      </m:den>
                    </m:f>
                    <m:r>
                      <a:rPr lang="es-CO" sz="1200" b="0" i="1">
                        <a:latin typeface="Cambria Math"/>
                      </a:rPr>
                      <m:t>100</m:t>
                    </m:r>
                  </m:oMath>
                </a14:m>
                <a:r>
                  <a:rPr lang="es-CO" sz="1100" dirty="0"/>
                  <a:t> </a:t>
                </a:r>
              </a:p>
            </p:txBody>
          </p:sp>
        </mc:Choice>
        <mc:Fallback xmlns="">
          <p:sp>
            <p:nvSpPr>
              <p:cNvPr id="36" name="4 CuadroTexto">
                <a:extLst>
                  <a:ext uri="{FF2B5EF4-FFF2-40B4-BE49-F238E27FC236}"/>
                </a:extLst>
              </p:cNvPr>
              <p:cNvSpPr txBox="1">
                <a:spLocks noRot="1" noChangeAspect="1" noMove="1" noResize="1" noEditPoints="1" noAdjustHandles="1" noChangeArrowheads="1" noChangeShapeType="1" noTextEdit="1"/>
              </p:cNvSpPr>
              <p:nvPr/>
            </p:nvSpPr>
            <p:spPr>
              <a:xfrm>
                <a:off x="6962775" y="28684538"/>
                <a:ext cx="1733550" cy="357187"/>
              </a:xfrm>
              <a:prstGeom prst="rect">
                <a:avLst/>
              </a:prstGeom>
              <a:blipFill rotWithShape="1">
                <a:blip r:embed="rId8"/>
                <a:stretch>
                  <a:fillRect b="-11864"/>
                </a:stretch>
              </a:blipFill>
              <a:ln>
                <a:noFill/>
              </a:ln>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7" name="4 CuadroTexto">
                <a:extLst>
                  <a:ext uri="{FF2B5EF4-FFF2-40B4-BE49-F238E27FC236}"/>
                </a:extLst>
              </p:cNvPr>
              <p:cNvSpPr txBox="1"/>
              <p:nvPr/>
            </p:nvSpPr>
            <p:spPr>
              <a:xfrm>
                <a:off x="6904038" y="29600525"/>
                <a:ext cx="1733550" cy="38735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t">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s-CO" sz="1200" b="0" dirty="0"/>
                  <a:t>ICA</a:t>
                </a:r>
                <a14:m>
                  <m:oMath xmlns:m="http://schemas.openxmlformats.org/officeDocument/2006/math">
                    <m:d>
                      <m:dPr>
                        <m:ctrlPr>
                          <a:rPr lang="es-CO" sz="1200" b="0" i="1">
                            <a:latin typeface="Cambria Math"/>
                          </a:rPr>
                        </m:ctrlPr>
                      </m:dPr>
                      <m:e>
                        <m:r>
                          <a:rPr lang="es-CO" sz="1200" b="0" i="1">
                            <a:latin typeface="Cambria Math"/>
                          </a:rPr>
                          <m:t>%</m:t>
                        </m:r>
                      </m:e>
                    </m:d>
                    <m:r>
                      <a:rPr lang="es-CO" sz="1200" b="0" i="1">
                        <a:latin typeface="Cambria Math"/>
                      </a:rPr>
                      <m:t>=</m:t>
                    </m:r>
                    <m:f>
                      <m:fPr>
                        <m:ctrlPr>
                          <a:rPr lang="es-CO" sz="1200" b="0" i="1">
                            <a:latin typeface="Cambria Math"/>
                          </a:rPr>
                        </m:ctrlPr>
                      </m:fPr>
                      <m:num>
                        <m:r>
                          <a:rPr lang="es-CO" sz="1200" b="0" i="1">
                            <a:solidFill>
                              <a:schemeClr val="tx1"/>
                            </a:solidFill>
                            <a:effectLst/>
                            <a:latin typeface="Cambria Math"/>
                          </a:rPr>
                          <m:t>Ʃ</m:t>
                        </m:r>
                        <m:r>
                          <m:rPr>
                            <m:nor/>
                          </m:rPr>
                          <a:rPr lang="es-CO" sz="1200" b="0" i="0">
                            <a:solidFill>
                              <a:schemeClr val="tx1"/>
                            </a:solidFill>
                            <a:effectLst/>
                          </a:rPr>
                          <m:t> </m:t>
                        </m:r>
                        <m:r>
                          <m:rPr>
                            <m:nor/>
                          </m:rPr>
                          <a:rPr lang="es-CO" sz="1200">
                            <a:solidFill>
                              <a:schemeClr val="tx1"/>
                            </a:solidFill>
                            <a:effectLst/>
                          </a:rPr>
                          <m:t>(</m:t>
                        </m:r>
                        <m:sSub>
                          <m:sSubPr>
                            <m:ctrlPr>
                              <a:rPr lang="es-CO" sz="1200" i="1">
                                <a:solidFill>
                                  <a:schemeClr val="tx1"/>
                                </a:solidFill>
                                <a:effectLst/>
                                <a:latin typeface="Cambria Math"/>
                              </a:rPr>
                            </m:ctrlPr>
                          </m:sSubPr>
                          <m:e>
                            <m:r>
                              <a:rPr lang="es-CO" sz="1200" b="0" i="1">
                                <a:solidFill>
                                  <a:schemeClr val="tx1"/>
                                </a:solidFill>
                                <a:effectLst/>
                                <a:latin typeface="Cambria Math"/>
                              </a:rPr>
                              <m:t>𝑛</m:t>
                            </m:r>
                          </m:e>
                          <m:sub>
                            <m:r>
                              <a:rPr lang="es-CO" sz="1200" b="0" i="1">
                                <a:solidFill>
                                  <a:schemeClr val="tx1"/>
                                </a:solidFill>
                                <a:effectLst/>
                                <a:latin typeface="Cambria Math"/>
                              </a:rPr>
                              <m:t>𝑖</m:t>
                            </m:r>
                          </m:sub>
                        </m:sSub>
                        <m:r>
                          <m:rPr>
                            <m:nor/>
                          </m:rPr>
                          <a:rPr lang="es-CO" sz="1200">
                            <a:solidFill>
                              <a:schemeClr val="tx1"/>
                            </a:solidFill>
                            <a:effectLst/>
                          </a:rPr>
                          <m:t>)</m:t>
                        </m:r>
                        <m:r>
                          <m:rPr>
                            <m:nor/>
                          </m:rPr>
                          <a:rPr lang="es-CO" sz="1200">
                            <a:effectLst/>
                          </a:rPr>
                          <m:t> </m:t>
                        </m:r>
                      </m:num>
                      <m:den>
                        <m:r>
                          <a:rPr lang="es-CO" sz="1200" b="0" i="1">
                            <a:latin typeface="Cambria Math"/>
                          </a:rPr>
                          <m:t>𝑛</m:t>
                        </m:r>
                        <m:r>
                          <a:rPr lang="es-CO" sz="1200" b="0" i="1">
                            <a:latin typeface="Cambria Math"/>
                          </a:rPr>
                          <m:t> </m:t>
                        </m:r>
                      </m:den>
                    </m:f>
                    <m:r>
                      <a:rPr lang="es-CO" sz="1200" b="0" i="1">
                        <a:latin typeface="Cambria Math"/>
                      </a:rPr>
                      <m:t>100</m:t>
                    </m:r>
                  </m:oMath>
                </a14:m>
                <a:r>
                  <a:rPr lang="es-CO" sz="1100" dirty="0"/>
                  <a:t> </a:t>
                </a:r>
              </a:p>
            </p:txBody>
          </p:sp>
        </mc:Choice>
        <mc:Fallback xmlns="">
          <p:sp>
            <p:nvSpPr>
              <p:cNvPr id="37" name="4 CuadroTexto">
                <a:extLst>
                  <a:ext uri="{FF2B5EF4-FFF2-40B4-BE49-F238E27FC236}"/>
                </a:extLst>
              </p:cNvPr>
              <p:cNvSpPr txBox="1">
                <a:spLocks noRot="1" noChangeAspect="1" noMove="1" noResize="1" noEditPoints="1" noAdjustHandles="1" noChangeArrowheads="1" noChangeShapeType="1" noTextEdit="1"/>
              </p:cNvSpPr>
              <p:nvPr/>
            </p:nvSpPr>
            <p:spPr>
              <a:xfrm>
                <a:off x="6904038" y="29600525"/>
                <a:ext cx="1733550" cy="387350"/>
              </a:xfrm>
              <a:prstGeom prst="rect">
                <a:avLst/>
              </a:prstGeom>
              <a:blipFill rotWithShape="1">
                <a:blip r:embed="rId9"/>
                <a:stretch>
                  <a:fillRect l="-352" b="-4762"/>
                </a:stretch>
              </a:blipFill>
              <a:ln>
                <a:noFill/>
              </a:ln>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9" name="1 CuadroTexto">
                <a:extLst>
                  <a:ext uri="{FF2B5EF4-FFF2-40B4-BE49-F238E27FC236}"/>
                </a:extLst>
              </p:cNvPr>
              <p:cNvSpPr txBox="1"/>
              <p:nvPr/>
            </p:nvSpPr>
            <p:spPr>
              <a:xfrm>
                <a:off x="6060621" y="2256462"/>
                <a:ext cx="2381251" cy="439800"/>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s-ES" sz="1200" b="0" i="1">
                              <a:latin typeface="Cambria Math"/>
                            </a:rPr>
                          </m:ctrlPr>
                        </m:fPr>
                        <m:num>
                          <m:r>
                            <a:rPr lang="es-ES" sz="1200" b="0" i="1">
                              <a:solidFill>
                                <a:schemeClr val="tx1"/>
                              </a:solidFill>
                              <a:effectLst/>
                              <a:latin typeface="Cambria Math"/>
                            </a:rPr>
                            <m:t>𝐴𝑐𝑐𝑖𝑜𝑛𝑒𝑠</m:t>
                          </m:r>
                          <m:r>
                            <a:rPr lang="es-ES" sz="1200" b="0" i="1">
                              <a:solidFill>
                                <a:schemeClr val="tx1"/>
                              </a:solidFill>
                              <a:effectLst/>
                              <a:latin typeface="Cambria Math"/>
                            </a:rPr>
                            <m:t> </m:t>
                          </m:r>
                          <m:r>
                            <m:rPr>
                              <m:nor/>
                            </m:rPr>
                            <a:rPr lang="es-ES" sz="1200" b="0" i="0">
                              <a:solidFill>
                                <a:schemeClr val="tx1"/>
                              </a:solidFill>
                              <a:effectLst/>
                            </a:rPr>
                            <m:t>Cerradas</m:t>
                          </m:r>
                          <m:r>
                            <m:rPr>
                              <m:nor/>
                            </m:rPr>
                            <a:rPr lang="es-ES" sz="1200">
                              <a:effectLst/>
                            </a:rPr>
                            <m:t> </m:t>
                          </m:r>
                          <m:r>
                            <m:rPr>
                              <m:nor/>
                            </m:rPr>
                            <a:rPr lang="es-ES" sz="1200" b="0" i="0">
                              <a:effectLst/>
                            </a:rPr>
                            <m:t>Eficazmente</m:t>
                          </m:r>
                        </m:num>
                        <m:den>
                          <m:r>
                            <a:rPr lang="es-ES" sz="1200" b="0" i="1">
                              <a:latin typeface="Cambria Math"/>
                            </a:rPr>
                            <m:t># </m:t>
                          </m:r>
                          <m:r>
                            <a:rPr lang="es-ES" sz="1200" b="0" i="1">
                              <a:latin typeface="Cambria Math"/>
                            </a:rPr>
                            <m:t>𝑑𝑒</m:t>
                          </m:r>
                          <m:r>
                            <a:rPr lang="es-ES" sz="1200" b="0" i="1">
                              <a:latin typeface="Cambria Math"/>
                            </a:rPr>
                            <m:t> </m:t>
                          </m:r>
                          <m:r>
                            <a:rPr lang="es-CO" sz="1200" b="0" i="1">
                              <a:latin typeface="Cambria Math"/>
                            </a:rPr>
                            <m:t>𝑐𝑒𝑟𝑟𝑎𝑑𝑎𝑠</m:t>
                          </m:r>
                        </m:den>
                      </m:f>
                      <m:r>
                        <a:rPr lang="es-ES" sz="1200" b="0" i="1">
                          <a:latin typeface="Cambria Math"/>
                        </a:rPr>
                        <m:t>𝑥</m:t>
                      </m:r>
                      <m:r>
                        <a:rPr lang="es-ES" sz="1200" b="0" i="1">
                          <a:latin typeface="Cambria Math"/>
                        </a:rPr>
                        <m:t>100</m:t>
                      </m:r>
                    </m:oMath>
                  </m:oMathPara>
                </a14:m>
                <a:endParaRPr lang="es-ES" sz="1200" dirty="0"/>
              </a:p>
            </p:txBody>
          </p:sp>
        </mc:Choice>
        <mc:Fallback xmlns="">
          <p:sp>
            <p:nvSpPr>
              <p:cNvPr id="39" name="1 CuadroTexto">
                <a:extLst>
                  <a:ext uri="{FF2B5EF4-FFF2-40B4-BE49-F238E27FC236}"/>
                </a:extLst>
              </p:cNvPr>
              <p:cNvSpPr txBox="1">
                <a:spLocks noRot="1" noChangeAspect="1" noMove="1" noResize="1" noEditPoints="1" noAdjustHandles="1" noChangeArrowheads="1" noChangeShapeType="1" noTextEdit="1"/>
              </p:cNvSpPr>
              <p:nvPr/>
            </p:nvSpPr>
            <p:spPr>
              <a:xfrm>
                <a:off x="6060621" y="2256462"/>
                <a:ext cx="2381251" cy="439800"/>
              </a:xfrm>
              <a:prstGeom prst="rect">
                <a:avLst/>
              </a:prstGeom>
              <a:blipFill rotWithShape="1">
                <a:blip r:embed="rId10"/>
                <a:stretch>
                  <a:fillRect r="-4348" b="-2778"/>
                </a:stretch>
              </a:blipFill>
            </p:spPr>
            <p:txBody>
              <a:bodyPr/>
              <a:lstStyle/>
              <a:p>
                <a:r>
                  <a:rPr lang="es-CO">
                    <a:noFill/>
                  </a:rPr>
                  <a:t> </a:t>
                </a:r>
              </a:p>
            </p:txBody>
          </p:sp>
        </mc:Fallback>
      </mc:AlternateContent>
      <p:sp>
        <p:nvSpPr>
          <p:cNvPr id="2" name="1 Marcador de número de diapositiva"/>
          <p:cNvSpPr>
            <a:spLocks noGrp="1"/>
          </p:cNvSpPr>
          <p:nvPr>
            <p:ph type="sldNum" sz="quarter" idx="12"/>
          </p:nvPr>
        </p:nvSpPr>
        <p:spPr>
          <a:xfrm>
            <a:off x="8930169" y="6237312"/>
            <a:ext cx="2772198" cy="365125"/>
          </a:xfrm>
        </p:spPr>
        <p:txBody>
          <a:bodyPr/>
          <a:lstStyle/>
          <a:p>
            <a:fld id="{FFCAED88-EA73-4BA6-A286-B18324E965BC}" type="slidenum">
              <a:rPr lang="es-CO" smtClean="0"/>
              <a:t>40</a:t>
            </a:fld>
            <a:endParaRPr lang="es-CO" dirty="0"/>
          </a:p>
        </p:txBody>
      </p:sp>
      <mc:AlternateContent xmlns:mc="http://schemas.openxmlformats.org/markup-compatibility/2006" xmlns:a14="http://schemas.microsoft.com/office/drawing/2010/main">
        <mc:Choice Requires="a14">
          <p:sp>
            <p:nvSpPr>
              <p:cNvPr id="15" name="2 CuadroTexto">
                <a:extLst>
                  <a:ext uri="{FF2B5EF4-FFF2-40B4-BE49-F238E27FC236}"/>
                </a:extLst>
              </p:cNvPr>
              <p:cNvSpPr txBox="1"/>
              <p:nvPr/>
            </p:nvSpPr>
            <p:spPr>
              <a:xfrm>
                <a:off x="6223673" y="1812238"/>
                <a:ext cx="2381251" cy="476221"/>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s-ES" sz="1200" b="0" i="1">
                              <a:latin typeface="Cambria Math"/>
                            </a:rPr>
                          </m:ctrlPr>
                        </m:fPr>
                        <m:num>
                          <m:r>
                            <a:rPr lang="es-ES" sz="1200" b="0" i="1">
                              <a:solidFill>
                                <a:schemeClr val="tx1"/>
                              </a:solidFill>
                              <a:effectLst/>
                              <a:latin typeface="Cambria Math"/>
                            </a:rPr>
                            <m:t>𝑁</m:t>
                          </m:r>
                          <m:r>
                            <a:rPr lang="es-ES" sz="1200" b="0" i="1">
                              <a:solidFill>
                                <a:schemeClr val="tx1"/>
                              </a:solidFill>
                              <a:effectLst/>
                              <a:latin typeface="Cambria Math"/>
                            </a:rPr>
                            <m:t>º </m:t>
                          </m:r>
                          <m:r>
                            <a:rPr lang="es-ES" sz="1200" b="0" i="1">
                              <a:solidFill>
                                <a:schemeClr val="tx1"/>
                              </a:solidFill>
                              <a:effectLst/>
                              <a:latin typeface="Cambria Math"/>
                            </a:rPr>
                            <m:t>𝐴𝑢𝑑𝑖𝑡𝑜𝑟</m:t>
                          </m:r>
                          <m:r>
                            <a:rPr lang="es-ES" sz="1200" b="0" i="1">
                              <a:solidFill>
                                <a:schemeClr val="tx1"/>
                              </a:solidFill>
                              <a:effectLst/>
                              <a:latin typeface="Cambria Math"/>
                            </a:rPr>
                            <m:t>í</m:t>
                          </m:r>
                          <m:r>
                            <a:rPr lang="es-ES" sz="1200" b="0" i="1">
                              <a:solidFill>
                                <a:schemeClr val="tx1"/>
                              </a:solidFill>
                              <a:effectLst/>
                              <a:latin typeface="Cambria Math"/>
                            </a:rPr>
                            <m:t>𝑎𝑠</m:t>
                          </m:r>
                          <m:r>
                            <a:rPr lang="es-ES" sz="1200" b="0" i="1">
                              <a:solidFill>
                                <a:schemeClr val="tx1"/>
                              </a:solidFill>
                              <a:effectLst/>
                              <a:latin typeface="Cambria Math"/>
                            </a:rPr>
                            <m:t> </m:t>
                          </m:r>
                          <m:r>
                            <a:rPr lang="es-ES" sz="1200" b="0" i="1">
                              <a:solidFill>
                                <a:schemeClr val="tx1"/>
                              </a:solidFill>
                              <a:effectLst/>
                              <a:latin typeface="Cambria Math"/>
                            </a:rPr>
                            <m:t>𝐸𝑗𝑒𝑐𝑢𝑡𝑎𝑑𝑎𝑠</m:t>
                          </m:r>
                        </m:num>
                        <m:den>
                          <m:r>
                            <a:rPr lang="es-ES" sz="1200" b="0" i="1">
                              <a:latin typeface="Cambria Math"/>
                            </a:rPr>
                            <m:t>𝑁</m:t>
                          </m:r>
                          <m:r>
                            <a:rPr lang="es-ES" sz="1200" b="0" i="1">
                              <a:latin typeface="Cambria Math"/>
                            </a:rPr>
                            <m:t>º </m:t>
                          </m:r>
                          <m:r>
                            <a:rPr lang="es-ES" sz="1200" b="0" i="1">
                              <a:latin typeface="Cambria Math"/>
                            </a:rPr>
                            <m:t>𝐴𝑢𝑑𝑖𝑡𝑜𝑟</m:t>
                          </m:r>
                          <m:r>
                            <a:rPr lang="es-ES" sz="1200" b="0" i="1">
                              <a:latin typeface="Cambria Math"/>
                            </a:rPr>
                            <m:t>í</m:t>
                          </m:r>
                          <m:r>
                            <a:rPr lang="es-ES" sz="1200" b="0" i="1">
                              <a:latin typeface="Cambria Math"/>
                            </a:rPr>
                            <m:t>𝑎𝑠</m:t>
                          </m:r>
                          <m:r>
                            <a:rPr lang="es-ES" sz="1200" b="0" i="1">
                              <a:latin typeface="Cambria Math"/>
                            </a:rPr>
                            <m:t> </m:t>
                          </m:r>
                          <m:r>
                            <a:rPr lang="es-ES" sz="1200" b="0" i="1">
                              <a:latin typeface="Cambria Math"/>
                            </a:rPr>
                            <m:t>𝑃𝑟𝑜𝑔𝑟𝑎𝑚𝑎𝑑𝑎𝑠</m:t>
                          </m:r>
                        </m:den>
                      </m:f>
                      <m:r>
                        <a:rPr lang="es-ES" sz="1200" b="0" i="1">
                          <a:latin typeface="Cambria Math"/>
                        </a:rPr>
                        <m:t>𝑥</m:t>
                      </m:r>
                      <m:r>
                        <a:rPr lang="es-ES" sz="1200" b="0" i="1">
                          <a:latin typeface="Cambria Math"/>
                        </a:rPr>
                        <m:t>100</m:t>
                      </m:r>
                    </m:oMath>
                  </m:oMathPara>
                </a14:m>
                <a:endParaRPr lang="es-ES" sz="1200" dirty="0"/>
              </a:p>
            </p:txBody>
          </p:sp>
        </mc:Choice>
        <mc:Fallback xmlns="">
          <p:sp>
            <p:nvSpPr>
              <p:cNvPr id="15" name="2 CuadroTexto">
                <a:extLst>
                  <a:ext uri="{FF2B5EF4-FFF2-40B4-BE49-F238E27FC236}"/>
                </a:extLst>
              </p:cNvPr>
              <p:cNvSpPr txBox="1">
                <a:spLocks noRot="1" noChangeAspect="1" noMove="1" noResize="1" noEditPoints="1" noAdjustHandles="1" noChangeArrowheads="1" noChangeShapeType="1" noTextEdit="1"/>
              </p:cNvSpPr>
              <p:nvPr/>
            </p:nvSpPr>
            <p:spPr>
              <a:xfrm>
                <a:off x="6223673" y="1812238"/>
                <a:ext cx="2381251" cy="476221"/>
              </a:xfrm>
              <a:prstGeom prst="rect">
                <a:avLst/>
              </a:prstGeom>
              <a:blipFill rotWithShape="1">
                <a:blip r:embed="rId11"/>
                <a:stretch>
                  <a:fillRect r="-2302" b="-3846"/>
                </a:stretch>
              </a:blipFill>
            </p:spPr>
            <p:txBody>
              <a:bodyPr/>
              <a:lstStyle/>
              <a:p>
                <a:r>
                  <a:rPr lang="es-CO">
                    <a:noFill/>
                  </a:rPr>
                  <a:t> </a:t>
                </a:r>
              </a:p>
            </p:txBody>
          </p:sp>
        </mc:Fallback>
      </mc:AlternateContent>
      <p:sp>
        <p:nvSpPr>
          <p:cNvPr id="16" name="1 Título"/>
          <p:cNvSpPr txBox="1">
            <a:spLocks/>
          </p:cNvSpPr>
          <p:nvPr/>
        </p:nvSpPr>
        <p:spPr>
          <a:xfrm>
            <a:off x="611083" y="903040"/>
            <a:ext cx="4248472" cy="432048"/>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2000" dirty="0" smtClean="0">
                <a:latin typeface="+mn-lt"/>
              </a:rPr>
              <a:t>Indicadores Gestión Integral Actuales</a:t>
            </a:r>
            <a:endParaRPr lang="es-CO" sz="2000" dirty="0">
              <a:latin typeface="+mn-lt"/>
            </a:endParaRPr>
          </a:p>
        </p:txBody>
      </p:sp>
      <p:sp>
        <p:nvSpPr>
          <p:cNvPr id="3" name="2 Rectángulo"/>
          <p:cNvSpPr/>
          <p:nvPr/>
        </p:nvSpPr>
        <p:spPr>
          <a:xfrm>
            <a:off x="1279636" y="4802376"/>
            <a:ext cx="7407845"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s-CO" sz="1600" dirty="0" smtClean="0"/>
              <a:t>Generación </a:t>
            </a:r>
            <a:r>
              <a:rPr lang="es-CO" sz="1600" dirty="0"/>
              <a:t>residuos sólidos </a:t>
            </a:r>
            <a:r>
              <a:rPr lang="es-CO" sz="1600" dirty="0" smtClean="0"/>
              <a:t>peligrosos</a:t>
            </a:r>
          </a:p>
          <a:p>
            <a:pPr marL="285750" indent="-285750">
              <a:lnSpc>
                <a:spcPct val="150000"/>
              </a:lnSpc>
              <a:buFont typeface="Arial" panose="020B0604020202020204" pitchFamily="34" charset="0"/>
              <a:buChar char="•"/>
            </a:pPr>
            <a:r>
              <a:rPr lang="es-ES" sz="1600" dirty="0"/>
              <a:t>Nivel de Cumplimiento de requisitos Legales Sostenibilidad</a:t>
            </a:r>
          </a:p>
          <a:p>
            <a:pPr marL="285750" indent="-285750">
              <a:lnSpc>
                <a:spcPct val="150000"/>
              </a:lnSpc>
              <a:buFont typeface="Arial" panose="020B0604020202020204" pitchFamily="34" charset="0"/>
              <a:buChar char="•"/>
            </a:pPr>
            <a:r>
              <a:rPr lang="es-ES" sz="1600" dirty="0"/>
              <a:t>Numero de planes de mejora documentados en el SIG por </a:t>
            </a:r>
            <a:r>
              <a:rPr lang="es-ES" sz="1600" dirty="0" smtClean="0"/>
              <a:t>semestre</a:t>
            </a:r>
          </a:p>
          <a:p>
            <a:pPr marL="285750" indent="-285750">
              <a:lnSpc>
                <a:spcPct val="150000"/>
              </a:lnSpc>
              <a:buFont typeface="Arial" panose="020B0604020202020204" pitchFamily="34" charset="0"/>
              <a:buChar char="•"/>
            </a:pPr>
            <a:r>
              <a:rPr lang="es-ES" sz="1600" dirty="0" smtClean="0"/>
              <a:t>Planes </a:t>
            </a:r>
            <a:r>
              <a:rPr lang="es-ES" sz="1600" dirty="0"/>
              <a:t>de acción con cierre efectivo por año</a:t>
            </a:r>
          </a:p>
          <a:p>
            <a:pPr marL="285750" indent="-285750">
              <a:lnSpc>
                <a:spcPct val="150000"/>
              </a:lnSpc>
              <a:buFont typeface="Arial" panose="020B0604020202020204" pitchFamily="34" charset="0"/>
              <a:buChar char="•"/>
            </a:pPr>
            <a:r>
              <a:rPr lang="es-CO" sz="1600" dirty="0"/>
              <a:t>Volumen de agua </a:t>
            </a:r>
            <a:r>
              <a:rPr lang="es-CO" sz="1600" dirty="0" smtClean="0"/>
              <a:t>subterránea </a:t>
            </a:r>
            <a:r>
              <a:rPr lang="es-CO" sz="1600" dirty="0"/>
              <a:t>captada</a:t>
            </a:r>
          </a:p>
        </p:txBody>
      </p:sp>
      <p:sp>
        <p:nvSpPr>
          <p:cNvPr id="19" name="1 Título"/>
          <p:cNvSpPr txBox="1">
            <a:spLocks/>
          </p:cNvSpPr>
          <p:nvPr/>
        </p:nvSpPr>
        <p:spPr>
          <a:xfrm>
            <a:off x="611083" y="4452597"/>
            <a:ext cx="4032448" cy="41656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2000" dirty="0" smtClean="0"/>
              <a:t>Indicadores Obsoletos</a:t>
            </a:r>
            <a:endParaRPr lang="es-CO" sz="2000" dirty="0"/>
          </a:p>
        </p:txBody>
      </p:sp>
    </p:spTree>
    <p:extLst>
      <p:ext uri="{BB962C8B-B14F-4D97-AF65-F5344CB8AC3E}">
        <p14:creationId xmlns:p14="http://schemas.microsoft.com/office/powerpoint/2010/main" val="19601802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Rectángulo"/>
          <p:cNvSpPr/>
          <p:nvPr/>
        </p:nvSpPr>
        <p:spPr>
          <a:xfrm>
            <a:off x="914" y="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Rectángulo 6"/>
          <p:cNvSpPr/>
          <p:nvPr/>
        </p:nvSpPr>
        <p:spPr>
          <a:xfrm>
            <a:off x="1449526" y="2490148"/>
            <a:ext cx="10010962" cy="533480"/>
          </a:xfrm>
          <a:prstGeom prst="rect">
            <a:avLst/>
          </a:prstGeom>
        </p:spPr>
        <p:txBody>
          <a:bodyPr wrap="square" lIns="119924" tIns="59962" rIns="119924" bIns="59962">
            <a:spAutoFit/>
          </a:bodyPr>
          <a:lstStyle/>
          <a:p>
            <a:pPr algn="just"/>
            <a:endParaRPr lang="es-CO" sz="1300" dirty="0"/>
          </a:p>
          <a:p>
            <a:pPr algn="just"/>
            <a:endParaRPr lang="es-CO" sz="1300" dirty="0"/>
          </a:p>
        </p:txBody>
      </p:sp>
      <p:pic>
        <p:nvPicPr>
          <p:cNvPr id="12" name="Imagen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343" y="846632"/>
            <a:ext cx="264505" cy="231589"/>
          </a:xfrm>
          <a:prstGeom prst="rect">
            <a:avLst/>
          </a:prstGeom>
        </p:spPr>
      </p:pic>
      <p:pic>
        <p:nvPicPr>
          <p:cNvPr id="13" name="Imagen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9649" y="2974492"/>
            <a:ext cx="321113" cy="281153"/>
          </a:xfrm>
          <a:prstGeom prst="rect">
            <a:avLst/>
          </a:prstGeom>
        </p:spPr>
      </p:pic>
      <p:pic>
        <p:nvPicPr>
          <p:cNvPr id="17" name="Imagen 16">
            <a:extLst>
              <a:ext uri="{FF2B5EF4-FFF2-40B4-BE49-F238E27FC236}">
                <a16:creationId xmlns:a16="http://schemas.microsoft.com/office/drawing/2014/main" xmlns="" id="{F7215750-041C-4AA1-BF50-8DADBD51C5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630" y="4528404"/>
            <a:ext cx="321113" cy="281153"/>
          </a:xfrm>
          <a:prstGeom prst="rect">
            <a:avLst/>
          </a:prstGeom>
        </p:spPr>
      </p:pic>
      <p:pic>
        <p:nvPicPr>
          <p:cNvPr id="6147" name="Picture 3"/>
          <p:cNvPicPr>
            <a:picLocks noChangeAspect="1" noChangeArrowheads="1"/>
          </p:cNvPicPr>
          <p:nvPr/>
        </p:nvPicPr>
        <p:blipFill>
          <a:blip r:embed="rId3" cstate="print"/>
          <a:srcRect l="41145" t="41141" r="16794" b="48031"/>
          <a:stretch>
            <a:fillRect/>
          </a:stretch>
        </p:blipFill>
        <p:spPr bwMode="auto">
          <a:xfrm>
            <a:off x="2852932" y="5061182"/>
            <a:ext cx="7110590" cy="1056117"/>
          </a:xfrm>
          <a:prstGeom prst="rect">
            <a:avLst/>
          </a:prstGeom>
          <a:noFill/>
          <a:ln w="9525">
            <a:noFill/>
            <a:miter lim="800000"/>
            <a:headEnd/>
            <a:tailEnd/>
          </a:ln>
        </p:spPr>
      </p:pic>
      <p:pic>
        <p:nvPicPr>
          <p:cNvPr id="6148" name="Picture 4"/>
          <p:cNvPicPr>
            <a:picLocks noChangeAspect="1" noChangeArrowheads="1"/>
          </p:cNvPicPr>
          <p:nvPr/>
        </p:nvPicPr>
        <p:blipFill>
          <a:blip r:embed="rId4" cstate="print"/>
          <a:srcRect l="22964" t="38109" r="22800" b="29687"/>
          <a:stretch>
            <a:fillRect/>
          </a:stretch>
        </p:blipFill>
        <p:spPr bwMode="auto">
          <a:xfrm>
            <a:off x="1823767" y="1316765"/>
            <a:ext cx="9168919" cy="3140968"/>
          </a:xfrm>
          <a:prstGeom prst="rect">
            <a:avLst/>
          </a:prstGeom>
          <a:noFill/>
          <a:ln w="9525">
            <a:noFill/>
            <a:miter lim="800000"/>
            <a:headEnd/>
            <a:tailEnd/>
          </a:ln>
        </p:spPr>
      </p:pic>
      <p:sp>
        <p:nvSpPr>
          <p:cNvPr id="2" name="1 Marcador de número de diapositiva"/>
          <p:cNvSpPr>
            <a:spLocks noGrp="1"/>
          </p:cNvSpPr>
          <p:nvPr>
            <p:ph type="sldNum" sz="quarter" idx="12"/>
          </p:nvPr>
        </p:nvSpPr>
        <p:spPr/>
        <p:txBody>
          <a:bodyPr/>
          <a:lstStyle/>
          <a:p>
            <a:fld id="{FFCAED88-EA73-4BA6-A286-B18324E965BC}" type="slidenum">
              <a:rPr lang="es-CO" smtClean="0"/>
              <a:t>41</a:t>
            </a:fld>
            <a:endParaRPr lang="es-CO" dirty="0"/>
          </a:p>
        </p:txBody>
      </p:sp>
      <p:sp>
        <p:nvSpPr>
          <p:cNvPr id="11" name="1 Título"/>
          <p:cNvSpPr txBox="1">
            <a:spLocks/>
          </p:cNvSpPr>
          <p:nvPr/>
        </p:nvSpPr>
        <p:spPr>
          <a:xfrm>
            <a:off x="611083" y="-13394"/>
            <a:ext cx="10674974"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2400" b="1" dirty="0" smtClean="0">
                <a:solidFill>
                  <a:schemeClr val="bg1"/>
                </a:solidFill>
                <a:latin typeface="+mn-lt"/>
              </a:rPr>
              <a:t>5. Desempeño de los procesos y conformidad de los productos y servicios resultados de seguimiento y medición</a:t>
            </a:r>
            <a:endParaRPr lang="es-CO" sz="2400" b="1" dirty="0">
              <a:solidFill>
                <a:schemeClr val="bg1"/>
              </a:solidFill>
              <a:latin typeface="+mn-lt"/>
            </a:endParaRPr>
          </a:p>
        </p:txBody>
      </p:sp>
    </p:spTree>
    <p:extLst>
      <p:ext uri="{BB962C8B-B14F-4D97-AF65-F5344CB8AC3E}">
        <p14:creationId xmlns:p14="http://schemas.microsoft.com/office/powerpoint/2010/main" val="19771028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914" y="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8" name="Imagen 2"/>
          <p:cNvPicPr>
            <a:picLocks noChangeAspect="1"/>
          </p:cNvPicPr>
          <p:nvPr/>
        </p:nvPicPr>
        <p:blipFill>
          <a:blip r:embed="rId3" cstate="print"/>
          <a:stretch>
            <a:fillRect/>
          </a:stretch>
        </p:blipFill>
        <p:spPr>
          <a:xfrm>
            <a:off x="1636647" y="836712"/>
            <a:ext cx="9399010" cy="1156819"/>
          </a:xfrm>
          <a:prstGeom prst="rect">
            <a:avLst/>
          </a:prstGeom>
        </p:spPr>
      </p:pic>
      <p:pic>
        <p:nvPicPr>
          <p:cNvPr id="7170" name="Picture 2"/>
          <p:cNvPicPr>
            <a:picLocks noChangeAspect="1" noChangeArrowheads="1"/>
          </p:cNvPicPr>
          <p:nvPr/>
        </p:nvPicPr>
        <p:blipFill>
          <a:blip r:embed="rId4" cstate="print"/>
          <a:srcRect l="15769" t="52187" r="17266" b="9720"/>
          <a:stretch>
            <a:fillRect/>
          </a:stretch>
        </p:blipFill>
        <p:spPr bwMode="auto">
          <a:xfrm>
            <a:off x="1543086" y="2468893"/>
            <a:ext cx="9653669" cy="3168352"/>
          </a:xfrm>
          <a:prstGeom prst="rect">
            <a:avLst/>
          </a:prstGeom>
          <a:noFill/>
          <a:ln w="9525">
            <a:noFill/>
            <a:miter lim="800000"/>
            <a:headEnd/>
            <a:tailEnd/>
          </a:ln>
        </p:spPr>
      </p:pic>
      <p:sp>
        <p:nvSpPr>
          <p:cNvPr id="2" name="1 Marcador de número de diapositiva"/>
          <p:cNvSpPr>
            <a:spLocks noGrp="1"/>
          </p:cNvSpPr>
          <p:nvPr>
            <p:ph type="sldNum" sz="quarter" idx="12"/>
          </p:nvPr>
        </p:nvSpPr>
        <p:spPr/>
        <p:txBody>
          <a:bodyPr/>
          <a:lstStyle/>
          <a:p>
            <a:fld id="{FFCAED88-EA73-4BA6-A286-B18324E965BC}" type="slidenum">
              <a:rPr lang="es-CO" smtClean="0"/>
              <a:t>42</a:t>
            </a:fld>
            <a:endParaRPr lang="es-CO" dirty="0"/>
          </a:p>
        </p:txBody>
      </p:sp>
      <p:sp>
        <p:nvSpPr>
          <p:cNvPr id="10" name="1 Título"/>
          <p:cNvSpPr txBox="1">
            <a:spLocks/>
          </p:cNvSpPr>
          <p:nvPr/>
        </p:nvSpPr>
        <p:spPr>
          <a:xfrm>
            <a:off x="611083" y="70731"/>
            <a:ext cx="10674974" cy="33393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2400" b="1" dirty="0" smtClean="0">
                <a:solidFill>
                  <a:schemeClr val="bg1"/>
                </a:solidFill>
                <a:latin typeface="+mn-lt"/>
              </a:rPr>
              <a:t>5. Desempeño de los procesos y conformidad de los productos y servicios resultados de seguimiento y medición</a:t>
            </a:r>
            <a:endParaRPr lang="es-CO" sz="2400" b="1" dirty="0">
              <a:solidFill>
                <a:schemeClr val="bg1"/>
              </a:solidFill>
              <a:latin typeface="+mn-lt"/>
            </a:endParaRPr>
          </a:p>
        </p:txBody>
      </p:sp>
    </p:spTree>
    <p:extLst>
      <p:ext uri="{BB962C8B-B14F-4D97-AF65-F5344CB8AC3E}">
        <p14:creationId xmlns:p14="http://schemas.microsoft.com/office/powerpoint/2010/main" val="1435855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914" y="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18816"/>
          <a:stretch>
            <a:fillRect/>
          </a:stretch>
        </p:blipFill>
        <p:spPr bwMode="auto">
          <a:xfrm>
            <a:off x="1542938" y="1508787"/>
            <a:ext cx="8852807" cy="3210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2 Rectángulo"/>
          <p:cNvSpPr>
            <a:spLocks noChangeArrowheads="1"/>
          </p:cNvSpPr>
          <p:nvPr/>
        </p:nvSpPr>
        <p:spPr bwMode="auto">
          <a:xfrm>
            <a:off x="1485106" y="4869161"/>
            <a:ext cx="891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924" tIns="59962" rIns="119924" bIns="59962">
            <a:spAutoFit/>
          </a:bodyPr>
          <a:lstStyle/>
          <a:p>
            <a:pPr algn="just"/>
            <a:r>
              <a:rPr lang="es-ES" altLang="es-CO" sz="2000" dirty="0">
                <a:latin typeface="Tahoma" panose="020B0604030504040204" pitchFamily="34" charset="0"/>
                <a:ea typeface="Tahoma" panose="020B0604030504040204" pitchFamily="34" charset="0"/>
                <a:cs typeface="Tahoma" panose="020B0604030504040204" pitchFamily="34" charset="0"/>
              </a:rPr>
              <a:t>Durante el año 2020, el 0% de los accidentes de trabajo fueron mortales</a:t>
            </a:r>
            <a:endParaRPr lang="es-CO" altLang="es-CO" sz="2000" dirty="0">
              <a:latin typeface="Tahoma" pitchFamily="34" charset="0"/>
              <a:ea typeface="Tahoma" panose="020B0604030504040204" pitchFamily="34" charset="0"/>
              <a:cs typeface="Tahoma" panose="020B0604030504040204" pitchFamily="34" charset="0"/>
            </a:endParaRPr>
          </a:p>
        </p:txBody>
      </p:sp>
      <p:sp>
        <p:nvSpPr>
          <p:cNvPr id="9" name="8 Rectángulo"/>
          <p:cNvSpPr/>
          <p:nvPr/>
        </p:nvSpPr>
        <p:spPr>
          <a:xfrm>
            <a:off x="3414294" y="740701"/>
            <a:ext cx="5613624" cy="576064"/>
          </a:xfrm>
          <a:prstGeom prst="rect">
            <a:avLst/>
          </a:prstGeom>
        </p:spPr>
        <p:style>
          <a:lnRef idx="2">
            <a:schemeClr val="accent6"/>
          </a:lnRef>
          <a:fillRef idx="1">
            <a:schemeClr val="lt1"/>
          </a:fillRef>
          <a:effectRef idx="0">
            <a:schemeClr val="accent6"/>
          </a:effectRef>
          <a:fontRef idx="minor">
            <a:schemeClr val="dk1"/>
          </a:fontRef>
        </p:style>
        <p:txBody>
          <a:bodyPr lIns="119924" tIns="59962" rIns="119924" bIns="59962" rtlCol="0" anchor="ctr"/>
          <a:lstStyle/>
          <a:p>
            <a:pPr algn="ctr"/>
            <a:r>
              <a:rPr lang="es-CO" b="1" dirty="0" smtClean="0">
                <a:solidFill>
                  <a:schemeClr val="tx1"/>
                </a:solidFill>
              </a:rPr>
              <a:t>PROPORIÓN DE AT MORTALES</a:t>
            </a:r>
            <a:endParaRPr lang="es-CO" b="1" dirty="0">
              <a:solidFill>
                <a:schemeClr val="tx1"/>
              </a:solidFill>
            </a:endParaRPr>
          </a:p>
        </p:txBody>
      </p:sp>
      <p:sp>
        <p:nvSpPr>
          <p:cNvPr id="2" name="1 Marcador de número de diapositiva"/>
          <p:cNvSpPr>
            <a:spLocks noGrp="1"/>
          </p:cNvSpPr>
          <p:nvPr>
            <p:ph type="sldNum" sz="quarter" idx="12"/>
          </p:nvPr>
        </p:nvSpPr>
        <p:spPr/>
        <p:txBody>
          <a:bodyPr/>
          <a:lstStyle/>
          <a:p>
            <a:fld id="{FFCAED88-EA73-4BA6-A286-B18324E965BC}" type="slidenum">
              <a:rPr lang="es-CO" smtClean="0"/>
              <a:t>43</a:t>
            </a:fld>
            <a:endParaRPr lang="es-CO" dirty="0"/>
          </a:p>
        </p:txBody>
      </p:sp>
      <p:sp>
        <p:nvSpPr>
          <p:cNvPr id="11" name="1 Título"/>
          <p:cNvSpPr txBox="1">
            <a:spLocks/>
          </p:cNvSpPr>
          <p:nvPr/>
        </p:nvSpPr>
        <p:spPr>
          <a:xfrm>
            <a:off x="631854" y="133821"/>
            <a:ext cx="10674974" cy="28103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2400" b="1" dirty="0" smtClean="0">
                <a:solidFill>
                  <a:schemeClr val="bg1"/>
                </a:solidFill>
                <a:latin typeface="+mn-lt"/>
              </a:rPr>
              <a:t>5. Desempeño de los procesos y conformidad de los productos y servicios resultados de seguimiento y medición</a:t>
            </a:r>
            <a:endParaRPr lang="es-CO" sz="2400" b="1" dirty="0">
              <a:solidFill>
                <a:schemeClr val="bg1"/>
              </a:solidFill>
              <a:latin typeface="+mn-lt"/>
            </a:endParaRPr>
          </a:p>
        </p:txBody>
      </p:sp>
    </p:spTree>
    <p:extLst>
      <p:ext uri="{BB962C8B-B14F-4D97-AF65-F5344CB8AC3E}">
        <p14:creationId xmlns:p14="http://schemas.microsoft.com/office/powerpoint/2010/main" val="24408940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914" y="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2 Rectángulo"/>
          <p:cNvSpPr>
            <a:spLocks noChangeArrowheads="1"/>
          </p:cNvSpPr>
          <p:nvPr/>
        </p:nvSpPr>
        <p:spPr bwMode="auto">
          <a:xfrm>
            <a:off x="1543086" y="5474645"/>
            <a:ext cx="883338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924" tIns="59962" rIns="119924" bIns="59962">
            <a:spAutoFit/>
          </a:bodyPr>
          <a:lstStyle/>
          <a:p>
            <a:pPr algn="just"/>
            <a:r>
              <a:rPr lang="es-ES" altLang="es-CO" sz="2000" dirty="0">
                <a:latin typeface="Tahoma" panose="020B0604030504040204" pitchFamily="34" charset="0"/>
                <a:ea typeface="Tahoma" panose="020B0604030504040204" pitchFamily="34" charset="0"/>
                <a:cs typeface="Tahoma" panose="020B0604030504040204" pitchFamily="34" charset="0"/>
              </a:rPr>
              <a:t>De 66 trabajadores existen </a:t>
            </a:r>
            <a:r>
              <a:rPr lang="es-ES" altLang="es-CO" sz="2000" b="1" dirty="0">
                <a:latin typeface="Tahoma" panose="020B0604030504040204" pitchFamily="34" charset="0"/>
                <a:ea typeface="Tahoma" panose="020B0604030504040204" pitchFamily="34" charset="0"/>
                <a:cs typeface="Tahoma" panose="020B0604030504040204" pitchFamily="34" charset="0"/>
              </a:rPr>
              <a:t>1</a:t>
            </a:r>
            <a:r>
              <a:rPr lang="es-ES" altLang="es-CO" sz="2000" dirty="0">
                <a:latin typeface="Tahoma" panose="020B0604030504040204" pitchFamily="34" charset="0"/>
                <a:ea typeface="Tahoma" panose="020B0604030504040204" pitchFamily="34" charset="0"/>
                <a:cs typeface="Tahoma" panose="020B0604030504040204" pitchFamily="34" charset="0"/>
              </a:rPr>
              <a:t> casos de enfermedad laboral nuevo, a corte Noviembre del  2020. Caso Neil </a:t>
            </a:r>
            <a:r>
              <a:rPr lang="es-ES" altLang="es-CO" sz="2000" dirty="0" smtClean="0">
                <a:latin typeface="Tahoma" panose="020B0604030504040204" pitchFamily="34" charset="0"/>
                <a:ea typeface="Tahoma" panose="020B0604030504040204" pitchFamily="34" charset="0"/>
                <a:cs typeface="Tahoma" panose="020B0604030504040204" pitchFamily="34" charset="0"/>
              </a:rPr>
              <a:t>Sepúlveda </a:t>
            </a:r>
            <a:r>
              <a:rPr lang="es-ES" altLang="es-CO" sz="2000" dirty="0">
                <a:latin typeface="Tahoma" panose="020B0604030504040204" pitchFamily="34" charset="0"/>
                <a:ea typeface="Tahoma" panose="020B0604030504040204" pitchFamily="34" charset="0"/>
                <a:cs typeface="Tahoma" panose="020B0604030504040204" pitchFamily="34" charset="0"/>
              </a:rPr>
              <a:t>(Cargue y Descargue)</a:t>
            </a:r>
            <a:endParaRPr lang="es-CO" altLang="es-CO" sz="2000" dirty="0">
              <a:latin typeface="Tahoma" pitchFamily="34" charset="0"/>
              <a:ea typeface="Tahoma" panose="020B0604030504040204" pitchFamily="34" charset="0"/>
              <a:cs typeface="Tahoma" panose="020B0604030504040204" pitchFamily="34" charset="0"/>
            </a:endParaRPr>
          </a:p>
        </p:txBody>
      </p:sp>
      <p:pic>
        <p:nvPicPr>
          <p:cNvPr id="7" name="Imagen 3"/>
          <p:cNvPicPr>
            <a:picLocks noChangeAspect="1"/>
          </p:cNvPicPr>
          <p:nvPr/>
        </p:nvPicPr>
        <p:blipFill>
          <a:blip r:embed="rId3" cstate="print"/>
          <a:srcRect r="63053"/>
          <a:stretch>
            <a:fillRect/>
          </a:stretch>
        </p:blipFill>
        <p:spPr>
          <a:xfrm>
            <a:off x="4817700" y="1700808"/>
            <a:ext cx="2526131" cy="3552395"/>
          </a:xfrm>
          <a:prstGeom prst="rect">
            <a:avLst/>
          </a:prstGeom>
        </p:spPr>
      </p:pic>
      <p:sp>
        <p:nvSpPr>
          <p:cNvPr id="9" name="8 Rectángulo"/>
          <p:cNvSpPr/>
          <p:nvPr/>
        </p:nvSpPr>
        <p:spPr>
          <a:xfrm>
            <a:off x="3414294" y="740701"/>
            <a:ext cx="5613624" cy="576064"/>
          </a:xfrm>
          <a:prstGeom prst="rect">
            <a:avLst/>
          </a:prstGeom>
        </p:spPr>
        <p:style>
          <a:lnRef idx="2">
            <a:schemeClr val="accent6"/>
          </a:lnRef>
          <a:fillRef idx="1">
            <a:schemeClr val="lt1"/>
          </a:fillRef>
          <a:effectRef idx="0">
            <a:schemeClr val="accent6"/>
          </a:effectRef>
          <a:fontRef idx="minor">
            <a:schemeClr val="dk1"/>
          </a:fontRef>
        </p:style>
        <p:txBody>
          <a:bodyPr lIns="119924" tIns="59962" rIns="119924" bIns="59962" rtlCol="0" anchor="ctr"/>
          <a:lstStyle/>
          <a:p>
            <a:pPr algn="ctr"/>
            <a:r>
              <a:rPr lang="es-CO" b="1" dirty="0" smtClean="0">
                <a:solidFill>
                  <a:schemeClr val="tx1"/>
                </a:solidFill>
              </a:rPr>
              <a:t>PROPORIÓN DE ENFERMEDADES LABORALES</a:t>
            </a:r>
            <a:endParaRPr lang="es-CO" b="1" dirty="0">
              <a:solidFill>
                <a:schemeClr val="tx1"/>
              </a:solidFill>
            </a:endParaRPr>
          </a:p>
        </p:txBody>
      </p:sp>
      <p:sp>
        <p:nvSpPr>
          <p:cNvPr id="2" name="1 Marcador de número de diapositiva"/>
          <p:cNvSpPr>
            <a:spLocks noGrp="1"/>
          </p:cNvSpPr>
          <p:nvPr>
            <p:ph type="sldNum" sz="quarter" idx="12"/>
          </p:nvPr>
        </p:nvSpPr>
        <p:spPr/>
        <p:txBody>
          <a:bodyPr/>
          <a:lstStyle/>
          <a:p>
            <a:fld id="{FFCAED88-EA73-4BA6-A286-B18324E965BC}" type="slidenum">
              <a:rPr lang="es-CO" smtClean="0"/>
              <a:t>44</a:t>
            </a:fld>
            <a:endParaRPr lang="es-CO" dirty="0"/>
          </a:p>
        </p:txBody>
      </p:sp>
      <p:sp>
        <p:nvSpPr>
          <p:cNvPr id="11" name="1 Título"/>
          <p:cNvSpPr txBox="1">
            <a:spLocks/>
          </p:cNvSpPr>
          <p:nvPr/>
        </p:nvSpPr>
        <p:spPr>
          <a:xfrm>
            <a:off x="622292" y="107373"/>
            <a:ext cx="10674974" cy="33393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2400" b="1" dirty="0" smtClean="0">
                <a:solidFill>
                  <a:schemeClr val="bg1"/>
                </a:solidFill>
                <a:latin typeface="+mn-lt"/>
              </a:rPr>
              <a:t>5. Desempeño de los procesos y conformidad de los productos y servicios resultados de seguimiento y medición</a:t>
            </a:r>
            <a:endParaRPr lang="es-CO" sz="2400" b="1" dirty="0">
              <a:solidFill>
                <a:schemeClr val="bg1"/>
              </a:solidFill>
              <a:latin typeface="+mn-lt"/>
            </a:endParaRPr>
          </a:p>
        </p:txBody>
      </p:sp>
    </p:spTree>
    <p:extLst>
      <p:ext uri="{BB962C8B-B14F-4D97-AF65-F5344CB8AC3E}">
        <p14:creationId xmlns:p14="http://schemas.microsoft.com/office/powerpoint/2010/main" val="4620099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8828" y="10840"/>
            <a:ext cx="11899677" cy="6818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1 Título"/>
          <p:cNvSpPr txBox="1">
            <a:spLocks/>
          </p:cNvSpPr>
          <p:nvPr/>
        </p:nvSpPr>
        <p:spPr>
          <a:xfrm>
            <a:off x="611083" y="70731"/>
            <a:ext cx="10674974"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2400" b="1" dirty="0" smtClean="0">
                <a:solidFill>
                  <a:schemeClr val="bg1"/>
                </a:solidFill>
              </a:rPr>
              <a:t>5. Desempeño de los procesos y conformidad de los productos y servicios resultados de seguimiento y medición</a:t>
            </a:r>
            <a:endParaRPr lang="es-CO" sz="2400" b="1" dirty="0">
              <a:solidFill>
                <a:schemeClr val="bg1"/>
              </a:solidFill>
            </a:endParaRPr>
          </a:p>
        </p:txBody>
      </p:sp>
      <mc:AlternateContent xmlns:mc="http://schemas.openxmlformats.org/markup-compatibility/2006" xmlns:a14="http://schemas.microsoft.com/office/drawing/2010/main">
        <mc:Choice Requires="a14">
          <p:sp>
            <p:nvSpPr>
              <p:cNvPr id="10" name="1 CuadroTexto">
                <a:extLst>
                  <a:ext uri="{FF2B5EF4-FFF2-40B4-BE49-F238E27FC236}"/>
                </a:extLst>
              </p:cNvPr>
              <p:cNvSpPr txBox="1"/>
              <p:nvPr/>
            </p:nvSpPr>
            <p:spPr>
              <a:xfrm>
                <a:off x="6473825" y="28841700"/>
                <a:ext cx="2381250" cy="411163"/>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s-ES" sz="1100" b="0" i="1">
                              <a:latin typeface="Cambria Math"/>
                            </a:rPr>
                          </m:ctrlPr>
                        </m:fPr>
                        <m:num>
                          <m:r>
                            <a:rPr lang="es-ES" sz="1100" b="0" i="1">
                              <a:solidFill>
                                <a:schemeClr val="tx1"/>
                              </a:solidFill>
                              <a:effectLst/>
                              <a:latin typeface="Cambria Math"/>
                              <a:ea typeface="+mn-ea"/>
                              <a:cs typeface="+mn-cs"/>
                            </a:rPr>
                            <m:t>𝐴𝑐𝑐𝑖𝑜𝑛𝑒𝑠</m:t>
                          </m:r>
                          <m:r>
                            <a:rPr lang="es-ES" sz="1100" b="0" i="1">
                              <a:solidFill>
                                <a:schemeClr val="tx1"/>
                              </a:solidFill>
                              <a:effectLst/>
                              <a:latin typeface="Cambria Math"/>
                              <a:ea typeface="+mn-ea"/>
                              <a:cs typeface="+mn-cs"/>
                            </a:rPr>
                            <m:t> </m:t>
                          </m:r>
                          <m:r>
                            <m:rPr>
                              <m:nor/>
                            </m:rPr>
                            <a:rPr lang="es-ES" sz="1100" b="0" i="0">
                              <a:solidFill>
                                <a:schemeClr val="tx1"/>
                              </a:solidFill>
                              <a:effectLst/>
                              <a:latin typeface="+mn-lt"/>
                              <a:ea typeface="+mn-ea"/>
                              <a:cs typeface="+mn-cs"/>
                            </a:rPr>
                            <m:t>Cerradas</m:t>
                          </m:r>
                          <m:r>
                            <m:rPr>
                              <m:nor/>
                            </m:rPr>
                            <a:rPr lang="es-ES">
                              <a:effectLst/>
                            </a:rPr>
                            <m:t> </m:t>
                          </m:r>
                          <m:r>
                            <m:rPr>
                              <m:nor/>
                            </m:rPr>
                            <a:rPr lang="es-ES" b="0" i="0">
                              <a:effectLst/>
                            </a:rPr>
                            <m:t>Eficazmente</m:t>
                          </m:r>
                        </m:num>
                        <m:den>
                          <m:r>
                            <a:rPr lang="es-ES" sz="1100" b="0" i="1">
                              <a:latin typeface="Cambria Math"/>
                            </a:rPr>
                            <m:t># </m:t>
                          </m:r>
                          <m:r>
                            <a:rPr lang="es-ES" sz="1100" b="0" i="1">
                              <a:latin typeface="Cambria Math"/>
                            </a:rPr>
                            <m:t>𝑑𝑒</m:t>
                          </m:r>
                          <m:r>
                            <a:rPr lang="es-ES" sz="1100" b="0" i="1">
                              <a:latin typeface="Cambria Math"/>
                            </a:rPr>
                            <m:t> </m:t>
                          </m:r>
                          <m:r>
                            <a:rPr lang="es-CO" sz="1100" b="0" i="1">
                              <a:latin typeface="Cambria Math"/>
                            </a:rPr>
                            <m:t>𝑐𝑒𝑟𝑟𝑎𝑑𝑎𝑠</m:t>
                          </m:r>
                        </m:den>
                      </m:f>
                      <m:r>
                        <a:rPr lang="es-ES" sz="1100" b="0" i="1">
                          <a:latin typeface="Cambria Math"/>
                        </a:rPr>
                        <m:t>𝑥</m:t>
                      </m:r>
                      <m:r>
                        <a:rPr lang="es-ES" sz="1100" b="0" i="1">
                          <a:latin typeface="Cambria Math"/>
                        </a:rPr>
                        <m:t>100</m:t>
                      </m:r>
                    </m:oMath>
                  </m:oMathPara>
                </a14:m>
                <a:endParaRPr lang="es-ES" sz="1100" dirty="0"/>
              </a:p>
            </p:txBody>
          </p:sp>
        </mc:Choice>
        <mc:Fallback xmlns="">
          <p:sp>
            <p:nvSpPr>
              <p:cNvPr id="10" name="1 CuadroTexto">
                <a:extLst>
                  <a:ext uri="{FF2B5EF4-FFF2-40B4-BE49-F238E27FC236}"/>
                </a:extLst>
              </p:cNvPr>
              <p:cNvSpPr txBox="1">
                <a:spLocks noRot="1" noChangeAspect="1" noMove="1" noResize="1" noEditPoints="1" noAdjustHandles="1" noChangeArrowheads="1" noChangeShapeType="1" noTextEdit="1"/>
              </p:cNvSpPr>
              <p:nvPr/>
            </p:nvSpPr>
            <p:spPr>
              <a:xfrm>
                <a:off x="6473825" y="28841700"/>
                <a:ext cx="2381250" cy="411163"/>
              </a:xfrm>
              <a:prstGeom prst="rect">
                <a:avLst/>
              </a:prstGeom>
              <a:blipFill rotWithShape="1">
                <a:blip r:embed="rId2"/>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1" name="2 CuadroTexto">
                <a:extLst>
                  <a:ext uri="{FF2B5EF4-FFF2-40B4-BE49-F238E27FC236}"/>
                </a:extLst>
              </p:cNvPr>
              <p:cNvSpPr txBox="1"/>
              <p:nvPr/>
            </p:nvSpPr>
            <p:spPr>
              <a:xfrm>
                <a:off x="6483350" y="29241750"/>
                <a:ext cx="2381250" cy="444500"/>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s-ES" sz="1100" b="0" i="1">
                              <a:latin typeface="Cambria Math"/>
                            </a:rPr>
                          </m:ctrlPr>
                        </m:fPr>
                        <m:num>
                          <m:r>
                            <a:rPr lang="es-ES" sz="1100" b="0" i="1">
                              <a:solidFill>
                                <a:schemeClr val="tx1"/>
                              </a:solidFill>
                              <a:effectLst/>
                              <a:latin typeface="Cambria Math"/>
                              <a:ea typeface="+mn-ea"/>
                              <a:cs typeface="+mn-cs"/>
                            </a:rPr>
                            <m:t>𝑁</m:t>
                          </m:r>
                          <m:r>
                            <a:rPr lang="es-ES" sz="1100" b="0" i="1">
                              <a:solidFill>
                                <a:schemeClr val="tx1"/>
                              </a:solidFill>
                              <a:effectLst/>
                              <a:latin typeface="Cambria Math"/>
                              <a:ea typeface="+mn-ea"/>
                              <a:cs typeface="+mn-cs"/>
                            </a:rPr>
                            <m:t>º </m:t>
                          </m:r>
                          <m:r>
                            <a:rPr lang="es-ES" sz="1100" b="0" i="1">
                              <a:solidFill>
                                <a:schemeClr val="tx1"/>
                              </a:solidFill>
                              <a:effectLst/>
                              <a:latin typeface="Cambria Math"/>
                              <a:ea typeface="+mn-ea"/>
                              <a:cs typeface="+mn-cs"/>
                            </a:rPr>
                            <m:t>𝐴𝑢𝑑𝑖𝑡𝑜𝑟</m:t>
                          </m:r>
                          <m:r>
                            <a:rPr lang="es-ES" sz="1100" b="0" i="1">
                              <a:solidFill>
                                <a:schemeClr val="tx1"/>
                              </a:solidFill>
                              <a:effectLst/>
                              <a:latin typeface="Cambria Math"/>
                              <a:ea typeface="+mn-ea"/>
                              <a:cs typeface="+mn-cs"/>
                            </a:rPr>
                            <m:t>í</m:t>
                          </m:r>
                          <m:r>
                            <a:rPr lang="es-ES" sz="1100" b="0" i="1">
                              <a:solidFill>
                                <a:schemeClr val="tx1"/>
                              </a:solidFill>
                              <a:effectLst/>
                              <a:latin typeface="Cambria Math"/>
                              <a:ea typeface="+mn-ea"/>
                              <a:cs typeface="+mn-cs"/>
                            </a:rPr>
                            <m:t>𝑎𝑠</m:t>
                          </m:r>
                          <m:r>
                            <a:rPr lang="es-ES" sz="1100" b="0" i="1">
                              <a:solidFill>
                                <a:schemeClr val="tx1"/>
                              </a:solidFill>
                              <a:effectLst/>
                              <a:latin typeface="Cambria Math"/>
                              <a:ea typeface="+mn-ea"/>
                              <a:cs typeface="+mn-cs"/>
                            </a:rPr>
                            <m:t> </m:t>
                          </m:r>
                          <m:r>
                            <a:rPr lang="es-ES" sz="1100" b="0" i="1">
                              <a:solidFill>
                                <a:schemeClr val="tx1"/>
                              </a:solidFill>
                              <a:effectLst/>
                              <a:latin typeface="Cambria Math"/>
                              <a:ea typeface="+mn-ea"/>
                              <a:cs typeface="+mn-cs"/>
                            </a:rPr>
                            <m:t>𝐸𝑗𝑒𝑐𝑢𝑡𝑎𝑑𝑎𝑠</m:t>
                          </m:r>
                        </m:num>
                        <m:den>
                          <m:r>
                            <a:rPr lang="es-ES" sz="1100" b="0" i="1">
                              <a:latin typeface="Cambria Math"/>
                            </a:rPr>
                            <m:t>𝑁</m:t>
                          </m:r>
                          <m:r>
                            <a:rPr lang="es-ES" sz="1100" b="0" i="1">
                              <a:latin typeface="Cambria Math"/>
                            </a:rPr>
                            <m:t>º </m:t>
                          </m:r>
                          <m:r>
                            <a:rPr lang="es-ES" sz="1100" b="0" i="1">
                              <a:latin typeface="Cambria Math"/>
                            </a:rPr>
                            <m:t>𝐴𝑢𝑑𝑖𝑡𝑜𝑟</m:t>
                          </m:r>
                          <m:r>
                            <a:rPr lang="es-ES" sz="1100" b="0" i="1">
                              <a:latin typeface="Cambria Math"/>
                            </a:rPr>
                            <m:t>í</m:t>
                          </m:r>
                          <m:r>
                            <a:rPr lang="es-ES" sz="1100" b="0" i="1">
                              <a:latin typeface="Cambria Math"/>
                            </a:rPr>
                            <m:t>𝑎𝑠</m:t>
                          </m:r>
                          <m:r>
                            <a:rPr lang="es-ES" sz="1100" b="0" i="1">
                              <a:latin typeface="Cambria Math"/>
                            </a:rPr>
                            <m:t> </m:t>
                          </m:r>
                          <m:r>
                            <a:rPr lang="es-ES" sz="1100" b="0" i="1">
                              <a:latin typeface="Cambria Math"/>
                            </a:rPr>
                            <m:t>𝑃𝑟𝑜𝑔𝑟𝑎𝑚𝑎𝑑𝑎𝑠</m:t>
                          </m:r>
                        </m:den>
                      </m:f>
                      <m:r>
                        <a:rPr lang="es-ES" sz="1100" b="0" i="1">
                          <a:latin typeface="Cambria Math"/>
                        </a:rPr>
                        <m:t>𝑥</m:t>
                      </m:r>
                      <m:r>
                        <a:rPr lang="es-ES" sz="1100" b="0" i="1">
                          <a:latin typeface="Cambria Math"/>
                        </a:rPr>
                        <m:t>100</m:t>
                      </m:r>
                    </m:oMath>
                  </m:oMathPara>
                </a14:m>
                <a:endParaRPr lang="es-ES" sz="1100" dirty="0"/>
              </a:p>
            </p:txBody>
          </p:sp>
        </mc:Choice>
        <mc:Fallback xmlns="">
          <p:sp>
            <p:nvSpPr>
              <p:cNvPr id="11" name="2 CuadroTexto">
                <a:extLst>
                  <a:ext uri="{FF2B5EF4-FFF2-40B4-BE49-F238E27FC236}"/>
                </a:extLst>
              </p:cNvPr>
              <p:cNvSpPr txBox="1">
                <a:spLocks noRot="1" noChangeAspect="1" noMove="1" noResize="1" noEditPoints="1" noAdjustHandles="1" noChangeArrowheads="1" noChangeShapeType="1" noTextEdit="1"/>
              </p:cNvSpPr>
              <p:nvPr/>
            </p:nvSpPr>
            <p:spPr>
              <a:xfrm>
                <a:off x="6483350" y="29241750"/>
                <a:ext cx="2381250" cy="444500"/>
              </a:xfrm>
              <a:prstGeom prst="rect">
                <a:avLst/>
              </a:prstGeom>
              <a:blipFill rotWithShape="1">
                <a:blip r:embed="rId3"/>
                <a:stretch>
                  <a:fillRect b="-274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2" name="1 CuadroTexto">
                <a:extLst>
                  <a:ext uri="{FF2B5EF4-FFF2-40B4-BE49-F238E27FC236}"/>
                </a:extLst>
              </p:cNvPr>
              <p:cNvSpPr txBox="1"/>
              <p:nvPr/>
            </p:nvSpPr>
            <p:spPr>
              <a:xfrm>
                <a:off x="6403975" y="22618700"/>
                <a:ext cx="2647950" cy="346075"/>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d>
                      <m:dPr>
                        <m:ctrlPr>
                          <a:rPr lang="el-GR" sz="1100" i="1">
                            <a:latin typeface="Cambria Math"/>
                          </a:rPr>
                        </m:ctrlPr>
                      </m:dPr>
                      <m:e>
                        <m:f>
                          <m:fPr>
                            <m:ctrlPr>
                              <a:rPr lang="el-GR" sz="1100" i="1">
                                <a:latin typeface="Cambria Math"/>
                              </a:rPr>
                            </m:ctrlPr>
                          </m:fPr>
                          <m:num>
                            <m:r>
                              <a:rPr lang="es-CO" sz="1100" b="0" i="1">
                                <a:latin typeface="Cambria Math" panose="02040503050406030204" pitchFamily="18" charset="0"/>
                              </a:rPr>
                              <m:t>#</m:t>
                            </m:r>
                            <m:r>
                              <a:rPr lang="es-CO" sz="1100" b="0" i="1">
                                <a:latin typeface="Cambria Math"/>
                              </a:rPr>
                              <m:t>𝐶𝑜𝑚𝑝𝑟𝑜𝑚𝑖𝑠𝑜𝑠</m:t>
                            </m:r>
                            <m:r>
                              <a:rPr lang="es-ES" sz="1100" b="0" i="1">
                                <a:latin typeface="Cambria Math"/>
                              </a:rPr>
                              <m:t> </m:t>
                            </m:r>
                            <m:r>
                              <a:rPr lang="es-ES" sz="1100" b="0" i="1">
                                <a:latin typeface="Cambria Math"/>
                              </a:rPr>
                              <m:t>𝐸𝑗𝑒𝑐𝑢𝑡𝑎𝑑𝑎𝑠</m:t>
                            </m:r>
                          </m:num>
                          <m:den>
                            <m:r>
                              <a:rPr lang="es-CO" sz="1100" b="0" i="1">
                                <a:latin typeface="Cambria Math" panose="02040503050406030204" pitchFamily="18" charset="0"/>
                              </a:rPr>
                              <m:t># </m:t>
                            </m:r>
                            <m:r>
                              <a:rPr lang="es-ES" sz="1100" b="0" i="1">
                                <a:latin typeface="Cambria Math"/>
                              </a:rPr>
                              <m:t>𝐴𝑐𝑡</m:t>
                            </m:r>
                            <m:r>
                              <a:rPr lang="es-ES" sz="1100" b="0" i="1">
                                <a:latin typeface="Cambria Math"/>
                              </a:rPr>
                              <m:t>.  </m:t>
                            </m:r>
                            <m:r>
                              <a:rPr lang="es-ES" sz="1100" b="0" i="1">
                                <a:latin typeface="Cambria Math"/>
                              </a:rPr>
                              <m:t>𝑃𝑎𝑐𝑡𝑎𝑑𝑎𝑠</m:t>
                            </m:r>
                            <m:r>
                              <a:rPr lang="es-ES" sz="1100" b="0" i="1">
                                <a:latin typeface="Cambria Math"/>
                              </a:rPr>
                              <m:t> </m:t>
                            </m:r>
                            <m:r>
                              <a:rPr lang="es-ES" sz="1100" b="0" i="1">
                                <a:latin typeface="Cambria Math"/>
                              </a:rPr>
                              <m:t>𝑒𝑛</m:t>
                            </m:r>
                            <m:r>
                              <a:rPr lang="es-ES" sz="1100" b="0" i="1">
                                <a:latin typeface="Cambria Math"/>
                              </a:rPr>
                              <m:t> </m:t>
                            </m:r>
                            <m:r>
                              <a:rPr lang="es-ES" sz="1100" b="0" i="1">
                                <a:latin typeface="Cambria Math"/>
                              </a:rPr>
                              <m:t>𝑅𝑒𝑣𝑖𝑠𝑖</m:t>
                            </m:r>
                            <m:r>
                              <a:rPr lang="es-ES" sz="1100" b="0" i="1">
                                <a:latin typeface="Cambria Math"/>
                              </a:rPr>
                              <m:t>ó</m:t>
                            </m:r>
                            <m:r>
                              <a:rPr lang="es-ES" sz="1100" b="0" i="1">
                                <a:latin typeface="Cambria Math"/>
                              </a:rPr>
                              <m:t>𝑛</m:t>
                            </m:r>
                            <m:r>
                              <a:rPr lang="es-ES" sz="1100" b="0" i="1">
                                <a:latin typeface="Cambria Math"/>
                              </a:rPr>
                              <m:t> </m:t>
                            </m:r>
                            <m:r>
                              <a:rPr lang="es-ES" sz="1100" b="0" i="1">
                                <a:latin typeface="Cambria Math"/>
                              </a:rPr>
                              <m:t>𝐺𝑒𝑟𝑒𝑛𝑐𝑖𝑎𝑙</m:t>
                            </m:r>
                          </m:den>
                        </m:f>
                      </m:e>
                    </m:d>
                  </m:oMath>
                </a14:m>
                <a:r>
                  <a:rPr lang="es-ES" sz="1200" dirty="0"/>
                  <a:t> x100</a:t>
                </a:r>
              </a:p>
            </p:txBody>
          </p:sp>
        </mc:Choice>
        <mc:Fallback xmlns="">
          <p:sp>
            <p:nvSpPr>
              <p:cNvPr id="22" name="1 CuadroTexto">
                <a:extLst>
                  <a:ext uri="{FF2B5EF4-FFF2-40B4-BE49-F238E27FC236}"/>
                </a:extLst>
              </p:cNvPr>
              <p:cNvSpPr txBox="1">
                <a:spLocks noRot="1" noChangeAspect="1" noMove="1" noResize="1" noEditPoints="1" noAdjustHandles="1" noChangeArrowheads="1" noChangeShapeType="1" noTextEdit="1"/>
              </p:cNvSpPr>
              <p:nvPr/>
            </p:nvSpPr>
            <p:spPr>
              <a:xfrm>
                <a:off x="6403975" y="22618700"/>
                <a:ext cx="2647950" cy="346075"/>
              </a:xfrm>
              <a:prstGeom prst="rect">
                <a:avLst/>
              </a:prstGeom>
              <a:blipFill rotWithShape="1">
                <a:blip r:embed="rId4"/>
                <a:stretch>
                  <a:fillRect b="-3509"/>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3" name="19 CuadroTexto">
                <a:extLst>
                  <a:ext uri="{FF2B5EF4-FFF2-40B4-BE49-F238E27FC236}"/>
                </a:extLst>
              </p:cNvPr>
              <p:cNvSpPr txBox="1"/>
              <p:nvPr/>
            </p:nvSpPr>
            <p:spPr>
              <a:xfrm>
                <a:off x="6365875" y="23109238"/>
                <a:ext cx="2571750" cy="352425"/>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14:m>
                  <m:oMath xmlns:m="http://schemas.openxmlformats.org/officeDocument/2006/math">
                    <m:d>
                      <m:dPr>
                        <m:ctrlPr>
                          <a:rPr lang="el-GR" sz="1200" i="1">
                            <a:latin typeface="Cambria Math"/>
                          </a:rPr>
                        </m:ctrlPr>
                      </m:dPr>
                      <m:e>
                        <m:f>
                          <m:fPr>
                            <m:ctrlPr>
                              <a:rPr lang="el-GR" sz="1200" i="1">
                                <a:latin typeface="Cambria Math"/>
                              </a:rPr>
                            </m:ctrlPr>
                          </m:fPr>
                          <m:num>
                            <m:r>
                              <a:rPr lang="es-CO" sz="1200" b="0" i="1">
                                <a:latin typeface="Cambria Math" panose="02040503050406030204" pitchFamily="18" charset="0"/>
                              </a:rPr>
                              <m:t>𝑂𝑏𝑗</m:t>
                            </m:r>
                            <m:r>
                              <a:rPr lang="es-CO" sz="1200" b="0" i="1">
                                <a:latin typeface="Cambria Math" panose="02040503050406030204" pitchFamily="18" charset="0"/>
                              </a:rPr>
                              <m:t> </m:t>
                            </m:r>
                            <m:r>
                              <a:rPr lang="es-CO" sz="1200" b="0" i="1">
                                <a:latin typeface="Cambria Math" panose="02040503050406030204" pitchFamily="18" charset="0"/>
                              </a:rPr>
                              <m:t>𝑒𝑠𝑡𝑟𝑎𝑡</m:t>
                            </m:r>
                            <m:r>
                              <a:rPr lang="es-CO" sz="1200" b="0" i="1">
                                <a:latin typeface="Cambria Math" panose="02040503050406030204" pitchFamily="18" charset="0"/>
                              </a:rPr>
                              <m:t>é</m:t>
                            </m:r>
                            <m:r>
                              <a:rPr lang="es-CO" sz="1200" b="0" i="1">
                                <a:latin typeface="Cambria Math" panose="02040503050406030204" pitchFamily="18" charset="0"/>
                              </a:rPr>
                              <m:t>𝑔𝑖𝑐𝑜𝑠</m:t>
                            </m:r>
                            <m:r>
                              <a:rPr lang="es-CO" sz="1200" b="0" i="1">
                                <a:latin typeface="Cambria Math" panose="02040503050406030204" pitchFamily="18" charset="0"/>
                              </a:rPr>
                              <m:t> </m:t>
                            </m:r>
                            <m:r>
                              <a:rPr lang="es-CO" sz="1200" b="0" i="1">
                                <a:latin typeface="Cambria Math" panose="02040503050406030204" pitchFamily="18" charset="0"/>
                              </a:rPr>
                              <m:t>𝑐𝑢𝑚𝑝𝑙𝑖𝑑𝑜𝑠</m:t>
                            </m:r>
                          </m:num>
                          <m:den>
                            <m:r>
                              <a:rPr lang="es-CO" sz="1200" b="0" i="1">
                                <a:latin typeface="Cambria Math" panose="02040503050406030204" pitchFamily="18" charset="0"/>
                              </a:rPr>
                              <m:t>𝑇𝑜𝑡𝑎𝑙</m:t>
                            </m:r>
                            <m:r>
                              <a:rPr lang="es-CO" sz="1200" b="0" i="1">
                                <a:latin typeface="Cambria Math" panose="02040503050406030204" pitchFamily="18" charset="0"/>
                              </a:rPr>
                              <m:t> </m:t>
                            </m:r>
                            <m:r>
                              <a:rPr lang="es-CO" sz="1200" b="0" i="1">
                                <a:latin typeface="Cambria Math" panose="02040503050406030204" pitchFamily="18" charset="0"/>
                              </a:rPr>
                              <m:t>𝑜𝑏𝑗𝑒𝑡𝑖𝑣𝑜𝑠</m:t>
                            </m:r>
                            <m:r>
                              <a:rPr lang="es-CO" sz="1200" b="0" i="1">
                                <a:latin typeface="Cambria Math" panose="02040503050406030204" pitchFamily="18" charset="0"/>
                              </a:rPr>
                              <m:t> </m:t>
                            </m:r>
                            <m:r>
                              <a:rPr lang="es-CO" sz="1200" b="0" i="1">
                                <a:latin typeface="Cambria Math" panose="02040503050406030204" pitchFamily="18" charset="0"/>
                              </a:rPr>
                              <m:t>𝑑𝑒𝑓𝑖𝑛𝑖𝑑𝑜𝑠</m:t>
                            </m:r>
                          </m:den>
                        </m:f>
                      </m:e>
                    </m:d>
                  </m:oMath>
                </a14:m>
                <a:r>
                  <a:rPr lang="es-ES" sz="1200" dirty="0"/>
                  <a:t> x100</a:t>
                </a:r>
              </a:p>
            </p:txBody>
          </p:sp>
        </mc:Choice>
        <mc:Fallback xmlns="">
          <p:sp>
            <p:nvSpPr>
              <p:cNvPr id="23" name="19 CuadroTexto">
                <a:extLst>
                  <a:ext uri="{FF2B5EF4-FFF2-40B4-BE49-F238E27FC236}"/>
                </a:extLst>
              </p:cNvPr>
              <p:cNvSpPr txBox="1">
                <a:spLocks noRot="1" noChangeAspect="1" noMove="1" noResize="1" noEditPoints="1" noAdjustHandles="1" noChangeArrowheads="1" noChangeShapeType="1" noTextEdit="1"/>
              </p:cNvSpPr>
              <p:nvPr/>
            </p:nvSpPr>
            <p:spPr>
              <a:xfrm>
                <a:off x="6365875" y="23109238"/>
                <a:ext cx="2571750" cy="352425"/>
              </a:xfrm>
              <a:prstGeom prst="rect">
                <a:avLst/>
              </a:prstGeom>
              <a:blipFill rotWithShape="1">
                <a:blip r:embed="rId5"/>
                <a:stretch>
                  <a:fillRect b="-10345"/>
                </a:stretch>
              </a:blipFill>
            </p:spPr>
            <p:txBody>
              <a:bodyPr/>
              <a:lstStyle/>
              <a:p>
                <a:r>
                  <a:rPr lang="es-CO">
                    <a:noFill/>
                  </a:rPr>
                  <a:t> </a:t>
                </a:r>
              </a:p>
            </p:txBody>
          </p:sp>
        </mc:Fallback>
      </mc:AlternateContent>
      <p:sp>
        <p:nvSpPr>
          <p:cNvPr id="3" name="2 Marcador de número de diapositiva"/>
          <p:cNvSpPr>
            <a:spLocks noGrp="1"/>
          </p:cNvSpPr>
          <p:nvPr>
            <p:ph type="sldNum" sz="quarter" idx="12"/>
          </p:nvPr>
        </p:nvSpPr>
        <p:spPr/>
        <p:txBody>
          <a:bodyPr/>
          <a:lstStyle/>
          <a:p>
            <a:fld id="{FFCAED88-EA73-4BA6-A286-B18324E965BC}" type="slidenum">
              <a:rPr lang="es-CO" smtClean="0"/>
              <a:t>45</a:t>
            </a:fld>
            <a:endParaRPr lang="es-CO" dirty="0"/>
          </a:p>
        </p:txBody>
      </p:sp>
      <p:graphicFrame>
        <p:nvGraphicFramePr>
          <p:cNvPr id="12" name="11 Tabla"/>
          <p:cNvGraphicFramePr>
            <a:graphicFrameLocks noGrp="1"/>
          </p:cNvGraphicFramePr>
          <p:nvPr>
            <p:extLst>
              <p:ext uri="{D42A27DB-BD31-4B8C-83A1-F6EECF244321}">
                <p14:modId xmlns:p14="http://schemas.microsoft.com/office/powerpoint/2010/main" val="1858327617"/>
              </p:ext>
            </p:extLst>
          </p:nvPr>
        </p:nvGraphicFramePr>
        <p:xfrm>
          <a:off x="611083" y="1307639"/>
          <a:ext cx="10674974" cy="729615"/>
        </p:xfrm>
        <a:graphic>
          <a:graphicData uri="http://schemas.openxmlformats.org/drawingml/2006/table">
            <a:tbl>
              <a:tblPr/>
              <a:tblGrid>
                <a:gridCol w="3341826"/>
                <a:gridCol w="1074029"/>
                <a:gridCol w="3135002"/>
                <a:gridCol w="3124117"/>
              </a:tblGrid>
              <a:tr h="228600">
                <a:tc>
                  <a:txBody>
                    <a:bodyPr/>
                    <a:lstStyle/>
                    <a:p>
                      <a:pPr algn="ctr" fontAlgn="ctr"/>
                      <a:r>
                        <a:rPr lang="es-CO" sz="1600" b="1" i="0" u="none" strike="noStrike" dirty="0">
                          <a:solidFill>
                            <a:srgbClr val="000000"/>
                          </a:solidFill>
                          <a:effectLst/>
                          <a:latin typeface="Monserrat"/>
                        </a:rPr>
                        <a:t>INDICADOR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CO" sz="1600" b="1" i="0" u="none" strike="noStrike" dirty="0">
                          <a:solidFill>
                            <a:srgbClr val="000000"/>
                          </a:solidFill>
                          <a:effectLst/>
                          <a:latin typeface="Monserrat"/>
                        </a:rPr>
                        <a:t>TIPO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CO" sz="1600" b="1" i="0" u="none" strike="noStrike" dirty="0">
                          <a:solidFill>
                            <a:srgbClr val="000000"/>
                          </a:solidFill>
                          <a:effectLst/>
                          <a:latin typeface="Monserrat"/>
                        </a:rPr>
                        <a:t>FORMULA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CO" sz="1600" b="1" i="0" u="none" strike="noStrike" dirty="0">
                          <a:solidFill>
                            <a:srgbClr val="000000"/>
                          </a:solidFill>
                          <a:effectLst/>
                          <a:latin typeface="Monserrat"/>
                        </a:rPr>
                        <a:t>FRECUENCIA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485775">
                <a:tc>
                  <a:txBody>
                    <a:bodyPr/>
                    <a:lstStyle/>
                    <a:p>
                      <a:pPr algn="ctr" fontAlgn="ctr"/>
                      <a:r>
                        <a:rPr lang="es-ES" sz="1100" b="0" i="0" u="none" strike="noStrike" dirty="0">
                          <a:solidFill>
                            <a:srgbClr val="000000"/>
                          </a:solidFill>
                          <a:effectLst/>
                          <a:latin typeface="Arial"/>
                        </a:rPr>
                        <a:t>Quejas y reclamos asociados a calidad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1100" b="0" i="0" u="none" strike="noStrike" dirty="0">
                          <a:solidFill>
                            <a:srgbClr val="000000"/>
                          </a:solidFill>
                          <a:effectLst/>
                          <a:latin typeface="Arial"/>
                        </a:rPr>
                        <a:t>Medición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1100" b="0" i="0" u="none" strike="noStrike" dirty="0">
                          <a:solidFill>
                            <a:srgbClr val="000000"/>
                          </a:solidFill>
                          <a:effectLst/>
                          <a:latin typeface="Arial"/>
                        </a:rPr>
                        <a:t># de quejas y reclamos asociados a causas de Calidad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1100" b="0" i="0" u="none" strike="noStrike" dirty="0">
                          <a:solidFill>
                            <a:srgbClr val="000000"/>
                          </a:solidFill>
                          <a:effectLst/>
                          <a:latin typeface="Arial"/>
                        </a:rPr>
                        <a:t>Mensual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
        <p:nvSpPr>
          <p:cNvPr id="27" name="1 Título"/>
          <p:cNvSpPr txBox="1">
            <a:spLocks/>
          </p:cNvSpPr>
          <p:nvPr/>
        </p:nvSpPr>
        <p:spPr>
          <a:xfrm>
            <a:off x="611082" y="692696"/>
            <a:ext cx="4419209"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2000" dirty="0" smtClean="0"/>
              <a:t>Indicadores Aseguramiento de la calidad</a:t>
            </a:r>
            <a:endParaRPr lang="es-CO" sz="2000" dirty="0"/>
          </a:p>
        </p:txBody>
      </p:sp>
      <p:graphicFrame>
        <p:nvGraphicFramePr>
          <p:cNvPr id="14" name="13 Tabla"/>
          <p:cNvGraphicFramePr>
            <a:graphicFrameLocks noGrp="1"/>
          </p:cNvGraphicFramePr>
          <p:nvPr>
            <p:extLst>
              <p:ext uri="{D42A27DB-BD31-4B8C-83A1-F6EECF244321}">
                <p14:modId xmlns:p14="http://schemas.microsoft.com/office/powerpoint/2010/main" val="1233589997"/>
              </p:ext>
            </p:extLst>
          </p:nvPr>
        </p:nvGraphicFramePr>
        <p:xfrm>
          <a:off x="574678" y="2753066"/>
          <a:ext cx="10623543" cy="1333500"/>
        </p:xfrm>
        <a:graphic>
          <a:graphicData uri="http://schemas.openxmlformats.org/drawingml/2006/table">
            <a:tbl>
              <a:tblPr/>
              <a:tblGrid>
                <a:gridCol w="3062703"/>
                <a:gridCol w="1066997"/>
                <a:gridCol w="3901555"/>
                <a:gridCol w="2592288"/>
              </a:tblGrid>
              <a:tr h="228600">
                <a:tc>
                  <a:txBody>
                    <a:bodyPr/>
                    <a:lstStyle/>
                    <a:p>
                      <a:pPr algn="ctr" fontAlgn="ctr"/>
                      <a:r>
                        <a:rPr lang="es-CO" sz="1200" b="1" i="0" u="none" strike="noStrike" dirty="0">
                          <a:solidFill>
                            <a:srgbClr val="000000"/>
                          </a:solidFill>
                          <a:effectLst/>
                          <a:latin typeface="Monserrat"/>
                        </a:rPr>
                        <a:t>INDICADOR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CO" sz="1200" b="1" i="0" u="none" strike="noStrike" dirty="0">
                          <a:solidFill>
                            <a:srgbClr val="000000"/>
                          </a:solidFill>
                          <a:effectLst/>
                          <a:latin typeface="Monserrat"/>
                        </a:rPr>
                        <a:t>TIPO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CO" sz="1200" b="1" i="0" u="none" strike="noStrike" dirty="0">
                          <a:solidFill>
                            <a:srgbClr val="000000"/>
                          </a:solidFill>
                          <a:effectLst/>
                          <a:latin typeface="Monserrat"/>
                        </a:rPr>
                        <a:t>FORMULA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CO" sz="1200" b="1" i="0" u="none" strike="noStrike" dirty="0">
                          <a:solidFill>
                            <a:srgbClr val="000000"/>
                          </a:solidFill>
                          <a:effectLst/>
                          <a:latin typeface="Monserrat"/>
                        </a:rPr>
                        <a:t>FRECUENCIA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485775">
                <a:tc>
                  <a:txBody>
                    <a:bodyPr/>
                    <a:lstStyle/>
                    <a:p>
                      <a:pPr algn="ctr" fontAlgn="ctr"/>
                      <a:r>
                        <a:rPr lang="es-CO" sz="1200" b="0" i="0" u="none" strike="noStrike" dirty="0">
                          <a:solidFill>
                            <a:srgbClr val="000000"/>
                          </a:solidFill>
                          <a:effectLst/>
                          <a:latin typeface="Monserrat"/>
                        </a:rPr>
                        <a:t>Control de pérdidas de B100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1200" b="0" i="0" u="none" strike="noStrike" dirty="0">
                          <a:solidFill>
                            <a:srgbClr val="000000"/>
                          </a:solidFill>
                          <a:effectLst/>
                          <a:latin typeface="Monserrat"/>
                        </a:rPr>
                        <a:t>Medición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s-CO" sz="1200" b="0" i="0" u="none" strike="noStrike" dirty="0">
                          <a:solidFill>
                            <a:srgbClr val="000000"/>
                          </a:solidFill>
                          <a:effectLst/>
                          <a:latin typeface="Monserrat"/>
                        </a:rPr>
                        <a:t> </a:t>
                      </a:r>
                      <a:endParaRPr lang="es-CO" sz="1100" b="0" i="0" u="none" strike="noStrike"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1200" b="0" i="0" u="none" strike="noStrike" dirty="0">
                          <a:solidFill>
                            <a:srgbClr val="000000"/>
                          </a:solidFill>
                          <a:effectLst/>
                          <a:latin typeface="Monserrat"/>
                        </a:rPr>
                        <a:t>Mensual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619125">
                <a:tc>
                  <a:txBody>
                    <a:bodyPr/>
                    <a:lstStyle/>
                    <a:p>
                      <a:pPr algn="ctr" fontAlgn="ctr"/>
                      <a:r>
                        <a:rPr lang="es-ES" sz="1200" b="0" i="0" u="none" strike="noStrike" dirty="0">
                          <a:solidFill>
                            <a:srgbClr val="000000"/>
                          </a:solidFill>
                          <a:effectLst/>
                          <a:latin typeface="Monserrat"/>
                        </a:rPr>
                        <a:t>Cumplimiento en los tiempos de entrega de B100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1200" b="0" i="0" u="none" strike="noStrike" dirty="0">
                          <a:solidFill>
                            <a:srgbClr val="000000"/>
                          </a:solidFill>
                          <a:effectLst/>
                          <a:latin typeface="Monserrat"/>
                        </a:rPr>
                        <a:t>Medición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s-CO" sz="1200" b="0" i="0" u="none" strike="noStrike" dirty="0">
                          <a:solidFill>
                            <a:srgbClr val="000000"/>
                          </a:solidFill>
                          <a:effectLst/>
                          <a:latin typeface="Monserrat"/>
                        </a:rPr>
                        <a:t> </a:t>
                      </a:r>
                      <a:endParaRPr lang="es-CO" sz="1100" b="0" i="0" u="none" strike="noStrike"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1200" b="0" i="0" u="none" strike="noStrike" dirty="0">
                          <a:solidFill>
                            <a:srgbClr val="000000"/>
                          </a:solidFill>
                          <a:effectLst/>
                          <a:latin typeface="Monserrat"/>
                        </a:rPr>
                        <a:t>Mensual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mc:AlternateContent xmlns:mc="http://schemas.openxmlformats.org/markup-compatibility/2006" xmlns:a14="http://schemas.microsoft.com/office/drawing/2010/main">
        <mc:Choice Requires="a14">
          <p:sp>
            <p:nvSpPr>
              <p:cNvPr id="31" name="2 CuadroTexto">
                <a:extLst>
                  <a:ext uri="{FF2B5EF4-FFF2-40B4-BE49-F238E27FC236}"/>
                </a:extLst>
              </p:cNvPr>
              <p:cNvSpPr txBox="1"/>
              <p:nvPr/>
            </p:nvSpPr>
            <p:spPr>
              <a:xfrm>
                <a:off x="5886450" y="20413663"/>
                <a:ext cx="2705100" cy="442912"/>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s-ES" sz="1100" b="0" i="1">
                              <a:latin typeface="Cambria Math"/>
                            </a:rPr>
                          </m:ctrlPr>
                        </m:fPr>
                        <m:num>
                          <m:r>
                            <a:rPr lang="es-CO" sz="1100" b="0" i="1">
                              <a:latin typeface="Cambria Math"/>
                            </a:rPr>
                            <m:t>𝑃𝑒𝑟𝑑𝑖𝑑𝑎𝑠</m:t>
                          </m:r>
                          <m:r>
                            <a:rPr lang="es-CO" sz="1100" b="0" i="1">
                              <a:latin typeface="Cambria Math"/>
                            </a:rPr>
                            <m:t> </m:t>
                          </m:r>
                          <m:r>
                            <a:rPr lang="es-CO" sz="1100" b="0" i="1">
                              <a:latin typeface="Cambria Math"/>
                            </a:rPr>
                            <m:t>𝑑𝑒</m:t>
                          </m:r>
                          <m:r>
                            <a:rPr lang="es-CO" sz="1100" b="0" i="1">
                              <a:latin typeface="Cambria Math"/>
                            </a:rPr>
                            <m:t> </m:t>
                          </m:r>
                          <m:r>
                            <a:rPr lang="es-CO" sz="1100" b="0" i="1">
                              <a:latin typeface="Cambria Math"/>
                            </a:rPr>
                            <m:t>𝐵</m:t>
                          </m:r>
                          <m:r>
                            <a:rPr lang="es-CO" sz="1100" b="0" i="1">
                              <a:latin typeface="Cambria Math"/>
                            </a:rPr>
                            <m:t>100</m:t>
                          </m:r>
                        </m:num>
                        <m:den>
                          <m:r>
                            <a:rPr lang="es-CO" sz="1100" b="0" i="1">
                              <a:solidFill>
                                <a:schemeClr val="tx1"/>
                              </a:solidFill>
                              <a:effectLst/>
                              <a:latin typeface="Cambria Math"/>
                              <a:ea typeface="+mn-ea"/>
                              <a:cs typeface="+mn-cs"/>
                            </a:rPr>
                            <m:t>𝑃𝑟𝑜𝑑𝑢𝑐𝑡𝑜</m:t>
                          </m:r>
                          <m:r>
                            <a:rPr lang="es-CO" sz="1100" b="0" i="1">
                              <a:solidFill>
                                <a:schemeClr val="tx1"/>
                              </a:solidFill>
                              <a:effectLst/>
                              <a:latin typeface="Cambria Math"/>
                              <a:ea typeface="+mn-ea"/>
                              <a:cs typeface="+mn-cs"/>
                            </a:rPr>
                            <m:t> </m:t>
                          </m:r>
                          <m:r>
                            <a:rPr lang="es-CO" sz="1100" b="0" i="1">
                              <a:solidFill>
                                <a:schemeClr val="tx1"/>
                              </a:solidFill>
                              <a:effectLst/>
                              <a:latin typeface="Cambria Math"/>
                              <a:ea typeface="+mn-ea"/>
                              <a:cs typeface="+mn-cs"/>
                            </a:rPr>
                            <m:t>𝑑𝑒𝑠𝑝𝑎𝑐h𝑎𝑑𝑜</m:t>
                          </m:r>
                          <m:r>
                            <a:rPr lang="es-CO" sz="1100" b="0" i="1">
                              <a:solidFill>
                                <a:schemeClr val="tx1"/>
                              </a:solidFill>
                              <a:effectLst/>
                              <a:latin typeface="Cambria Math"/>
                              <a:ea typeface="+mn-ea"/>
                              <a:cs typeface="+mn-cs"/>
                            </a:rPr>
                            <m:t> </m:t>
                          </m:r>
                          <m:r>
                            <a:rPr lang="es-CO" sz="1100" b="0" i="1">
                              <a:solidFill>
                                <a:schemeClr val="tx1"/>
                              </a:solidFill>
                              <a:effectLst/>
                              <a:latin typeface="Cambria Math"/>
                              <a:ea typeface="+mn-ea"/>
                              <a:cs typeface="+mn-cs"/>
                            </a:rPr>
                            <m:t>𝑑𝑒</m:t>
                          </m:r>
                          <m:r>
                            <a:rPr lang="es-CO" sz="1100" b="0" i="1">
                              <a:solidFill>
                                <a:schemeClr val="tx1"/>
                              </a:solidFill>
                              <a:effectLst/>
                              <a:latin typeface="Cambria Math"/>
                              <a:ea typeface="+mn-ea"/>
                              <a:cs typeface="+mn-cs"/>
                            </a:rPr>
                            <m:t> </m:t>
                          </m:r>
                          <m:r>
                            <a:rPr lang="es-CO" sz="1100" b="0" i="1">
                              <a:solidFill>
                                <a:schemeClr val="tx1"/>
                              </a:solidFill>
                              <a:effectLst/>
                              <a:latin typeface="Cambria Math"/>
                              <a:ea typeface="+mn-ea"/>
                              <a:cs typeface="+mn-cs"/>
                            </a:rPr>
                            <m:t>𝐵</m:t>
                          </m:r>
                          <m:r>
                            <a:rPr lang="es-CO" sz="1100" b="0" i="1">
                              <a:solidFill>
                                <a:schemeClr val="tx1"/>
                              </a:solidFill>
                              <a:effectLst/>
                              <a:latin typeface="Cambria Math"/>
                              <a:ea typeface="+mn-ea"/>
                              <a:cs typeface="+mn-cs"/>
                            </a:rPr>
                            <m:t>100 </m:t>
                          </m:r>
                        </m:den>
                      </m:f>
                      <m:r>
                        <a:rPr lang="es-ES" sz="1100" b="0" i="1">
                          <a:latin typeface="Cambria Math"/>
                        </a:rPr>
                        <m:t>𝑥</m:t>
                      </m:r>
                      <m:r>
                        <a:rPr lang="es-ES" sz="1100" b="0" i="1">
                          <a:latin typeface="Cambria Math"/>
                        </a:rPr>
                        <m:t>100</m:t>
                      </m:r>
                    </m:oMath>
                  </m:oMathPara>
                </a14:m>
                <a:endParaRPr lang="es-ES" sz="1100" dirty="0"/>
              </a:p>
            </p:txBody>
          </p:sp>
        </mc:Choice>
        <mc:Fallback xmlns="">
          <p:sp>
            <p:nvSpPr>
              <p:cNvPr id="31" name="2 CuadroTexto">
                <a:extLst>
                  <a:ext uri="{FF2B5EF4-FFF2-40B4-BE49-F238E27FC236}"/>
                </a:extLst>
              </p:cNvPr>
              <p:cNvSpPr txBox="1">
                <a:spLocks noRot="1" noChangeAspect="1" noMove="1" noResize="1" noEditPoints="1" noAdjustHandles="1" noChangeArrowheads="1" noChangeShapeType="1" noTextEdit="1"/>
              </p:cNvSpPr>
              <p:nvPr/>
            </p:nvSpPr>
            <p:spPr>
              <a:xfrm>
                <a:off x="5886450" y="20413663"/>
                <a:ext cx="2705100" cy="442912"/>
              </a:xfrm>
              <a:prstGeom prst="rect">
                <a:avLst/>
              </a:prstGeom>
              <a:blipFill rotWithShape="1">
                <a:blip r:embed="rId6"/>
                <a:stretch>
                  <a:fillRect b="-416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2" name="3 CuadroTexto">
                <a:extLst>
                  <a:ext uri="{FF2B5EF4-FFF2-40B4-BE49-F238E27FC236}"/>
                </a:extLst>
              </p:cNvPr>
              <p:cNvSpPr txBox="1"/>
              <p:nvPr/>
            </p:nvSpPr>
            <p:spPr>
              <a:xfrm>
                <a:off x="5886450" y="21385213"/>
                <a:ext cx="2705100" cy="411162"/>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s-ES" sz="1000" b="0" i="1">
                              <a:latin typeface="Cambria Math"/>
                            </a:rPr>
                          </m:ctrlPr>
                        </m:fPr>
                        <m:num>
                          <m:r>
                            <a:rPr lang="es-CO" sz="1000" b="0" i="1">
                              <a:latin typeface="Cambria Math"/>
                            </a:rPr>
                            <m:t>𝑁𝑜</m:t>
                          </m:r>
                          <m:r>
                            <a:rPr lang="es-CO" sz="1000" b="0" i="1">
                              <a:latin typeface="Cambria Math"/>
                            </a:rPr>
                            <m:t> </m:t>
                          </m:r>
                          <m:r>
                            <a:rPr lang="es-CO" sz="1000" b="0" i="1">
                              <a:latin typeface="Cambria Math"/>
                            </a:rPr>
                            <m:t>𝑑𝑒</m:t>
                          </m:r>
                          <m:r>
                            <a:rPr lang="es-CO" sz="1000" b="0" i="1">
                              <a:latin typeface="Cambria Math"/>
                            </a:rPr>
                            <m:t> </m:t>
                          </m:r>
                          <m:r>
                            <a:rPr lang="es-CO" sz="1000" b="0" i="1">
                              <a:latin typeface="Cambria Math"/>
                            </a:rPr>
                            <m:t>𝑑𝑒𝑠𝑝𝑎𝑐h𝑜𝑠</m:t>
                          </m:r>
                          <m:r>
                            <a:rPr lang="es-CO" sz="1000" b="0" i="1">
                              <a:latin typeface="Cambria Math"/>
                            </a:rPr>
                            <m:t> </m:t>
                          </m:r>
                          <m:r>
                            <a:rPr lang="es-CO" sz="1000" b="0" i="1">
                              <a:latin typeface="Cambria Math"/>
                            </a:rPr>
                            <m:t>𝑒𝑛𝑡𝑟𝑒𝑔𝑎𝑑𝑜𝑠</m:t>
                          </m:r>
                          <m:r>
                            <a:rPr lang="es-CO" sz="1000" b="0" i="1">
                              <a:latin typeface="Cambria Math"/>
                            </a:rPr>
                            <m:t> </m:t>
                          </m:r>
                          <m:r>
                            <a:rPr lang="es-CO" sz="1000" b="0" i="1">
                              <a:latin typeface="Cambria Math"/>
                            </a:rPr>
                            <m:t>𝑎</m:t>
                          </m:r>
                          <m:r>
                            <a:rPr lang="es-CO" sz="1000" b="0" i="1">
                              <a:latin typeface="Cambria Math"/>
                            </a:rPr>
                            <m:t> </m:t>
                          </m:r>
                          <m:r>
                            <a:rPr lang="es-CO" sz="1000" b="0" i="1">
                              <a:latin typeface="Cambria Math"/>
                            </a:rPr>
                            <m:t>𝑡𝑖𝑒𝑚𝑝𝑜</m:t>
                          </m:r>
                          <m:r>
                            <a:rPr lang="es-CO" sz="1000" b="0" i="1">
                              <a:latin typeface="Cambria Math"/>
                            </a:rPr>
                            <m:t> </m:t>
                          </m:r>
                        </m:num>
                        <m:den>
                          <m:r>
                            <a:rPr lang="es-CO" sz="1000" b="0" i="1">
                              <a:solidFill>
                                <a:schemeClr val="tx1"/>
                              </a:solidFill>
                              <a:effectLst/>
                              <a:latin typeface="Cambria Math"/>
                              <a:ea typeface="+mn-ea"/>
                              <a:cs typeface="+mn-cs"/>
                            </a:rPr>
                            <m:t>𝑁𝑜</m:t>
                          </m:r>
                          <m:r>
                            <a:rPr lang="es-CO" sz="1000" b="0" i="1">
                              <a:solidFill>
                                <a:schemeClr val="tx1"/>
                              </a:solidFill>
                              <a:effectLst/>
                              <a:latin typeface="Cambria Math"/>
                              <a:ea typeface="+mn-ea"/>
                              <a:cs typeface="+mn-cs"/>
                            </a:rPr>
                            <m:t> </m:t>
                          </m:r>
                          <m:r>
                            <a:rPr lang="es-CO" sz="1000" b="0" i="1">
                              <a:solidFill>
                                <a:schemeClr val="tx1"/>
                              </a:solidFill>
                              <a:effectLst/>
                              <a:latin typeface="Cambria Math"/>
                              <a:ea typeface="+mn-ea"/>
                              <a:cs typeface="+mn-cs"/>
                            </a:rPr>
                            <m:t>𝑑𝑒</m:t>
                          </m:r>
                          <m:r>
                            <a:rPr lang="es-CO" sz="1000" b="0" i="1">
                              <a:solidFill>
                                <a:schemeClr val="tx1"/>
                              </a:solidFill>
                              <a:effectLst/>
                              <a:latin typeface="Cambria Math"/>
                              <a:ea typeface="+mn-ea"/>
                              <a:cs typeface="+mn-cs"/>
                            </a:rPr>
                            <m:t> </m:t>
                          </m:r>
                          <m:r>
                            <a:rPr lang="es-CO" sz="1000" b="0" i="1">
                              <a:solidFill>
                                <a:schemeClr val="tx1"/>
                              </a:solidFill>
                              <a:effectLst/>
                              <a:latin typeface="Cambria Math"/>
                              <a:ea typeface="+mn-ea"/>
                              <a:cs typeface="+mn-cs"/>
                            </a:rPr>
                            <m:t>𝑑𝑒𝑠𝑝𝑎𝑐h𝑜𝑠</m:t>
                          </m:r>
                          <m:r>
                            <a:rPr lang="es-CO" sz="1000" b="0" i="1">
                              <a:solidFill>
                                <a:schemeClr val="tx1"/>
                              </a:solidFill>
                              <a:effectLst/>
                              <a:latin typeface="Cambria Math"/>
                              <a:ea typeface="+mn-ea"/>
                              <a:cs typeface="+mn-cs"/>
                            </a:rPr>
                            <m:t> </m:t>
                          </m:r>
                          <m:r>
                            <a:rPr lang="es-CO" sz="1000" b="0" i="1">
                              <a:solidFill>
                                <a:schemeClr val="tx1"/>
                              </a:solidFill>
                              <a:effectLst/>
                              <a:latin typeface="Cambria Math"/>
                              <a:ea typeface="+mn-ea"/>
                              <a:cs typeface="+mn-cs"/>
                            </a:rPr>
                            <m:t>𝑟𝑒𝑎𝑙𝑖𝑧𝑎𝑑𝑜𝑠</m:t>
                          </m:r>
                          <m:r>
                            <a:rPr lang="es-CO" sz="1000" b="0" i="1">
                              <a:solidFill>
                                <a:schemeClr val="tx1"/>
                              </a:solidFill>
                              <a:effectLst/>
                              <a:latin typeface="Cambria Math"/>
                              <a:ea typeface="+mn-ea"/>
                              <a:cs typeface="+mn-cs"/>
                            </a:rPr>
                            <m:t> </m:t>
                          </m:r>
                          <m:r>
                            <a:rPr lang="es-CO" sz="1000" b="0" i="1">
                              <a:solidFill>
                                <a:schemeClr val="tx1"/>
                              </a:solidFill>
                              <a:effectLst/>
                              <a:latin typeface="Cambria Math"/>
                              <a:ea typeface="+mn-ea"/>
                              <a:cs typeface="+mn-cs"/>
                            </a:rPr>
                            <m:t>𝑎𝑙</m:t>
                          </m:r>
                          <m:r>
                            <a:rPr lang="es-CO" sz="1000" b="0" i="1">
                              <a:solidFill>
                                <a:schemeClr val="tx1"/>
                              </a:solidFill>
                              <a:effectLst/>
                              <a:latin typeface="Cambria Math"/>
                              <a:ea typeface="+mn-ea"/>
                              <a:cs typeface="+mn-cs"/>
                            </a:rPr>
                            <m:t> </m:t>
                          </m:r>
                          <m:r>
                            <a:rPr lang="es-CO" sz="1000" b="0" i="1">
                              <a:solidFill>
                                <a:schemeClr val="tx1"/>
                              </a:solidFill>
                              <a:effectLst/>
                              <a:latin typeface="Cambria Math"/>
                              <a:ea typeface="+mn-ea"/>
                              <a:cs typeface="+mn-cs"/>
                            </a:rPr>
                            <m:t>𝑚𝑒𝑠</m:t>
                          </m:r>
                          <m:r>
                            <a:rPr lang="es-CO" sz="1000" b="0" i="1">
                              <a:solidFill>
                                <a:schemeClr val="tx1"/>
                              </a:solidFill>
                              <a:effectLst/>
                              <a:latin typeface="Cambria Math"/>
                              <a:ea typeface="+mn-ea"/>
                              <a:cs typeface="+mn-cs"/>
                            </a:rPr>
                            <m:t> </m:t>
                          </m:r>
                        </m:den>
                      </m:f>
                      <m:r>
                        <a:rPr lang="es-ES" sz="1000" b="0" i="1">
                          <a:latin typeface="Cambria Math"/>
                        </a:rPr>
                        <m:t>𝑥</m:t>
                      </m:r>
                      <m:r>
                        <a:rPr lang="es-ES" sz="1000" b="0" i="1">
                          <a:latin typeface="Cambria Math"/>
                        </a:rPr>
                        <m:t>100</m:t>
                      </m:r>
                    </m:oMath>
                  </m:oMathPara>
                </a14:m>
                <a:endParaRPr lang="es-ES" sz="1000" dirty="0"/>
              </a:p>
            </p:txBody>
          </p:sp>
        </mc:Choice>
        <mc:Fallback xmlns="">
          <p:sp>
            <p:nvSpPr>
              <p:cNvPr id="32" name="3 CuadroTexto">
                <a:extLst>
                  <a:ext uri="{FF2B5EF4-FFF2-40B4-BE49-F238E27FC236}"/>
                </a:extLst>
              </p:cNvPr>
              <p:cNvSpPr txBox="1">
                <a:spLocks noRot="1" noChangeAspect="1" noMove="1" noResize="1" noEditPoints="1" noAdjustHandles="1" noChangeArrowheads="1" noChangeShapeType="1" noTextEdit="1"/>
              </p:cNvSpPr>
              <p:nvPr/>
            </p:nvSpPr>
            <p:spPr>
              <a:xfrm>
                <a:off x="5886450" y="21385213"/>
                <a:ext cx="2705100" cy="411162"/>
              </a:xfrm>
              <a:prstGeom prst="rect">
                <a:avLst/>
              </a:prstGeom>
              <a:blipFill rotWithShape="1">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3" name="4 CuadroTexto">
                <a:extLst>
                  <a:ext uri="{FF2B5EF4-FFF2-40B4-BE49-F238E27FC236}"/>
                </a:extLst>
              </p:cNvPr>
              <p:cNvSpPr txBox="1"/>
              <p:nvPr/>
            </p:nvSpPr>
            <p:spPr>
              <a:xfrm>
                <a:off x="5726113" y="20899438"/>
                <a:ext cx="3716337" cy="41433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s-ES" sz="1100" b="0" i="1">
                              <a:latin typeface="Cambria Math"/>
                            </a:rPr>
                          </m:ctrlPr>
                        </m:fPr>
                        <m:num>
                          <m:r>
                            <a:rPr lang="es-CO" sz="1100" b="0" i="1">
                              <a:latin typeface="Cambria Math"/>
                            </a:rPr>
                            <m:t>𝑉𝑎𝑙𝑜𝑟</m:t>
                          </m:r>
                          <m:r>
                            <a:rPr lang="es-CO" sz="1100" b="0" i="1">
                              <a:latin typeface="Cambria Math"/>
                            </a:rPr>
                            <m:t> </m:t>
                          </m:r>
                          <m:r>
                            <a:rPr lang="es-CO" sz="1100" b="0" i="1">
                              <a:latin typeface="Cambria Math"/>
                            </a:rPr>
                            <m:t>𝑒𝑠𝑡𝑖𝑚𝑎𝑑𝑜</m:t>
                          </m:r>
                          <m:r>
                            <a:rPr lang="es-CO" sz="1100" b="0" i="1">
                              <a:latin typeface="Cambria Math"/>
                            </a:rPr>
                            <m:t> </m:t>
                          </m:r>
                          <m:r>
                            <a:rPr lang="es-CO" sz="1100" b="0" i="1">
                              <a:latin typeface="Cambria Math"/>
                            </a:rPr>
                            <m:t>𝑐𝑜𝑛</m:t>
                          </m:r>
                          <m:r>
                            <a:rPr lang="es-CO" sz="1100" b="0" i="1">
                              <a:latin typeface="Cambria Math"/>
                            </a:rPr>
                            <m:t> </m:t>
                          </m:r>
                          <m:r>
                            <a:rPr lang="es-CO" sz="1100" b="0" i="1">
                              <a:latin typeface="Cambria Math"/>
                            </a:rPr>
                            <m:t>𝑙𝑜𝑠</m:t>
                          </m:r>
                          <m:r>
                            <a:rPr lang="es-CO" sz="1100" b="0" i="1">
                              <a:latin typeface="Cambria Math"/>
                            </a:rPr>
                            <m:t> </m:t>
                          </m:r>
                          <m:r>
                            <a:rPr lang="es-CO" sz="1100" b="0" i="1">
                              <a:latin typeface="Cambria Math"/>
                            </a:rPr>
                            <m:t>𝑑𝑎𝑡𝑜𝑠</m:t>
                          </m:r>
                          <m:r>
                            <a:rPr lang="es-CO" sz="1100" b="0" i="1">
                              <a:latin typeface="Cambria Math"/>
                            </a:rPr>
                            <m:t> </m:t>
                          </m:r>
                          <m:r>
                            <a:rPr lang="es-CO" sz="1100" b="0" i="1">
                              <a:latin typeface="Cambria Math"/>
                            </a:rPr>
                            <m:t>𝑑𝑒𝑙</m:t>
                          </m:r>
                          <m:r>
                            <a:rPr lang="es-CO" sz="1100" b="0" i="1">
                              <a:latin typeface="Cambria Math"/>
                            </a:rPr>
                            <m:t> </m:t>
                          </m:r>
                          <m:r>
                            <a:rPr lang="es-CO" sz="1100" b="0" i="1">
                              <a:latin typeface="Cambria Math"/>
                            </a:rPr>
                            <m:t>𝑝𝑟𝑜𝑣𝑒𝑒𝑑𝑜𝑟</m:t>
                          </m:r>
                        </m:num>
                        <m:den>
                          <m:r>
                            <a:rPr lang="es-CO" sz="1100" b="0" i="1">
                              <a:latin typeface="Cambria Math"/>
                            </a:rPr>
                            <m:t>𝑉𝑎𝑙𝑜𝑟</m:t>
                          </m:r>
                          <m:r>
                            <a:rPr lang="es-CO" sz="1100" b="0" i="1">
                              <a:latin typeface="Cambria Math"/>
                            </a:rPr>
                            <m:t> </m:t>
                          </m:r>
                          <m:r>
                            <a:rPr lang="es-CO" sz="1100" b="0" i="1">
                              <a:latin typeface="Cambria Math"/>
                            </a:rPr>
                            <m:t>𝑒𝑠𝑡𝑖𝑚𝑎𝑑𝑜</m:t>
                          </m:r>
                          <m:r>
                            <a:rPr lang="es-CO" sz="1100" b="0" i="1">
                              <a:latin typeface="Cambria Math"/>
                            </a:rPr>
                            <m:t>  </m:t>
                          </m:r>
                          <m:r>
                            <a:rPr lang="es-CO" sz="1100" b="0" i="1">
                              <a:latin typeface="Cambria Math"/>
                            </a:rPr>
                            <m:t>𝑑𝑒</m:t>
                          </m:r>
                          <m:r>
                            <a:rPr lang="es-CO" sz="1100" b="0" i="1">
                              <a:latin typeface="Cambria Math"/>
                            </a:rPr>
                            <m:t> </m:t>
                          </m:r>
                          <m:r>
                            <a:rPr lang="es-CO" sz="1100" b="0" i="1">
                              <a:latin typeface="Cambria Math"/>
                            </a:rPr>
                            <m:t>𝑎𝑐𝑢𝑒𝑟𝑑𝑜</m:t>
                          </m:r>
                          <m:r>
                            <a:rPr lang="es-CO" sz="1100" b="0" i="1">
                              <a:latin typeface="Cambria Math"/>
                            </a:rPr>
                            <m:t> </m:t>
                          </m:r>
                          <m:r>
                            <a:rPr lang="es-CO" sz="1100" b="0" i="1">
                              <a:latin typeface="Cambria Math"/>
                            </a:rPr>
                            <m:t>𝑐𝑜𝑛</m:t>
                          </m:r>
                          <m:r>
                            <a:rPr lang="es-CO" sz="1100" b="0" i="1">
                              <a:latin typeface="Cambria Math"/>
                            </a:rPr>
                            <m:t> </m:t>
                          </m:r>
                          <m:r>
                            <a:rPr lang="es-CO" sz="1100" b="0" i="1">
                              <a:latin typeface="Cambria Math"/>
                            </a:rPr>
                            <m:t>𝑙𝑜𝑠</m:t>
                          </m:r>
                          <m:r>
                            <a:rPr lang="es-CO" sz="1100" b="0" i="1">
                              <a:latin typeface="Cambria Math"/>
                            </a:rPr>
                            <m:t> </m:t>
                          </m:r>
                          <m:r>
                            <a:rPr lang="es-CO" sz="1100" b="0" i="1">
                              <a:latin typeface="Cambria Math"/>
                            </a:rPr>
                            <m:t>𝑑𝑎𝑡𝑜𝑠</m:t>
                          </m:r>
                          <m:r>
                            <a:rPr lang="es-CO" sz="1100" b="0" i="1">
                              <a:latin typeface="Cambria Math"/>
                            </a:rPr>
                            <m:t> </m:t>
                          </m:r>
                          <m:r>
                            <a:rPr lang="es-CO" sz="1100" b="0" i="1">
                              <a:latin typeface="Cambria Math"/>
                            </a:rPr>
                            <m:t>𝑑𝑒</m:t>
                          </m:r>
                          <m:r>
                            <a:rPr lang="es-CO" sz="1100" b="0" i="1">
                              <a:latin typeface="Cambria Math"/>
                            </a:rPr>
                            <m:t> </m:t>
                          </m:r>
                          <m:r>
                            <a:rPr lang="es-CO" sz="1100" b="0" i="1">
                              <a:latin typeface="Cambria Math"/>
                            </a:rPr>
                            <m:t>𝑟𝑒𝑐𝑖𝑏𝑜</m:t>
                          </m:r>
                          <m:r>
                            <a:rPr lang="es-CO" sz="1100" b="0" i="1">
                              <a:solidFill>
                                <a:schemeClr val="tx1"/>
                              </a:solidFill>
                              <a:effectLst/>
                              <a:latin typeface="Cambria Math"/>
                              <a:ea typeface="+mn-ea"/>
                              <a:cs typeface="+mn-cs"/>
                            </a:rPr>
                            <m:t> </m:t>
                          </m:r>
                        </m:den>
                      </m:f>
                      <m:r>
                        <a:rPr lang="es-ES" sz="1100" b="0" i="1">
                          <a:latin typeface="Cambria Math"/>
                        </a:rPr>
                        <m:t>𝑥</m:t>
                      </m:r>
                      <m:r>
                        <a:rPr lang="es-ES" sz="1100" b="0" i="1">
                          <a:latin typeface="Cambria Math"/>
                        </a:rPr>
                        <m:t>100</m:t>
                      </m:r>
                    </m:oMath>
                  </m:oMathPara>
                </a14:m>
                <a:endParaRPr lang="es-ES" sz="1100" dirty="0"/>
              </a:p>
            </p:txBody>
          </p:sp>
        </mc:Choice>
        <mc:Fallback xmlns="">
          <p:sp>
            <p:nvSpPr>
              <p:cNvPr id="33" name="4 CuadroTexto">
                <a:extLst>
                  <a:ext uri="{FF2B5EF4-FFF2-40B4-BE49-F238E27FC236}"/>
                </a:extLst>
              </p:cNvPr>
              <p:cNvSpPr txBox="1">
                <a:spLocks noRot="1" noChangeAspect="1" noMove="1" noResize="1" noEditPoints="1" noAdjustHandles="1" noChangeArrowheads="1" noChangeShapeType="1" noTextEdit="1"/>
              </p:cNvSpPr>
              <p:nvPr/>
            </p:nvSpPr>
            <p:spPr>
              <a:xfrm>
                <a:off x="5726113" y="20899438"/>
                <a:ext cx="3716337" cy="414337"/>
              </a:xfrm>
              <a:prstGeom prst="rect">
                <a:avLst/>
              </a:prstGeom>
              <a:blipFill rotWithShape="1">
                <a:blip r:embed="rId8"/>
                <a:stretch>
                  <a:fillRect/>
                </a:stretch>
              </a:blipFill>
            </p:spPr>
            <p:txBody>
              <a:bodyPr/>
              <a:lstStyle/>
              <a:p>
                <a:r>
                  <a:rPr lang="es-CO">
                    <a:noFill/>
                  </a:rPr>
                  <a:t> </a:t>
                </a:r>
              </a:p>
            </p:txBody>
          </p:sp>
        </mc:Fallback>
      </mc:AlternateContent>
      <p:sp>
        <p:nvSpPr>
          <p:cNvPr id="34" name="1 Título"/>
          <p:cNvSpPr txBox="1">
            <a:spLocks/>
          </p:cNvSpPr>
          <p:nvPr/>
        </p:nvSpPr>
        <p:spPr>
          <a:xfrm>
            <a:off x="559805" y="2348880"/>
            <a:ext cx="4419209" cy="43184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2000" dirty="0" smtClean="0"/>
              <a:t>Indicadores Logística</a:t>
            </a:r>
            <a:endParaRPr lang="es-CO" sz="2000" dirty="0"/>
          </a:p>
        </p:txBody>
      </p:sp>
      <mc:AlternateContent xmlns:mc="http://schemas.openxmlformats.org/markup-compatibility/2006" xmlns:a14="http://schemas.microsoft.com/office/drawing/2010/main">
        <mc:Choice Requires="a14">
          <p:sp>
            <p:nvSpPr>
              <p:cNvPr id="35" name="2 CuadroTexto">
                <a:extLst>
                  <a:ext uri="{FF2B5EF4-FFF2-40B4-BE49-F238E27FC236}"/>
                </a:extLst>
              </p:cNvPr>
              <p:cNvSpPr txBox="1"/>
              <p:nvPr/>
            </p:nvSpPr>
            <p:spPr>
              <a:xfrm>
                <a:off x="5100978" y="3006244"/>
                <a:ext cx="2705102" cy="44223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s-ES" sz="1100" b="0" i="1">
                              <a:latin typeface="Cambria Math"/>
                            </a:rPr>
                          </m:ctrlPr>
                        </m:fPr>
                        <m:num>
                          <m:r>
                            <a:rPr lang="es-CO" sz="1100" b="0" i="1">
                              <a:latin typeface="Cambria Math"/>
                            </a:rPr>
                            <m:t>𝑃𝑒𝑟𝑑𝑖𝑑𝑎𝑠</m:t>
                          </m:r>
                          <m:r>
                            <a:rPr lang="es-CO" sz="1100" b="0" i="1">
                              <a:latin typeface="Cambria Math"/>
                            </a:rPr>
                            <m:t> </m:t>
                          </m:r>
                          <m:r>
                            <a:rPr lang="es-CO" sz="1100" b="0" i="1">
                              <a:latin typeface="Cambria Math"/>
                            </a:rPr>
                            <m:t>𝑑𝑒</m:t>
                          </m:r>
                          <m:r>
                            <a:rPr lang="es-CO" sz="1100" b="0" i="1">
                              <a:latin typeface="Cambria Math"/>
                            </a:rPr>
                            <m:t> </m:t>
                          </m:r>
                          <m:r>
                            <a:rPr lang="es-CO" sz="1100" b="0" i="1">
                              <a:latin typeface="Cambria Math"/>
                            </a:rPr>
                            <m:t>𝐵</m:t>
                          </m:r>
                          <m:r>
                            <a:rPr lang="es-CO" sz="1100" b="0" i="1">
                              <a:latin typeface="Cambria Math"/>
                            </a:rPr>
                            <m:t>100</m:t>
                          </m:r>
                        </m:num>
                        <m:den>
                          <m:r>
                            <a:rPr lang="es-CO" sz="1100" b="0" i="1">
                              <a:solidFill>
                                <a:schemeClr val="tx1"/>
                              </a:solidFill>
                              <a:effectLst/>
                              <a:latin typeface="Cambria Math"/>
                              <a:ea typeface="+mn-ea"/>
                              <a:cs typeface="+mn-cs"/>
                            </a:rPr>
                            <m:t>𝑃𝑟𝑜𝑑𝑢𝑐𝑡𝑜</m:t>
                          </m:r>
                          <m:r>
                            <a:rPr lang="es-CO" sz="1100" b="0" i="1">
                              <a:solidFill>
                                <a:schemeClr val="tx1"/>
                              </a:solidFill>
                              <a:effectLst/>
                              <a:latin typeface="Cambria Math"/>
                              <a:ea typeface="+mn-ea"/>
                              <a:cs typeface="+mn-cs"/>
                            </a:rPr>
                            <m:t> </m:t>
                          </m:r>
                          <m:r>
                            <a:rPr lang="es-CO" sz="1100" b="0" i="1">
                              <a:solidFill>
                                <a:schemeClr val="tx1"/>
                              </a:solidFill>
                              <a:effectLst/>
                              <a:latin typeface="Cambria Math"/>
                              <a:ea typeface="+mn-ea"/>
                              <a:cs typeface="+mn-cs"/>
                            </a:rPr>
                            <m:t>𝑑𝑒𝑠𝑝𝑎𝑐h𝑎𝑑𝑜</m:t>
                          </m:r>
                          <m:r>
                            <a:rPr lang="es-CO" sz="1100" b="0" i="1">
                              <a:solidFill>
                                <a:schemeClr val="tx1"/>
                              </a:solidFill>
                              <a:effectLst/>
                              <a:latin typeface="Cambria Math"/>
                              <a:ea typeface="+mn-ea"/>
                              <a:cs typeface="+mn-cs"/>
                            </a:rPr>
                            <m:t> </m:t>
                          </m:r>
                          <m:r>
                            <a:rPr lang="es-CO" sz="1100" b="0" i="1">
                              <a:solidFill>
                                <a:schemeClr val="tx1"/>
                              </a:solidFill>
                              <a:effectLst/>
                              <a:latin typeface="Cambria Math"/>
                              <a:ea typeface="+mn-ea"/>
                              <a:cs typeface="+mn-cs"/>
                            </a:rPr>
                            <m:t>𝑑𝑒</m:t>
                          </m:r>
                          <m:r>
                            <a:rPr lang="es-CO" sz="1100" b="0" i="1">
                              <a:solidFill>
                                <a:schemeClr val="tx1"/>
                              </a:solidFill>
                              <a:effectLst/>
                              <a:latin typeface="Cambria Math"/>
                              <a:ea typeface="+mn-ea"/>
                              <a:cs typeface="+mn-cs"/>
                            </a:rPr>
                            <m:t> </m:t>
                          </m:r>
                          <m:r>
                            <a:rPr lang="es-CO" sz="1100" b="0" i="1">
                              <a:solidFill>
                                <a:schemeClr val="tx1"/>
                              </a:solidFill>
                              <a:effectLst/>
                              <a:latin typeface="Cambria Math"/>
                              <a:ea typeface="+mn-ea"/>
                              <a:cs typeface="+mn-cs"/>
                            </a:rPr>
                            <m:t>𝐵</m:t>
                          </m:r>
                          <m:r>
                            <a:rPr lang="es-CO" sz="1100" b="0" i="1">
                              <a:solidFill>
                                <a:schemeClr val="tx1"/>
                              </a:solidFill>
                              <a:effectLst/>
                              <a:latin typeface="Cambria Math"/>
                              <a:ea typeface="+mn-ea"/>
                              <a:cs typeface="+mn-cs"/>
                            </a:rPr>
                            <m:t>100 </m:t>
                          </m:r>
                        </m:den>
                      </m:f>
                      <m:r>
                        <a:rPr lang="es-ES" sz="1100" b="0" i="1">
                          <a:latin typeface="Cambria Math"/>
                        </a:rPr>
                        <m:t>𝑥</m:t>
                      </m:r>
                      <m:r>
                        <a:rPr lang="es-ES" sz="1100" b="0" i="1">
                          <a:latin typeface="Cambria Math"/>
                        </a:rPr>
                        <m:t>100</m:t>
                      </m:r>
                    </m:oMath>
                  </m:oMathPara>
                </a14:m>
                <a:endParaRPr lang="es-ES" sz="1100" dirty="0"/>
              </a:p>
            </p:txBody>
          </p:sp>
        </mc:Choice>
        <mc:Fallback xmlns="">
          <p:sp>
            <p:nvSpPr>
              <p:cNvPr id="35" name="2 CuadroTexto">
                <a:extLst>
                  <a:ext uri="{FF2B5EF4-FFF2-40B4-BE49-F238E27FC236}"/>
                </a:extLst>
              </p:cNvPr>
              <p:cNvSpPr txBox="1">
                <a:spLocks noRot="1" noChangeAspect="1" noMove="1" noResize="1" noEditPoints="1" noAdjustHandles="1" noChangeArrowheads="1" noChangeShapeType="1" noTextEdit="1"/>
              </p:cNvSpPr>
              <p:nvPr/>
            </p:nvSpPr>
            <p:spPr>
              <a:xfrm>
                <a:off x="5100978" y="3006244"/>
                <a:ext cx="2705102" cy="442237"/>
              </a:xfrm>
              <a:prstGeom prst="rect">
                <a:avLst/>
              </a:prstGeom>
              <a:blipFill rotWithShape="1">
                <a:blip r:embed="rId9"/>
                <a:stretch>
                  <a:fillRect b="-274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6" name="3 CuadroTexto">
                <a:extLst>
                  <a:ext uri="{FF2B5EF4-FFF2-40B4-BE49-F238E27FC236}"/>
                </a:extLst>
              </p:cNvPr>
              <p:cNvSpPr txBox="1"/>
              <p:nvPr/>
            </p:nvSpPr>
            <p:spPr>
              <a:xfrm>
                <a:off x="5262904" y="3585689"/>
                <a:ext cx="2705102" cy="41081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s-ES" sz="1000" b="0" i="1">
                              <a:latin typeface="Cambria Math"/>
                            </a:rPr>
                          </m:ctrlPr>
                        </m:fPr>
                        <m:num>
                          <m:r>
                            <a:rPr lang="es-CO" sz="1000" b="0" i="1">
                              <a:latin typeface="Cambria Math"/>
                            </a:rPr>
                            <m:t>𝑁𝑜</m:t>
                          </m:r>
                          <m:r>
                            <a:rPr lang="es-CO" sz="1000" b="0" i="1">
                              <a:latin typeface="Cambria Math"/>
                            </a:rPr>
                            <m:t> </m:t>
                          </m:r>
                          <m:r>
                            <a:rPr lang="es-CO" sz="1000" b="0" i="1">
                              <a:latin typeface="Cambria Math"/>
                            </a:rPr>
                            <m:t>𝑑𝑒</m:t>
                          </m:r>
                          <m:r>
                            <a:rPr lang="es-CO" sz="1000" b="0" i="1">
                              <a:latin typeface="Cambria Math"/>
                            </a:rPr>
                            <m:t> </m:t>
                          </m:r>
                          <m:r>
                            <a:rPr lang="es-CO" sz="1000" b="0" i="1">
                              <a:latin typeface="Cambria Math"/>
                            </a:rPr>
                            <m:t>𝑑𝑒𝑠𝑝𝑎𝑐h𝑜𝑠</m:t>
                          </m:r>
                          <m:r>
                            <a:rPr lang="es-CO" sz="1000" b="0" i="1">
                              <a:latin typeface="Cambria Math"/>
                            </a:rPr>
                            <m:t> </m:t>
                          </m:r>
                          <m:r>
                            <a:rPr lang="es-CO" sz="1000" b="0" i="1">
                              <a:latin typeface="Cambria Math"/>
                            </a:rPr>
                            <m:t>𝑒𝑛𝑡𝑟𝑒𝑔𝑎𝑑𝑜𝑠</m:t>
                          </m:r>
                          <m:r>
                            <a:rPr lang="es-CO" sz="1000" b="0" i="1">
                              <a:latin typeface="Cambria Math"/>
                            </a:rPr>
                            <m:t> </m:t>
                          </m:r>
                          <m:r>
                            <a:rPr lang="es-CO" sz="1000" b="0" i="1">
                              <a:latin typeface="Cambria Math"/>
                            </a:rPr>
                            <m:t>𝑎</m:t>
                          </m:r>
                          <m:r>
                            <a:rPr lang="es-CO" sz="1000" b="0" i="1">
                              <a:latin typeface="Cambria Math"/>
                            </a:rPr>
                            <m:t> </m:t>
                          </m:r>
                          <m:r>
                            <a:rPr lang="es-CO" sz="1000" b="0" i="1">
                              <a:latin typeface="Cambria Math"/>
                            </a:rPr>
                            <m:t>𝑡𝑖𝑒𝑚𝑝𝑜</m:t>
                          </m:r>
                          <m:r>
                            <a:rPr lang="es-CO" sz="1000" b="0" i="1">
                              <a:latin typeface="Cambria Math"/>
                            </a:rPr>
                            <m:t> </m:t>
                          </m:r>
                        </m:num>
                        <m:den>
                          <m:r>
                            <a:rPr lang="es-CO" sz="1000" b="0" i="1">
                              <a:solidFill>
                                <a:schemeClr val="tx1"/>
                              </a:solidFill>
                              <a:effectLst/>
                              <a:latin typeface="Cambria Math"/>
                              <a:ea typeface="+mn-ea"/>
                              <a:cs typeface="+mn-cs"/>
                            </a:rPr>
                            <m:t>𝑁𝑜</m:t>
                          </m:r>
                          <m:r>
                            <a:rPr lang="es-CO" sz="1000" b="0" i="1">
                              <a:solidFill>
                                <a:schemeClr val="tx1"/>
                              </a:solidFill>
                              <a:effectLst/>
                              <a:latin typeface="Cambria Math"/>
                              <a:ea typeface="+mn-ea"/>
                              <a:cs typeface="+mn-cs"/>
                            </a:rPr>
                            <m:t> </m:t>
                          </m:r>
                          <m:r>
                            <a:rPr lang="es-CO" sz="1000" b="0" i="1">
                              <a:solidFill>
                                <a:schemeClr val="tx1"/>
                              </a:solidFill>
                              <a:effectLst/>
                              <a:latin typeface="Cambria Math"/>
                              <a:ea typeface="+mn-ea"/>
                              <a:cs typeface="+mn-cs"/>
                            </a:rPr>
                            <m:t>𝑑𝑒</m:t>
                          </m:r>
                          <m:r>
                            <a:rPr lang="es-CO" sz="1000" b="0" i="1">
                              <a:solidFill>
                                <a:schemeClr val="tx1"/>
                              </a:solidFill>
                              <a:effectLst/>
                              <a:latin typeface="Cambria Math"/>
                              <a:ea typeface="+mn-ea"/>
                              <a:cs typeface="+mn-cs"/>
                            </a:rPr>
                            <m:t> </m:t>
                          </m:r>
                          <m:r>
                            <a:rPr lang="es-CO" sz="1000" b="0" i="1">
                              <a:solidFill>
                                <a:schemeClr val="tx1"/>
                              </a:solidFill>
                              <a:effectLst/>
                              <a:latin typeface="Cambria Math"/>
                              <a:ea typeface="+mn-ea"/>
                              <a:cs typeface="+mn-cs"/>
                            </a:rPr>
                            <m:t>𝑑𝑒𝑠𝑝𝑎𝑐h𝑜𝑠</m:t>
                          </m:r>
                          <m:r>
                            <a:rPr lang="es-CO" sz="1000" b="0" i="1">
                              <a:solidFill>
                                <a:schemeClr val="tx1"/>
                              </a:solidFill>
                              <a:effectLst/>
                              <a:latin typeface="Cambria Math"/>
                              <a:ea typeface="+mn-ea"/>
                              <a:cs typeface="+mn-cs"/>
                            </a:rPr>
                            <m:t> </m:t>
                          </m:r>
                          <m:r>
                            <a:rPr lang="es-CO" sz="1000" b="0" i="1">
                              <a:solidFill>
                                <a:schemeClr val="tx1"/>
                              </a:solidFill>
                              <a:effectLst/>
                              <a:latin typeface="Cambria Math"/>
                              <a:ea typeface="+mn-ea"/>
                              <a:cs typeface="+mn-cs"/>
                            </a:rPr>
                            <m:t>𝑟𝑒𝑎𝑙𝑖𝑧𝑎𝑑𝑜𝑠</m:t>
                          </m:r>
                          <m:r>
                            <a:rPr lang="es-CO" sz="1000" b="0" i="1">
                              <a:solidFill>
                                <a:schemeClr val="tx1"/>
                              </a:solidFill>
                              <a:effectLst/>
                              <a:latin typeface="Cambria Math"/>
                              <a:ea typeface="+mn-ea"/>
                              <a:cs typeface="+mn-cs"/>
                            </a:rPr>
                            <m:t> </m:t>
                          </m:r>
                          <m:r>
                            <a:rPr lang="es-CO" sz="1000" b="0" i="1">
                              <a:solidFill>
                                <a:schemeClr val="tx1"/>
                              </a:solidFill>
                              <a:effectLst/>
                              <a:latin typeface="Cambria Math"/>
                              <a:ea typeface="+mn-ea"/>
                              <a:cs typeface="+mn-cs"/>
                            </a:rPr>
                            <m:t>𝑎𝑙</m:t>
                          </m:r>
                          <m:r>
                            <a:rPr lang="es-CO" sz="1000" b="0" i="1">
                              <a:solidFill>
                                <a:schemeClr val="tx1"/>
                              </a:solidFill>
                              <a:effectLst/>
                              <a:latin typeface="Cambria Math"/>
                              <a:ea typeface="+mn-ea"/>
                              <a:cs typeface="+mn-cs"/>
                            </a:rPr>
                            <m:t> </m:t>
                          </m:r>
                          <m:r>
                            <a:rPr lang="es-CO" sz="1000" b="0" i="1">
                              <a:solidFill>
                                <a:schemeClr val="tx1"/>
                              </a:solidFill>
                              <a:effectLst/>
                              <a:latin typeface="Cambria Math"/>
                              <a:ea typeface="+mn-ea"/>
                              <a:cs typeface="+mn-cs"/>
                            </a:rPr>
                            <m:t>𝑚𝑒𝑠</m:t>
                          </m:r>
                          <m:r>
                            <a:rPr lang="es-CO" sz="1000" b="0" i="1">
                              <a:solidFill>
                                <a:schemeClr val="tx1"/>
                              </a:solidFill>
                              <a:effectLst/>
                              <a:latin typeface="Cambria Math"/>
                              <a:ea typeface="+mn-ea"/>
                              <a:cs typeface="+mn-cs"/>
                            </a:rPr>
                            <m:t> </m:t>
                          </m:r>
                        </m:den>
                      </m:f>
                      <m:r>
                        <a:rPr lang="es-ES" sz="1000" b="0" i="1">
                          <a:latin typeface="Cambria Math"/>
                        </a:rPr>
                        <m:t>𝑥</m:t>
                      </m:r>
                      <m:r>
                        <a:rPr lang="es-ES" sz="1000" b="0" i="1">
                          <a:latin typeface="Cambria Math"/>
                        </a:rPr>
                        <m:t>100</m:t>
                      </m:r>
                    </m:oMath>
                  </m:oMathPara>
                </a14:m>
                <a:endParaRPr lang="es-ES" sz="1000" dirty="0"/>
              </a:p>
            </p:txBody>
          </p:sp>
        </mc:Choice>
        <mc:Fallback xmlns="">
          <p:sp>
            <p:nvSpPr>
              <p:cNvPr id="36" name="3 CuadroTexto">
                <a:extLst>
                  <a:ext uri="{FF2B5EF4-FFF2-40B4-BE49-F238E27FC236}"/>
                </a:extLst>
              </p:cNvPr>
              <p:cNvSpPr txBox="1">
                <a:spLocks noRot="1" noChangeAspect="1" noMove="1" noResize="1" noEditPoints="1" noAdjustHandles="1" noChangeArrowheads="1" noChangeShapeType="1" noTextEdit="1"/>
              </p:cNvSpPr>
              <p:nvPr/>
            </p:nvSpPr>
            <p:spPr>
              <a:xfrm>
                <a:off x="5262904" y="3585689"/>
                <a:ext cx="2705102" cy="410818"/>
              </a:xfrm>
              <a:prstGeom prst="rect">
                <a:avLst/>
              </a:prstGeom>
              <a:blipFill rotWithShape="1">
                <a:blip r:embed="rId10"/>
                <a:stretch>
                  <a:fillRect/>
                </a:stretch>
              </a:blipFill>
            </p:spPr>
            <p:txBody>
              <a:bodyPr/>
              <a:lstStyle/>
              <a:p>
                <a:r>
                  <a:rPr lang="es-CO">
                    <a:noFill/>
                  </a:rPr>
                  <a:t> </a:t>
                </a:r>
              </a:p>
            </p:txBody>
          </p:sp>
        </mc:Fallback>
      </mc:AlternateContent>
      <p:graphicFrame>
        <p:nvGraphicFramePr>
          <p:cNvPr id="38" name="37 Tabla"/>
          <p:cNvGraphicFramePr>
            <a:graphicFrameLocks noGrp="1"/>
          </p:cNvGraphicFramePr>
          <p:nvPr>
            <p:extLst>
              <p:ext uri="{D42A27DB-BD31-4B8C-83A1-F6EECF244321}">
                <p14:modId xmlns:p14="http://schemas.microsoft.com/office/powerpoint/2010/main" val="2453607793"/>
              </p:ext>
            </p:extLst>
          </p:nvPr>
        </p:nvGraphicFramePr>
        <p:xfrm>
          <a:off x="548233" y="4797152"/>
          <a:ext cx="10676433" cy="1905000"/>
        </p:xfrm>
        <a:graphic>
          <a:graphicData uri="http://schemas.openxmlformats.org/drawingml/2006/table">
            <a:tbl>
              <a:tblPr/>
              <a:tblGrid>
                <a:gridCol w="2925597"/>
                <a:gridCol w="1073081"/>
                <a:gridCol w="3132237"/>
                <a:gridCol w="1761883"/>
                <a:gridCol w="1783635"/>
              </a:tblGrid>
              <a:tr h="295275">
                <a:tc>
                  <a:txBody>
                    <a:bodyPr/>
                    <a:lstStyle/>
                    <a:p>
                      <a:pPr algn="ctr" fontAlgn="ctr"/>
                      <a:r>
                        <a:rPr lang="es-CO" sz="1200" b="1" i="0" u="none" strike="noStrike" dirty="0">
                          <a:solidFill>
                            <a:srgbClr val="000000"/>
                          </a:solidFill>
                          <a:effectLst/>
                          <a:latin typeface="Monserrat"/>
                        </a:rPr>
                        <a:t>INDICADOR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CO" sz="1200" b="1" i="0" u="none" strike="noStrike" dirty="0">
                          <a:solidFill>
                            <a:srgbClr val="000000"/>
                          </a:solidFill>
                          <a:effectLst/>
                          <a:latin typeface="Monserrat"/>
                        </a:rPr>
                        <a:t>TIPO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CO" sz="1200" b="1" i="0" u="none" strike="noStrike" dirty="0">
                          <a:solidFill>
                            <a:srgbClr val="000000"/>
                          </a:solidFill>
                          <a:effectLst/>
                          <a:latin typeface="Monserrat"/>
                        </a:rPr>
                        <a:t>FORMULA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CO" sz="1200" b="1" i="0" u="none" strike="noStrike" dirty="0">
                          <a:solidFill>
                            <a:srgbClr val="000000"/>
                          </a:solidFill>
                          <a:effectLst/>
                          <a:latin typeface="Monserrat"/>
                        </a:rPr>
                        <a:t>FRECUENCIA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CO" sz="1200" b="1" i="0" u="none" strike="noStrike" dirty="0">
                          <a:solidFill>
                            <a:srgbClr val="000000"/>
                          </a:solidFill>
                          <a:effectLst/>
                          <a:latin typeface="Monserrat"/>
                        </a:rPr>
                        <a:t>META</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504825">
                <a:tc>
                  <a:txBody>
                    <a:bodyPr/>
                    <a:lstStyle/>
                    <a:p>
                      <a:pPr algn="ctr" fontAlgn="ctr"/>
                      <a:r>
                        <a:rPr lang="es-ES" sz="1200" b="0" i="0" u="none" strike="noStrike" dirty="0">
                          <a:solidFill>
                            <a:srgbClr val="000000"/>
                          </a:solidFill>
                          <a:effectLst/>
                          <a:latin typeface="Monserrat"/>
                        </a:rPr>
                        <a:t>Cumplimiento del Plan de Formación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onserrat"/>
                        </a:rPr>
                        <a:t>Medición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200" b="0" i="0" u="none" strike="noStrike" dirty="0">
                          <a:solidFill>
                            <a:srgbClr val="000000"/>
                          </a:solidFill>
                          <a:effectLst/>
                          <a:latin typeface="Monserrat"/>
                        </a:rPr>
                        <a:t> </a:t>
                      </a:r>
                      <a:endParaRPr lang="es-CO" sz="1100" b="0" i="0" u="none" strike="noStrike"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onserrat"/>
                        </a:rPr>
                        <a:t>Anual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onserrat"/>
                        </a:rPr>
                        <a:t>95%</a:t>
                      </a:r>
                    </a:p>
                  </a:txBody>
                  <a:tcPr marL="0" marR="0" marT="0" marB="0" anchor="ctr">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52450">
                <a:tc>
                  <a:txBody>
                    <a:bodyPr/>
                    <a:lstStyle/>
                    <a:p>
                      <a:pPr algn="ctr" fontAlgn="ctr"/>
                      <a:r>
                        <a:rPr lang="es-CO" sz="1200" b="0" i="0" u="none" strike="noStrike" dirty="0">
                          <a:solidFill>
                            <a:srgbClr val="000000"/>
                          </a:solidFill>
                          <a:effectLst/>
                          <a:latin typeface="Monserrat"/>
                        </a:rPr>
                        <a:t>Eficacia de la Formación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onserrat"/>
                        </a:rPr>
                        <a:t>Medición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200" b="0" i="0" u="none" strike="noStrike" dirty="0">
                          <a:solidFill>
                            <a:srgbClr val="000000"/>
                          </a:solidFill>
                          <a:effectLst/>
                          <a:latin typeface="Monserrat"/>
                        </a:rPr>
                        <a:t> </a:t>
                      </a:r>
                      <a:endParaRPr lang="es-CO" sz="1100" b="0" i="0" u="none" strike="noStrike"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onserrat"/>
                        </a:rPr>
                        <a:t>Anual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onserrat"/>
                        </a:rPr>
                        <a:t>≥85%</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52450">
                <a:tc>
                  <a:txBody>
                    <a:bodyPr/>
                    <a:lstStyle/>
                    <a:p>
                      <a:pPr algn="ctr" fontAlgn="ctr"/>
                      <a:r>
                        <a:rPr lang="es-CO" sz="1200" b="0" i="0" u="none" strike="noStrike" dirty="0">
                          <a:solidFill>
                            <a:srgbClr val="000000"/>
                          </a:solidFill>
                          <a:effectLst/>
                          <a:latin typeface="Monserrat"/>
                        </a:rPr>
                        <a:t>Cobertura de Capacitaciones de Requisitos Legales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s-CO" sz="1200" b="0" i="0" u="none" strike="noStrike" dirty="0">
                          <a:solidFill>
                            <a:srgbClr val="000000"/>
                          </a:solidFill>
                          <a:effectLst/>
                          <a:latin typeface="Monserrat"/>
                        </a:rPr>
                        <a:t>Medición</a:t>
                      </a:r>
                      <a:endParaRPr lang="es-CO" sz="1100" b="0" i="0" u="none" strike="noStrike"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onserrat"/>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onserrat"/>
                        </a:rPr>
                        <a:t>Anual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onserrat"/>
                        </a:rPr>
                        <a:t>100%</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AlternateContent xmlns:mc="http://schemas.openxmlformats.org/markup-compatibility/2006" xmlns:a14="http://schemas.microsoft.com/office/drawing/2010/main">
        <mc:Choice Requires="a14">
          <p:sp>
            <p:nvSpPr>
              <p:cNvPr id="39" name="1 CuadroTexto"/>
              <p:cNvSpPr txBox="1"/>
              <p:nvPr/>
            </p:nvSpPr>
            <p:spPr>
              <a:xfrm>
                <a:off x="4952958" y="5130805"/>
                <a:ext cx="2670161" cy="444224"/>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s-ES" sz="1100" b="0" i="1">
                              <a:latin typeface="Cambria Math"/>
                            </a:rPr>
                          </m:ctrlPr>
                        </m:fPr>
                        <m:num>
                          <m:r>
                            <a:rPr lang="es-MX" sz="1100" b="0" i="1">
                              <a:solidFill>
                                <a:schemeClr val="tx1"/>
                              </a:solidFill>
                              <a:effectLst/>
                              <a:latin typeface="Cambria Math" panose="02040503050406030204" pitchFamily="18" charset="0"/>
                              <a:ea typeface="+mn-ea"/>
                              <a:cs typeface="+mn-cs"/>
                            </a:rPr>
                            <m:t># </m:t>
                          </m:r>
                          <m:r>
                            <a:rPr lang="es-ES" sz="1100" b="0" i="1">
                              <a:solidFill>
                                <a:schemeClr val="tx1"/>
                              </a:solidFill>
                              <a:effectLst/>
                              <a:latin typeface="Cambria Math"/>
                              <a:ea typeface="+mn-ea"/>
                              <a:cs typeface="+mn-cs"/>
                            </a:rPr>
                            <m:t>𝑑𝑒</m:t>
                          </m:r>
                          <m:r>
                            <a:rPr lang="es-ES" sz="1100" b="0" i="1">
                              <a:solidFill>
                                <a:schemeClr val="tx1"/>
                              </a:solidFill>
                              <a:effectLst/>
                              <a:latin typeface="Cambria Math"/>
                              <a:ea typeface="+mn-ea"/>
                              <a:cs typeface="+mn-cs"/>
                            </a:rPr>
                            <m:t> </m:t>
                          </m:r>
                          <m:r>
                            <a:rPr lang="es-CO" sz="1100" b="0" i="1">
                              <a:solidFill>
                                <a:schemeClr val="tx1"/>
                              </a:solidFill>
                              <a:effectLst/>
                              <a:latin typeface="Cambria Math"/>
                              <a:ea typeface="+mn-ea"/>
                              <a:cs typeface="+mn-cs"/>
                            </a:rPr>
                            <m:t>𝐶𝑎𝑝𝑎𝑐𝑖𝑡𝑎𝑐𝑖𝑜𝑛𝑒𝑠</m:t>
                          </m:r>
                          <m:r>
                            <a:rPr lang="es-ES" sz="1100" b="0" i="1">
                              <a:solidFill>
                                <a:schemeClr val="tx1"/>
                              </a:solidFill>
                              <a:effectLst/>
                              <a:latin typeface="Cambria Math"/>
                              <a:ea typeface="+mn-ea"/>
                              <a:cs typeface="+mn-cs"/>
                            </a:rPr>
                            <m:t> </m:t>
                          </m:r>
                          <m:r>
                            <m:rPr>
                              <m:nor/>
                            </m:rPr>
                            <a:rPr lang="es-ES" sz="1100" b="0" i="0">
                              <a:solidFill>
                                <a:schemeClr val="tx1"/>
                              </a:solidFill>
                              <a:effectLst/>
                              <a:latin typeface="+mn-lt"/>
                              <a:ea typeface="+mn-ea"/>
                              <a:cs typeface="+mn-cs"/>
                            </a:rPr>
                            <m:t>Ejecutadas</m:t>
                          </m:r>
                          <m:r>
                            <m:rPr>
                              <m:nor/>
                            </m:rPr>
                            <a:rPr lang="es-ES">
                              <a:effectLst/>
                            </a:rPr>
                            <m:t> </m:t>
                          </m:r>
                        </m:num>
                        <m:den>
                          <m:r>
                            <a:rPr lang="es-MX" sz="1100" b="0" i="1">
                              <a:solidFill>
                                <a:schemeClr val="tx1"/>
                              </a:solidFill>
                              <a:effectLst/>
                              <a:latin typeface="Cambria Math" panose="02040503050406030204" pitchFamily="18" charset="0"/>
                              <a:ea typeface="+mn-ea"/>
                              <a:cs typeface="+mn-cs"/>
                            </a:rPr>
                            <m:t># </m:t>
                          </m:r>
                          <m:r>
                            <a:rPr lang="es-ES" sz="1100" b="0" i="1">
                              <a:solidFill>
                                <a:schemeClr val="tx1"/>
                              </a:solidFill>
                              <a:effectLst/>
                              <a:latin typeface="Cambria Math"/>
                              <a:ea typeface="+mn-ea"/>
                              <a:cs typeface="+mn-cs"/>
                            </a:rPr>
                            <m:t>𝑑𝑒</m:t>
                          </m:r>
                          <m:r>
                            <a:rPr lang="es-ES" sz="1100" b="0" i="1">
                              <a:solidFill>
                                <a:schemeClr val="tx1"/>
                              </a:solidFill>
                              <a:effectLst/>
                              <a:latin typeface="Cambria Math"/>
                              <a:ea typeface="+mn-ea"/>
                              <a:cs typeface="+mn-cs"/>
                            </a:rPr>
                            <m:t> </m:t>
                          </m:r>
                          <m:r>
                            <a:rPr lang="es-CO" sz="1100" b="0" i="1">
                              <a:solidFill>
                                <a:schemeClr val="tx1"/>
                              </a:solidFill>
                              <a:effectLst/>
                              <a:latin typeface="Cambria Math"/>
                              <a:ea typeface="+mn-ea"/>
                              <a:cs typeface="+mn-cs"/>
                            </a:rPr>
                            <m:t>𝐶𝑎𝑝𝑎𝑐𝑖𝑡𝑎𝑐𝑖𝑜𝑛𝑒𝑠</m:t>
                          </m:r>
                          <m:r>
                            <a:rPr lang="es-ES" sz="1100" b="0" i="1">
                              <a:solidFill>
                                <a:schemeClr val="tx1"/>
                              </a:solidFill>
                              <a:effectLst/>
                              <a:latin typeface="Cambria Math"/>
                              <a:ea typeface="+mn-ea"/>
                              <a:cs typeface="+mn-cs"/>
                            </a:rPr>
                            <m:t> </m:t>
                          </m:r>
                          <m:r>
                            <a:rPr lang="es-ES" sz="1100" b="0" i="1">
                              <a:latin typeface="Cambria Math"/>
                            </a:rPr>
                            <m:t>𝑃𝑟𝑜𝑔𝑟𝑎𝑚𝑎𝑑𝑎𝑠</m:t>
                          </m:r>
                        </m:den>
                      </m:f>
                      <m:r>
                        <a:rPr lang="es-ES" sz="1100" b="0" i="1">
                          <a:latin typeface="Cambria Math"/>
                        </a:rPr>
                        <m:t>𝑥</m:t>
                      </m:r>
                      <m:r>
                        <a:rPr lang="es-ES" sz="1100" b="0" i="1">
                          <a:latin typeface="Cambria Math"/>
                        </a:rPr>
                        <m:t>100</m:t>
                      </m:r>
                    </m:oMath>
                  </m:oMathPara>
                </a14:m>
                <a:endParaRPr lang="es-ES" sz="1100" dirty="0"/>
              </a:p>
            </p:txBody>
          </p:sp>
        </mc:Choice>
        <mc:Fallback xmlns="">
          <p:sp>
            <p:nvSpPr>
              <p:cNvPr id="39" name="1 CuadroTexto"/>
              <p:cNvSpPr txBox="1">
                <a:spLocks noRot="1" noChangeAspect="1" noMove="1" noResize="1" noEditPoints="1" noAdjustHandles="1" noChangeArrowheads="1" noChangeShapeType="1" noTextEdit="1"/>
              </p:cNvSpPr>
              <p:nvPr/>
            </p:nvSpPr>
            <p:spPr>
              <a:xfrm>
                <a:off x="4952958" y="5130805"/>
                <a:ext cx="2670161" cy="444224"/>
              </a:xfrm>
              <a:prstGeom prst="rect">
                <a:avLst/>
              </a:prstGeom>
              <a:blipFill rotWithShape="1">
                <a:blip r:embed="rId11"/>
                <a:stretch>
                  <a:fillRect b="-274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0" name="2 CuadroTexto"/>
              <p:cNvSpPr txBox="1"/>
              <p:nvPr/>
            </p:nvSpPr>
            <p:spPr>
              <a:xfrm>
                <a:off x="5160604" y="5614971"/>
                <a:ext cx="2386394" cy="443391"/>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s-ES" sz="1100" b="0" i="1">
                              <a:latin typeface="Cambria Math"/>
                            </a:rPr>
                          </m:ctrlPr>
                        </m:fPr>
                        <m:num>
                          <m:r>
                            <a:rPr lang="es-ES" sz="1100" b="0" i="1">
                              <a:solidFill>
                                <a:schemeClr val="tx1"/>
                              </a:solidFill>
                              <a:effectLst/>
                              <a:latin typeface="Cambria Math"/>
                              <a:ea typeface="+mn-ea"/>
                              <a:cs typeface="+mn-cs"/>
                            </a:rPr>
                            <m:t>𝑃𝑢𝑛𝑡𝑎𝑗𝑒</m:t>
                          </m:r>
                          <m:r>
                            <a:rPr lang="es-ES" sz="1100" b="0" i="1">
                              <a:solidFill>
                                <a:schemeClr val="tx1"/>
                              </a:solidFill>
                              <a:effectLst/>
                              <a:latin typeface="Cambria Math"/>
                              <a:ea typeface="+mn-ea"/>
                              <a:cs typeface="+mn-cs"/>
                            </a:rPr>
                            <m:t> </m:t>
                          </m:r>
                          <m:r>
                            <a:rPr lang="es-ES" sz="1100" b="0" i="1">
                              <a:solidFill>
                                <a:schemeClr val="tx1"/>
                              </a:solidFill>
                              <a:effectLst/>
                              <a:latin typeface="Cambria Math"/>
                              <a:ea typeface="+mn-ea"/>
                              <a:cs typeface="+mn-cs"/>
                            </a:rPr>
                            <m:t>𝑃𝑟𝑜𝑚𝑒𝑑𝑖𝑜</m:t>
                          </m:r>
                          <m:r>
                            <a:rPr lang="es-ES" sz="1100" b="0" i="1">
                              <a:solidFill>
                                <a:schemeClr val="tx1"/>
                              </a:solidFill>
                              <a:effectLst/>
                              <a:latin typeface="Cambria Math"/>
                              <a:ea typeface="+mn-ea"/>
                              <a:cs typeface="+mn-cs"/>
                            </a:rPr>
                            <m:t> </m:t>
                          </m:r>
                          <m:r>
                            <a:rPr lang="es-ES" sz="1100" b="0" i="1">
                              <a:solidFill>
                                <a:schemeClr val="tx1"/>
                              </a:solidFill>
                              <a:effectLst/>
                              <a:latin typeface="Cambria Math"/>
                              <a:ea typeface="+mn-ea"/>
                              <a:cs typeface="+mn-cs"/>
                            </a:rPr>
                            <m:t>𝑂𝑏𝑡𝑒𝑛𝑖𝑑𝑜</m:t>
                          </m:r>
                        </m:num>
                        <m:den>
                          <m:r>
                            <a:rPr lang="es-ES" sz="1100" b="0" i="1">
                              <a:latin typeface="Cambria Math"/>
                            </a:rPr>
                            <m:t>𝑃𝑢𝑛𝑡𝑎𝑗𝑒</m:t>
                          </m:r>
                          <m:r>
                            <a:rPr lang="es-ES" sz="1100" b="0" i="1">
                              <a:latin typeface="Cambria Math"/>
                            </a:rPr>
                            <m:t> </m:t>
                          </m:r>
                          <m:r>
                            <a:rPr lang="es-ES" sz="1100" b="0" i="1">
                              <a:latin typeface="Cambria Math"/>
                            </a:rPr>
                            <m:t>𝑀</m:t>
                          </m:r>
                          <m:r>
                            <a:rPr lang="es-ES" sz="1100" b="0" i="1">
                              <a:latin typeface="Cambria Math"/>
                            </a:rPr>
                            <m:t>á</m:t>
                          </m:r>
                          <m:r>
                            <a:rPr lang="es-ES" sz="1100" b="0" i="1">
                              <a:latin typeface="Cambria Math"/>
                            </a:rPr>
                            <m:t>𝑥𝑖𝑚𝑜</m:t>
                          </m:r>
                          <m:r>
                            <a:rPr lang="es-ES" sz="1100" b="0" i="1">
                              <a:latin typeface="Cambria Math"/>
                            </a:rPr>
                            <m:t> </m:t>
                          </m:r>
                        </m:den>
                      </m:f>
                      <m:r>
                        <a:rPr lang="es-ES" sz="1100" b="0" i="1">
                          <a:latin typeface="Cambria Math"/>
                        </a:rPr>
                        <m:t>𝑥</m:t>
                      </m:r>
                      <m:r>
                        <a:rPr lang="es-ES" sz="1100" b="0" i="1">
                          <a:latin typeface="Cambria Math"/>
                        </a:rPr>
                        <m:t>100</m:t>
                      </m:r>
                    </m:oMath>
                  </m:oMathPara>
                </a14:m>
                <a:endParaRPr lang="es-ES" sz="1100" dirty="0"/>
              </a:p>
            </p:txBody>
          </p:sp>
        </mc:Choice>
        <mc:Fallback xmlns="">
          <p:sp>
            <p:nvSpPr>
              <p:cNvPr id="40" name="2 CuadroTexto"/>
              <p:cNvSpPr txBox="1">
                <a:spLocks noRot="1" noChangeAspect="1" noMove="1" noResize="1" noEditPoints="1" noAdjustHandles="1" noChangeArrowheads="1" noChangeShapeType="1" noTextEdit="1"/>
              </p:cNvSpPr>
              <p:nvPr/>
            </p:nvSpPr>
            <p:spPr>
              <a:xfrm>
                <a:off x="5160604" y="5614971"/>
                <a:ext cx="2386394" cy="443391"/>
              </a:xfrm>
              <a:prstGeom prst="rect">
                <a:avLst/>
              </a:prstGeom>
              <a:blipFill rotWithShape="1">
                <a:blip r:embed="rId12"/>
                <a:stretch>
                  <a:fillRect b="-274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1" name="3 CuadroTexto"/>
              <p:cNvSpPr txBox="1"/>
              <p:nvPr/>
            </p:nvSpPr>
            <p:spPr>
              <a:xfrm>
                <a:off x="4806488" y="6165304"/>
                <a:ext cx="2819399" cy="443070"/>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s-ES" sz="1100" b="0" i="1">
                              <a:latin typeface="Cambria Math"/>
                            </a:rPr>
                          </m:ctrlPr>
                        </m:fPr>
                        <m:num>
                          <m:r>
                            <a:rPr lang="es-ES" sz="1100" b="0" i="1">
                              <a:solidFill>
                                <a:schemeClr val="tx1"/>
                              </a:solidFill>
                              <a:effectLst/>
                              <a:latin typeface="Cambria Math"/>
                              <a:ea typeface="+mn-ea"/>
                              <a:cs typeface="+mn-cs"/>
                            </a:rPr>
                            <m:t>𝑁</m:t>
                          </m:r>
                          <m:r>
                            <a:rPr lang="es-ES" sz="1100" b="0" i="1">
                              <a:solidFill>
                                <a:schemeClr val="tx1"/>
                              </a:solidFill>
                              <a:effectLst/>
                              <a:latin typeface="Cambria Math"/>
                              <a:ea typeface="+mn-ea"/>
                              <a:cs typeface="+mn-cs"/>
                            </a:rPr>
                            <m:t>° </m:t>
                          </m:r>
                          <m:r>
                            <a:rPr lang="es-ES" sz="1100" b="0" i="1">
                              <a:solidFill>
                                <a:schemeClr val="tx1"/>
                              </a:solidFill>
                              <a:effectLst/>
                              <a:latin typeface="Cambria Math"/>
                              <a:ea typeface="+mn-ea"/>
                              <a:cs typeface="+mn-cs"/>
                            </a:rPr>
                            <m:t>𝑑𝑒</m:t>
                          </m:r>
                          <m:r>
                            <a:rPr lang="es-ES" sz="1100" b="0" i="1">
                              <a:solidFill>
                                <a:schemeClr val="tx1"/>
                              </a:solidFill>
                              <a:effectLst/>
                              <a:latin typeface="Cambria Math"/>
                              <a:ea typeface="+mn-ea"/>
                              <a:cs typeface="+mn-cs"/>
                            </a:rPr>
                            <m:t> </m:t>
                          </m:r>
                          <m:r>
                            <a:rPr lang="es-CO" sz="1100" b="0" i="1">
                              <a:solidFill>
                                <a:schemeClr val="tx1"/>
                              </a:solidFill>
                              <a:effectLst/>
                              <a:latin typeface="Cambria Math"/>
                              <a:ea typeface="+mn-ea"/>
                              <a:cs typeface="+mn-cs"/>
                            </a:rPr>
                            <m:t>𝑎𝑠𝑖𝑠𝑡𝑒𝑛𝑡𝑒𝑠</m:t>
                          </m:r>
                          <m:r>
                            <a:rPr lang="es-CO" sz="1100" b="0" i="1">
                              <a:solidFill>
                                <a:schemeClr val="tx1"/>
                              </a:solidFill>
                              <a:effectLst/>
                              <a:latin typeface="Cambria Math"/>
                              <a:ea typeface="+mn-ea"/>
                              <a:cs typeface="+mn-cs"/>
                            </a:rPr>
                            <m:t> </m:t>
                          </m:r>
                          <m:r>
                            <a:rPr lang="es-CO" sz="1100" b="0" i="1">
                              <a:solidFill>
                                <a:schemeClr val="tx1"/>
                              </a:solidFill>
                              <a:effectLst/>
                              <a:latin typeface="Cambria Math"/>
                              <a:ea typeface="+mn-ea"/>
                              <a:cs typeface="+mn-cs"/>
                            </a:rPr>
                            <m:t>𝑎</m:t>
                          </m:r>
                          <m:r>
                            <a:rPr lang="es-CO" sz="1100" b="0" i="1">
                              <a:solidFill>
                                <a:schemeClr val="tx1"/>
                              </a:solidFill>
                              <a:effectLst/>
                              <a:latin typeface="Cambria Math"/>
                              <a:ea typeface="+mn-ea"/>
                              <a:cs typeface="+mn-cs"/>
                            </a:rPr>
                            <m:t> </m:t>
                          </m:r>
                          <m:r>
                            <a:rPr lang="es-CO" sz="1100" b="0" i="1">
                              <a:solidFill>
                                <a:schemeClr val="tx1"/>
                              </a:solidFill>
                              <a:effectLst/>
                              <a:latin typeface="Cambria Math"/>
                              <a:ea typeface="+mn-ea"/>
                              <a:cs typeface="+mn-cs"/>
                            </a:rPr>
                            <m:t>𝑐𝑎𝑝𝑎𝑐𝑖𝑡𝑎𝑐𝑖𝑜𝑛𝑒𝑠</m:t>
                          </m:r>
                        </m:num>
                        <m:den>
                          <m:r>
                            <a:rPr lang="es-CO" sz="1100" b="0" i="1">
                              <a:latin typeface="Cambria Math"/>
                            </a:rPr>
                            <m:t>𝑁</m:t>
                          </m:r>
                          <m:r>
                            <a:rPr lang="es-CO" sz="1100" b="0" i="1">
                              <a:latin typeface="Cambria Math"/>
                            </a:rPr>
                            <m:t>° </m:t>
                          </m:r>
                          <m:r>
                            <a:rPr lang="es-CO" sz="1100" b="0" i="1">
                              <a:latin typeface="Cambria Math"/>
                            </a:rPr>
                            <m:t>𝑑𝑒</m:t>
                          </m:r>
                          <m:r>
                            <a:rPr lang="es-CO" sz="1100" b="0" i="1">
                              <a:latin typeface="Cambria Math"/>
                            </a:rPr>
                            <m:t> </m:t>
                          </m:r>
                          <m:r>
                            <a:rPr lang="es-CO" sz="1100" b="0" i="1">
                              <a:latin typeface="Cambria Math"/>
                            </a:rPr>
                            <m:t>𝑐𝑜𝑛𝑣𝑜𝑐𝑎𝑑𝑜𝑠</m:t>
                          </m:r>
                          <m:r>
                            <a:rPr lang="es-CO" sz="1100" b="0" i="1">
                              <a:latin typeface="Cambria Math"/>
                            </a:rPr>
                            <m:t> </m:t>
                          </m:r>
                          <m:r>
                            <a:rPr lang="es-CO" sz="1100" b="0" i="1">
                              <a:latin typeface="Cambria Math"/>
                            </a:rPr>
                            <m:t>𝑎</m:t>
                          </m:r>
                          <m:r>
                            <a:rPr lang="es-CO" sz="1100" b="0" i="1">
                              <a:latin typeface="Cambria Math"/>
                            </a:rPr>
                            <m:t> </m:t>
                          </m:r>
                          <m:r>
                            <a:rPr lang="es-CO" sz="1100" b="0" i="1">
                              <a:solidFill>
                                <a:schemeClr val="tx1"/>
                              </a:solidFill>
                              <a:effectLst/>
                              <a:latin typeface="Cambria Math"/>
                              <a:ea typeface="+mn-ea"/>
                              <a:cs typeface="+mn-cs"/>
                            </a:rPr>
                            <m:t>𝑐𝑎𝑝𝑎𝑐𝑖𝑡𝑎𝑐𝑖𝑜𝑛𝑒𝑠</m:t>
                          </m:r>
                        </m:den>
                      </m:f>
                      <m:r>
                        <a:rPr lang="es-ES" sz="1100" b="0" i="1">
                          <a:latin typeface="Cambria Math"/>
                        </a:rPr>
                        <m:t>𝑥</m:t>
                      </m:r>
                      <m:r>
                        <a:rPr lang="es-ES" sz="1100" b="0" i="1">
                          <a:latin typeface="Cambria Math"/>
                        </a:rPr>
                        <m:t>100</m:t>
                      </m:r>
                    </m:oMath>
                  </m:oMathPara>
                </a14:m>
                <a:endParaRPr lang="es-ES" sz="1100" dirty="0"/>
              </a:p>
            </p:txBody>
          </p:sp>
        </mc:Choice>
        <mc:Fallback xmlns="">
          <p:sp>
            <p:nvSpPr>
              <p:cNvPr id="41" name="3 CuadroTexto"/>
              <p:cNvSpPr txBox="1">
                <a:spLocks noRot="1" noChangeAspect="1" noMove="1" noResize="1" noEditPoints="1" noAdjustHandles="1" noChangeArrowheads="1" noChangeShapeType="1" noTextEdit="1"/>
              </p:cNvSpPr>
              <p:nvPr/>
            </p:nvSpPr>
            <p:spPr>
              <a:xfrm>
                <a:off x="4806488" y="6165304"/>
                <a:ext cx="2819399" cy="443070"/>
              </a:xfrm>
              <a:prstGeom prst="rect">
                <a:avLst/>
              </a:prstGeom>
              <a:blipFill rotWithShape="1">
                <a:blip r:embed="rId13"/>
                <a:stretch>
                  <a:fillRect b="-2740"/>
                </a:stretch>
              </a:blipFill>
            </p:spPr>
            <p:txBody>
              <a:bodyPr/>
              <a:lstStyle/>
              <a:p>
                <a:r>
                  <a:rPr lang="es-CO">
                    <a:noFill/>
                  </a:rPr>
                  <a:t> </a:t>
                </a:r>
              </a:p>
            </p:txBody>
          </p:sp>
        </mc:Fallback>
      </mc:AlternateContent>
      <p:sp>
        <p:nvSpPr>
          <p:cNvPr id="42" name="1 Título"/>
          <p:cNvSpPr txBox="1">
            <a:spLocks/>
          </p:cNvSpPr>
          <p:nvPr/>
        </p:nvSpPr>
        <p:spPr>
          <a:xfrm>
            <a:off x="547409" y="4293096"/>
            <a:ext cx="4419209" cy="43184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2000" dirty="0" smtClean="0"/>
              <a:t>Indicadores De desarrollo humano</a:t>
            </a:r>
            <a:endParaRPr lang="es-CO" sz="2000" dirty="0"/>
          </a:p>
        </p:txBody>
      </p:sp>
    </p:spTree>
    <p:extLst>
      <p:ext uri="{BB962C8B-B14F-4D97-AF65-F5344CB8AC3E}">
        <p14:creationId xmlns:p14="http://schemas.microsoft.com/office/powerpoint/2010/main" val="32125379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FFCAED88-EA73-4BA6-A286-B18324E965BC}" type="slidenum">
              <a:rPr lang="es-CO" smtClean="0"/>
              <a:t>46</a:t>
            </a:fld>
            <a:endParaRPr lang="es-CO" dirty="0"/>
          </a:p>
        </p:txBody>
      </p:sp>
      <p:graphicFrame>
        <p:nvGraphicFramePr>
          <p:cNvPr id="5" name="4 Tabla"/>
          <p:cNvGraphicFramePr>
            <a:graphicFrameLocks noGrp="1"/>
          </p:cNvGraphicFramePr>
          <p:nvPr>
            <p:extLst>
              <p:ext uri="{D42A27DB-BD31-4B8C-83A1-F6EECF244321}">
                <p14:modId xmlns:p14="http://schemas.microsoft.com/office/powerpoint/2010/main" val="2436236053"/>
              </p:ext>
            </p:extLst>
          </p:nvPr>
        </p:nvGraphicFramePr>
        <p:xfrm>
          <a:off x="683841" y="1844824"/>
          <a:ext cx="10729192" cy="1333500"/>
        </p:xfrm>
        <a:graphic>
          <a:graphicData uri="http://schemas.openxmlformats.org/drawingml/2006/table">
            <a:tbl>
              <a:tblPr/>
              <a:tblGrid>
                <a:gridCol w="3743334"/>
                <a:gridCol w="1256266"/>
                <a:gridCol w="3666939"/>
                <a:gridCol w="2062653"/>
              </a:tblGrid>
              <a:tr h="228600">
                <a:tc>
                  <a:txBody>
                    <a:bodyPr/>
                    <a:lstStyle/>
                    <a:p>
                      <a:pPr algn="ctr" fontAlgn="ctr"/>
                      <a:r>
                        <a:rPr lang="es-CO" sz="1400" b="1" i="0" u="none" strike="noStrike" dirty="0">
                          <a:solidFill>
                            <a:srgbClr val="000000"/>
                          </a:solidFill>
                          <a:effectLst/>
                          <a:latin typeface="Monserrat"/>
                        </a:rPr>
                        <a:t>INDICADOR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CO" sz="1400" b="1" i="0" u="none" strike="noStrike" dirty="0">
                          <a:solidFill>
                            <a:srgbClr val="000000"/>
                          </a:solidFill>
                          <a:effectLst/>
                          <a:latin typeface="Monserrat"/>
                        </a:rPr>
                        <a:t>TIPO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CO" sz="1400" b="1" i="0" u="none" strike="noStrike" dirty="0">
                          <a:solidFill>
                            <a:srgbClr val="000000"/>
                          </a:solidFill>
                          <a:effectLst/>
                          <a:latin typeface="Monserrat"/>
                        </a:rPr>
                        <a:t>FORMULA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CO" sz="1400" b="1" i="0" u="none" strike="noStrike" dirty="0">
                          <a:solidFill>
                            <a:srgbClr val="000000"/>
                          </a:solidFill>
                          <a:effectLst/>
                          <a:latin typeface="Monserrat"/>
                        </a:rPr>
                        <a:t>FRECUENCIA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485775">
                <a:tc>
                  <a:txBody>
                    <a:bodyPr/>
                    <a:lstStyle/>
                    <a:p>
                      <a:pPr algn="ctr" fontAlgn="ctr"/>
                      <a:r>
                        <a:rPr lang="es-CO" sz="1400" b="0" i="0" u="none" strike="noStrike" dirty="0">
                          <a:solidFill>
                            <a:srgbClr val="000000"/>
                          </a:solidFill>
                          <a:effectLst/>
                          <a:latin typeface="Monserrat"/>
                        </a:rPr>
                        <a:t>Resolución de Solicitudes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1400" b="0" i="0" u="none" strike="noStrike" dirty="0">
                          <a:solidFill>
                            <a:srgbClr val="000000"/>
                          </a:solidFill>
                          <a:effectLst/>
                          <a:latin typeface="Monserrat"/>
                        </a:rPr>
                        <a:t>Medición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s-CO" sz="1400" b="0" i="0" u="none" strike="noStrike" dirty="0">
                          <a:solidFill>
                            <a:srgbClr val="000000"/>
                          </a:solidFill>
                          <a:effectLst/>
                          <a:latin typeface="Monserrat"/>
                        </a:rPr>
                        <a:t> </a:t>
                      </a:r>
                      <a:endParaRPr lang="es-CO" sz="1200" b="0" i="0" u="none" strike="noStrike"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1400" b="0" i="0" u="none" strike="noStrike" dirty="0">
                          <a:solidFill>
                            <a:srgbClr val="000000"/>
                          </a:solidFill>
                          <a:effectLst/>
                          <a:latin typeface="Monserrat"/>
                        </a:rPr>
                        <a:t>Trimestral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619125">
                <a:tc>
                  <a:txBody>
                    <a:bodyPr/>
                    <a:lstStyle/>
                    <a:p>
                      <a:pPr algn="ctr" fontAlgn="ctr"/>
                      <a:r>
                        <a:rPr lang="es-ES" sz="1400" b="0" i="0" u="none" strike="noStrike" dirty="0">
                          <a:solidFill>
                            <a:srgbClr val="000000"/>
                          </a:solidFill>
                          <a:effectLst/>
                          <a:latin typeface="Monserrat"/>
                        </a:rPr>
                        <a:t>Cumplimiento de plan de mantenimiento</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1400" b="0" i="0" u="none" strike="noStrike" dirty="0">
                          <a:solidFill>
                            <a:srgbClr val="000000"/>
                          </a:solidFill>
                          <a:effectLst/>
                          <a:latin typeface="Monserrat"/>
                        </a:rPr>
                        <a:t>Seguimiento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s-CO" sz="1400" b="0" i="0" u="none" strike="noStrike" dirty="0">
                          <a:solidFill>
                            <a:srgbClr val="000000"/>
                          </a:solidFill>
                          <a:effectLst/>
                          <a:latin typeface="Monserrat"/>
                        </a:rPr>
                        <a:t> </a:t>
                      </a:r>
                      <a:endParaRPr lang="es-CO" sz="1200" b="0" i="0" u="none" strike="noStrike"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O" sz="1400" b="0" i="0" u="none" strike="noStrike" dirty="0">
                          <a:solidFill>
                            <a:srgbClr val="000000"/>
                          </a:solidFill>
                          <a:effectLst/>
                          <a:latin typeface="Monserrat"/>
                        </a:rPr>
                        <a:t>Semestral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mc:AlternateContent xmlns:mc="http://schemas.openxmlformats.org/markup-compatibility/2006" xmlns:a14="http://schemas.microsoft.com/office/drawing/2010/main">
        <mc:Choice Requires="a14">
          <p:sp>
            <p:nvSpPr>
              <p:cNvPr id="6" name="1 CuadroTexto">
                <a:extLst>
                  <a:ext uri="{FF2B5EF4-FFF2-40B4-BE49-F238E27FC236}"/>
                </a:extLst>
              </p:cNvPr>
              <p:cNvSpPr txBox="1"/>
              <p:nvPr/>
            </p:nvSpPr>
            <p:spPr>
              <a:xfrm>
                <a:off x="6480175" y="22250400"/>
                <a:ext cx="2705100" cy="412750"/>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s-ES" sz="1100" b="0" i="1">
                              <a:latin typeface="Cambria Math"/>
                            </a:rPr>
                          </m:ctrlPr>
                        </m:fPr>
                        <m:num>
                          <m:r>
                            <a:rPr lang="es-ES" sz="1100" b="0" i="1">
                              <a:solidFill>
                                <a:schemeClr val="tx1"/>
                              </a:solidFill>
                              <a:effectLst/>
                              <a:latin typeface="Cambria Math"/>
                              <a:ea typeface="+mn-ea"/>
                              <a:cs typeface="+mn-cs"/>
                            </a:rPr>
                            <m:t>𝑆𝑜𝑙𝑖𝑐𝑖𝑡𝑢𝑑𝑒𝑠</m:t>
                          </m:r>
                          <m:r>
                            <a:rPr lang="es-ES" sz="1100" b="0" i="1">
                              <a:solidFill>
                                <a:schemeClr val="tx1"/>
                              </a:solidFill>
                              <a:effectLst/>
                              <a:latin typeface="Cambria Math"/>
                              <a:ea typeface="+mn-ea"/>
                              <a:cs typeface="+mn-cs"/>
                            </a:rPr>
                            <m:t> </m:t>
                          </m:r>
                          <m:r>
                            <a:rPr lang="es-ES" sz="1100" b="0" i="1">
                              <a:solidFill>
                                <a:schemeClr val="tx1"/>
                              </a:solidFill>
                              <a:effectLst/>
                              <a:latin typeface="Cambria Math"/>
                              <a:ea typeface="+mn-ea"/>
                              <a:cs typeface="+mn-cs"/>
                            </a:rPr>
                            <m:t>𝑅𝑒𝑠𝑢𝑒𝑙𝑡𝑎𝑠</m:t>
                          </m:r>
                        </m:num>
                        <m:den>
                          <m:r>
                            <a:rPr lang="es-ES" sz="1100" b="0" i="1">
                              <a:latin typeface="Cambria Math"/>
                            </a:rPr>
                            <m:t>𝑆𝑜𝑙𝑖𝑐𝑖𝑡𝑢𝑑𝑒𝑠</m:t>
                          </m:r>
                          <m:r>
                            <a:rPr lang="es-ES" sz="1100" b="0" i="1">
                              <a:latin typeface="Cambria Math"/>
                            </a:rPr>
                            <m:t> </m:t>
                          </m:r>
                          <m:r>
                            <a:rPr lang="es-ES" sz="1100" b="0" i="1">
                              <a:latin typeface="Cambria Math"/>
                            </a:rPr>
                            <m:t>𝑅𝑒𝑐𝑖𝑏𝑖𝑑𝑎𝑠</m:t>
                          </m:r>
                        </m:den>
                      </m:f>
                      <m:r>
                        <a:rPr lang="es-ES" sz="1100" b="0" i="1">
                          <a:latin typeface="Cambria Math"/>
                        </a:rPr>
                        <m:t>𝑥</m:t>
                      </m:r>
                      <m:r>
                        <a:rPr lang="es-ES" sz="1100" b="0" i="1">
                          <a:latin typeface="Cambria Math"/>
                        </a:rPr>
                        <m:t>100</m:t>
                      </m:r>
                    </m:oMath>
                  </m:oMathPara>
                </a14:m>
                <a:endParaRPr lang="es-ES" sz="1100" dirty="0"/>
              </a:p>
            </p:txBody>
          </p:sp>
        </mc:Choice>
        <mc:Fallback xmlns="">
          <p:sp>
            <p:nvSpPr>
              <p:cNvPr id="6" name="1 CuadroTexto">
                <a:extLst>
                  <a:ext uri="{FF2B5EF4-FFF2-40B4-BE49-F238E27FC236}"/>
                </a:extLst>
              </p:cNvPr>
              <p:cNvSpPr txBox="1">
                <a:spLocks noRot="1" noChangeAspect="1" noMove="1" noResize="1" noEditPoints="1" noAdjustHandles="1" noChangeArrowheads="1" noChangeShapeType="1" noTextEdit="1"/>
              </p:cNvSpPr>
              <p:nvPr/>
            </p:nvSpPr>
            <p:spPr>
              <a:xfrm>
                <a:off x="6480175" y="22250400"/>
                <a:ext cx="2705100" cy="412750"/>
              </a:xfrm>
              <a:prstGeom prst="rect">
                <a:avLst/>
              </a:prstGeom>
              <a:blipFill rotWithShape="1">
                <a:blip r:embed="rId2"/>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 name="19 CuadroTexto">
                <a:extLst>
                  <a:ext uri="{FF2B5EF4-FFF2-40B4-BE49-F238E27FC236}"/>
                </a:extLst>
              </p:cNvPr>
              <p:cNvSpPr txBox="1"/>
              <p:nvPr/>
            </p:nvSpPr>
            <p:spPr>
              <a:xfrm>
                <a:off x="6480175" y="22736175"/>
                <a:ext cx="2705100" cy="442913"/>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s-ES" sz="1100" b="0" i="1">
                              <a:latin typeface="Cambria Math"/>
                            </a:rPr>
                          </m:ctrlPr>
                        </m:fPr>
                        <m:num>
                          <m:r>
                            <a:rPr lang="es-CO" sz="1100" b="0" i="1">
                              <a:solidFill>
                                <a:schemeClr val="tx1"/>
                              </a:solidFill>
                              <a:effectLst/>
                              <a:latin typeface="Cambria Math" panose="02040503050406030204" pitchFamily="18" charset="0"/>
                              <a:ea typeface="+mn-ea"/>
                              <a:cs typeface="+mn-cs"/>
                            </a:rPr>
                            <m:t>𝑀𝑡𝑜𝑠</m:t>
                          </m:r>
                          <m:r>
                            <a:rPr lang="es-CO" sz="1100" b="0" i="1">
                              <a:solidFill>
                                <a:schemeClr val="tx1"/>
                              </a:solidFill>
                              <a:effectLst/>
                              <a:latin typeface="Cambria Math" panose="02040503050406030204" pitchFamily="18" charset="0"/>
                              <a:ea typeface="+mn-ea"/>
                              <a:cs typeface="+mn-cs"/>
                            </a:rPr>
                            <m:t> </m:t>
                          </m:r>
                          <m:r>
                            <a:rPr lang="es-CO" sz="1100" b="0" i="1">
                              <a:solidFill>
                                <a:schemeClr val="tx1"/>
                              </a:solidFill>
                              <a:effectLst/>
                              <a:latin typeface="Cambria Math" panose="02040503050406030204" pitchFamily="18" charset="0"/>
                              <a:ea typeface="+mn-ea"/>
                              <a:cs typeface="+mn-cs"/>
                            </a:rPr>
                            <m:t>𝑒𝑗𝑒𝑐𝑢𝑡𝑎𝑑𝑜𝑠</m:t>
                          </m:r>
                        </m:num>
                        <m:den>
                          <m:r>
                            <a:rPr lang="es-CO" sz="1100" b="0" i="1">
                              <a:latin typeface="Cambria Math" panose="02040503050406030204" pitchFamily="18" charset="0"/>
                            </a:rPr>
                            <m:t>𝑀𝑡𝑜𝑠</m:t>
                          </m:r>
                          <m:r>
                            <a:rPr lang="es-CO" sz="1100" b="0" i="1">
                              <a:latin typeface="Cambria Math" panose="02040503050406030204" pitchFamily="18" charset="0"/>
                            </a:rPr>
                            <m:t> </m:t>
                          </m:r>
                          <m:r>
                            <a:rPr lang="es-CO" sz="1100" b="0" i="1">
                              <a:latin typeface="Cambria Math" panose="02040503050406030204" pitchFamily="18" charset="0"/>
                            </a:rPr>
                            <m:t>𝑝𝑟𝑜𝑔𝑟𝑎𝑚𝑎𝑑𝑜𝑠</m:t>
                          </m:r>
                        </m:den>
                      </m:f>
                      <m:r>
                        <a:rPr lang="es-ES" sz="1100" b="0" i="1">
                          <a:latin typeface="Cambria Math"/>
                        </a:rPr>
                        <m:t>𝑥</m:t>
                      </m:r>
                      <m:r>
                        <a:rPr lang="es-ES" sz="1100" b="0" i="1">
                          <a:latin typeface="Cambria Math"/>
                        </a:rPr>
                        <m:t>100</m:t>
                      </m:r>
                    </m:oMath>
                  </m:oMathPara>
                </a14:m>
                <a:endParaRPr lang="es-ES" sz="1100" dirty="0"/>
              </a:p>
            </p:txBody>
          </p:sp>
        </mc:Choice>
        <mc:Fallback xmlns="">
          <p:sp>
            <p:nvSpPr>
              <p:cNvPr id="7" name="19 CuadroTexto">
                <a:extLst>
                  <a:ext uri="{FF2B5EF4-FFF2-40B4-BE49-F238E27FC236}"/>
                </a:extLst>
              </p:cNvPr>
              <p:cNvSpPr txBox="1">
                <a:spLocks noRot="1" noChangeAspect="1" noMove="1" noResize="1" noEditPoints="1" noAdjustHandles="1" noChangeArrowheads="1" noChangeShapeType="1" noTextEdit="1"/>
              </p:cNvSpPr>
              <p:nvPr/>
            </p:nvSpPr>
            <p:spPr>
              <a:xfrm>
                <a:off x="6480175" y="22736175"/>
                <a:ext cx="2705100" cy="442913"/>
              </a:xfrm>
              <a:prstGeom prst="rect">
                <a:avLst/>
              </a:prstGeom>
              <a:blipFill rotWithShape="1">
                <a:blip r:embed="rId3"/>
                <a:stretch>
                  <a:fillRect b="-416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 name="1 CuadroTexto">
                <a:extLst>
                  <a:ext uri="{FF2B5EF4-FFF2-40B4-BE49-F238E27FC236}"/>
                </a:extLst>
              </p:cNvPr>
              <p:cNvSpPr txBox="1"/>
              <p:nvPr/>
            </p:nvSpPr>
            <p:spPr>
              <a:xfrm>
                <a:off x="6156449" y="2140644"/>
                <a:ext cx="2705102" cy="412613"/>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s-ES" sz="1100" b="0" i="1">
                              <a:latin typeface="Cambria Math"/>
                            </a:rPr>
                          </m:ctrlPr>
                        </m:fPr>
                        <m:num>
                          <m:r>
                            <a:rPr lang="es-ES" sz="1100" b="0" i="1">
                              <a:solidFill>
                                <a:schemeClr val="tx1"/>
                              </a:solidFill>
                              <a:effectLst/>
                              <a:latin typeface="Cambria Math"/>
                              <a:ea typeface="+mn-ea"/>
                              <a:cs typeface="+mn-cs"/>
                            </a:rPr>
                            <m:t>𝑆𝑜𝑙𝑖𝑐𝑖𝑡𝑢𝑑𝑒𝑠</m:t>
                          </m:r>
                          <m:r>
                            <a:rPr lang="es-ES" sz="1100" b="0" i="1">
                              <a:solidFill>
                                <a:schemeClr val="tx1"/>
                              </a:solidFill>
                              <a:effectLst/>
                              <a:latin typeface="Cambria Math"/>
                              <a:ea typeface="+mn-ea"/>
                              <a:cs typeface="+mn-cs"/>
                            </a:rPr>
                            <m:t> </m:t>
                          </m:r>
                          <m:r>
                            <a:rPr lang="es-ES" sz="1100" b="0" i="1">
                              <a:solidFill>
                                <a:schemeClr val="tx1"/>
                              </a:solidFill>
                              <a:effectLst/>
                              <a:latin typeface="Cambria Math"/>
                              <a:ea typeface="+mn-ea"/>
                              <a:cs typeface="+mn-cs"/>
                            </a:rPr>
                            <m:t>𝑅𝑒𝑠𝑢𝑒𝑙𝑡𝑎𝑠</m:t>
                          </m:r>
                        </m:num>
                        <m:den>
                          <m:r>
                            <a:rPr lang="es-ES" sz="1100" b="0" i="1">
                              <a:latin typeface="Cambria Math"/>
                            </a:rPr>
                            <m:t>𝑆𝑜𝑙𝑖𝑐𝑖𝑡𝑢𝑑𝑒𝑠</m:t>
                          </m:r>
                          <m:r>
                            <a:rPr lang="es-ES" sz="1100" b="0" i="1">
                              <a:latin typeface="Cambria Math"/>
                            </a:rPr>
                            <m:t> </m:t>
                          </m:r>
                          <m:r>
                            <a:rPr lang="es-ES" sz="1100" b="0" i="1">
                              <a:latin typeface="Cambria Math"/>
                            </a:rPr>
                            <m:t>𝑅𝑒𝑐𝑖𝑏𝑖𝑑𝑎𝑠</m:t>
                          </m:r>
                        </m:den>
                      </m:f>
                      <m:r>
                        <a:rPr lang="es-ES" sz="1100" b="0" i="1">
                          <a:latin typeface="Cambria Math"/>
                        </a:rPr>
                        <m:t>𝑥</m:t>
                      </m:r>
                      <m:r>
                        <a:rPr lang="es-ES" sz="1100" b="0" i="1">
                          <a:latin typeface="Cambria Math"/>
                        </a:rPr>
                        <m:t>100</m:t>
                      </m:r>
                    </m:oMath>
                  </m:oMathPara>
                </a14:m>
                <a:endParaRPr lang="es-ES" sz="1100" dirty="0"/>
              </a:p>
            </p:txBody>
          </p:sp>
        </mc:Choice>
        <mc:Fallback xmlns="">
          <p:sp>
            <p:nvSpPr>
              <p:cNvPr id="8" name="1 CuadroTexto">
                <a:extLst>
                  <a:ext uri="{FF2B5EF4-FFF2-40B4-BE49-F238E27FC236}"/>
                </a:extLst>
              </p:cNvPr>
              <p:cNvSpPr txBox="1">
                <a:spLocks noRot="1" noChangeAspect="1" noMove="1" noResize="1" noEditPoints="1" noAdjustHandles="1" noChangeArrowheads="1" noChangeShapeType="1" noTextEdit="1"/>
              </p:cNvSpPr>
              <p:nvPr/>
            </p:nvSpPr>
            <p:spPr>
              <a:xfrm>
                <a:off x="6156449" y="2140644"/>
                <a:ext cx="2705102" cy="412613"/>
              </a:xfrm>
              <a:prstGeom prst="rect">
                <a:avLst/>
              </a:prstGeom>
              <a:blipFill rotWithShape="1">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 name="19 CuadroTexto">
                <a:extLst>
                  <a:ext uri="{FF2B5EF4-FFF2-40B4-BE49-F238E27FC236}"/>
                </a:extLst>
              </p:cNvPr>
              <p:cNvSpPr txBox="1"/>
              <p:nvPr/>
            </p:nvSpPr>
            <p:spPr>
              <a:xfrm>
                <a:off x="6156449" y="2559260"/>
                <a:ext cx="2705102" cy="44223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s-ES" sz="1100" b="0" i="1">
                              <a:latin typeface="Cambria Math"/>
                            </a:rPr>
                          </m:ctrlPr>
                        </m:fPr>
                        <m:num>
                          <m:r>
                            <a:rPr lang="es-CO" sz="1100" b="0" i="1">
                              <a:solidFill>
                                <a:schemeClr val="tx1"/>
                              </a:solidFill>
                              <a:effectLst/>
                              <a:latin typeface="Cambria Math" panose="02040503050406030204" pitchFamily="18" charset="0"/>
                              <a:ea typeface="+mn-ea"/>
                              <a:cs typeface="+mn-cs"/>
                            </a:rPr>
                            <m:t>𝑀𝑡𝑜𝑠</m:t>
                          </m:r>
                          <m:r>
                            <a:rPr lang="es-CO" sz="1100" b="0" i="1">
                              <a:solidFill>
                                <a:schemeClr val="tx1"/>
                              </a:solidFill>
                              <a:effectLst/>
                              <a:latin typeface="Cambria Math" panose="02040503050406030204" pitchFamily="18" charset="0"/>
                              <a:ea typeface="+mn-ea"/>
                              <a:cs typeface="+mn-cs"/>
                            </a:rPr>
                            <m:t> </m:t>
                          </m:r>
                          <m:r>
                            <a:rPr lang="es-CO" sz="1100" b="0" i="1">
                              <a:solidFill>
                                <a:schemeClr val="tx1"/>
                              </a:solidFill>
                              <a:effectLst/>
                              <a:latin typeface="Cambria Math" panose="02040503050406030204" pitchFamily="18" charset="0"/>
                              <a:ea typeface="+mn-ea"/>
                              <a:cs typeface="+mn-cs"/>
                            </a:rPr>
                            <m:t>𝑒𝑗𝑒𝑐𝑢𝑡𝑎𝑑𝑜𝑠</m:t>
                          </m:r>
                        </m:num>
                        <m:den>
                          <m:r>
                            <a:rPr lang="es-CO" sz="1100" b="0" i="1">
                              <a:latin typeface="Cambria Math" panose="02040503050406030204" pitchFamily="18" charset="0"/>
                            </a:rPr>
                            <m:t>𝑀𝑡𝑜𝑠</m:t>
                          </m:r>
                          <m:r>
                            <a:rPr lang="es-CO" sz="1100" b="0" i="1">
                              <a:latin typeface="Cambria Math" panose="02040503050406030204" pitchFamily="18" charset="0"/>
                            </a:rPr>
                            <m:t> </m:t>
                          </m:r>
                          <m:r>
                            <a:rPr lang="es-CO" sz="1100" b="0" i="1">
                              <a:latin typeface="Cambria Math" panose="02040503050406030204" pitchFamily="18" charset="0"/>
                            </a:rPr>
                            <m:t>𝑝𝑟𝑜𝑔𝑟𝑎𝑚𝑎𝑑𝑜𝑠</m:t>
                          </m:r>
                        </m:den>
                      </m:f>
                      <m:r>
                        <a:rPr lang="es-ES" sz="1100" b="0" i="1">
                          <a:latin typeface="Cambria Math"/>
                        </a:rPr>
                        <m:t>𝑥</m:t>
                      </m:r>
                      <m:r>
                        <a:rPr lang="es-ES" sz="1100" b="0" i="1">
                          <a:latin typeface="Cambria Math"/>
                        </a:rPr>
                        <m:t>100</m:t>
                      </m:r>
                    </m:oMath>
                  </m:oMathPara>
                </a14:m>
                <a:endParaRPr lang="es-ES" sz="1100" dirty="0"/>
              </a:p>
            </p:txBody>
          </p:sp>
        </mc:Choice>
        <mc:Fallback xmlns="">
          <p:sp>
            <p:nvSpPr>
              <p:cNvPr id="9" name="19 CuadroTexto">
                <a:extLst>
                  <a:ext uri="{FF2B5EF4-FFF2-40B4-BE49-F238E27FC236}"/>
                </a:extLst>
              </p:cNvPr>
              <p:cNvSpPr txBox="1">
                <a:spLocks noRot="1" noChangeAspect="1" noMove="1" noResize="1" noEditPoints="1" noAdjustHandles="1" noChangeArrowheads="1" noChangeShapeType="1" noTextEdit="1"/>
              </p:cNvSpPr>
              <p:nvPr/>
            </p:nvSpPr>
            <p:spPr>
              <a:xfrm>
                <a:off x="6156449" y="2559260"/>
                <a:ext cx="2705102" cy="442237"/>
              </a:xfrm>
              <a:prstGeom prst="rect">
                <a:avLst/>
              </a:prstGeom>
              <a:blipFill rotWithShape="1">
                <a:blip r:embed="rId3"/>
                <a:stretch>
                  <a:fillRect b="-4167"/>
                </a:stretch>
              </a:blipFill>
            </p:spPr>
            <p:txBody>
              <a:bodyPr/>
              <a:lstStyle/>
              <a:p>
                <a:r>
                  <a:rPr lang="es-CO">
                    <a:noFill/>
                  </a:rPr>
                  <a:t> </a:t>
                </a:r>
              </a:p>
            </p:txBody>
          </p:sp>
        </mc:Fallback>
      </mc:AlternateContent>
      <p:sp>
        <p:nvSpPr>
          <p:cNvPr id="10" name="1 Título"/>
          <p:cNvSpPr txBox="1">
            <a:spLocks/>
          </p:cNvSpPr>
          <p:nvPr/>
        </p:nvSpPr>
        <p:spPr>
          <a:xfrm>
            <a:off x="611080" y="1136629"/>
            <a:ext cx="4419209"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2000" dirty="0" smtClean="0"/>
              <a:t>Indicadores de Sistemas de Información</a:t>
            </a:r>
            <a:endParaRPr lang="es-CO" sz="2000" dirty="0"/>
          </a:p>
        </p:txBody>
      </p:sp>
      <p:sp>
        <p:nvSpPr>
          <p:cNvPr id="11" name="10 Rectángulo"/>
          <p:cNvSpPr/>
          <p:nvPr/>
        </p:nvSpPr>
        <p:spPr>
          <a:xfrm>
            <a:off x="-18828" y="10840"/>
            <a:ext cx="11899677" cy="6818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2" name="1 Título"/>
          <p:cNvSpPr txBox="1">
            <a:spLocks/>
          </p:cNvSpPr>
          <p:nvPr/>
        </p:nvSpPr>
        <p:spPr>
          <a:xfrm>
            <a:off x="611083" y="70731"/>
            <a:ext cx="10674974"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2400" b="1" dirty="0" smtClean="0">
                <a:solidFill>
                  <a:schemeClr val="bg1"/>
                </a:solidFill>
                <a:latin typeface="+mn-lt"/>
              </a:rPr>
              <a:t>5. Desempeño de los procesos y conformidad de los productos y servicios resultados de seguimiento y medición</a:t>
            </a:r>
            <a:endParaRPr lang="es-CO" sz="2400" b="1" dirty="0">
              <a:solidFill>
                <a:schemeClr val="bg1"/>
              </a:solidFill>
              <a:latin typeface="+mn-lt"/>
            </a:endParaRPr>
          </a:p>
        </p:txBody>
      </p:sp>
      <mc:AlternateContent xmlns:mc="http://schemas.openxmlformats.org/markup-compatibility/2006" xmlns:a14="http://schemas.microsoft.com/office/drawing/2010/main">
        <mc:Choice Requires="a14">
          <p:sp>
            <p:nvSpPr>
              <p:cNvPr id="14" name="1 CuadroTexto"/>
              <p:cNvSpPr txBox="1"/>
              <p:nvPr/>
            </p:nvSpPr>
            <p:spPr>
              <a:xfrm>
                <a:off x="5565775" y="21774150"/>
                <a:ext cx="2670175" cy="444500"/>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s-ES" sz="1100" b="0" i="1">
                              <a:latin typeface="Cambria Math"/>
                            </a:rPr>
                          </m:ctrlPr>
                        </m:fPr>
                        <m:num>
                          <m:r>
                            <a:rPr lang="es-MX" sz="1100" b="0" i="1">
                              <a:solidFill>
                                <a:schemeClr val="tx1"/>
                              </a:solidFill>
                              <a:effectLst/>
                              <a:latin typeface="Cambria Math" panose="02040503050406030204" pitchFamily="18" charset="0"/>
                              <a:ea typeface="+mn-ea"/>
                              <a:cs typeface="+mn-cs"/>
                            </a:rPr>
                            <m:t># </m:t>
                          </m:r>
                          <m:r>
                            <a:rPr lang="es-ES" sz="1100" b="0" i="1">
                              <a:solidFill>
                                <a:schemeClr val="tx1"/>
                              </a:solidFill>
                              <a:effectLst/>
                              <a:latin typeface="Cambria Math"/>
                              <a:ea typeface="+mn-ea"/>
                              <a:cs typeface="+mn-cs"/>
                            </a:rPr>
                            <m:t>𝑑𝑒</m:t>
                          </m:r>
                          <m:r>
                            <a:rPr lang="es-ES" sz="1100" b="0" i="1">
                              <a:solidFill>
                                <a:schemeClr val="tx1"/>
                              </a:solidFill>
                              <a:effectLst/>
                              <a:latin typeface="Cambria Math"/>
                              <a:ea typeface="+mn-ea"/>
                              <a:cs typeface="+mn-cs"/>
                            </a:rPr>
                            <m:t> </m:t>
                          </m:r>
                          <m:r>
                            <a:rPr lang="es-CO" sz="1100" b="0" i="1">
                              <a:solidFill>
                                <a:schemeClr val="tx1"/>
                              </a:solidFill>
                              <a:effectLst/>
                              <a:latin typeface="Cambria Math"/>
                              <a:ea typeface="+mn-ea"/>
                              <a:cs typeface="+mn-cs"/>
                            </a:rPr>
                            <m:t>𝐶𝑎𝑝𝑎𝑐𝑖𝑡𝑎𝑐𝑖𝑜𝑛𝑒𝑠</m:t>
                          </m:r>
                          <m:r>
                            <a:rPr lang="es-ES" sz="1100" b="0" i="1">
                              <a:solidFill>
                                <a:schemeClr val="tx1"/>
                              </a:solidFill>
                              <a:effectLst/>
                              <a:latin typeface="Cambria Math"/>
                              <a:ea typeface="+mn-ea"/>
                              <a:cs typeface="+mn-cs"/>
                            </a:rPr>
                            <m:t> </m:t>
                          </m:r>
                          <m:r>
                            <m:rPr>
                              <m:nor/>
                            </m:rPr>
                            <a:rPr lang="es-ES" sz="1100" b="0" i="0">
                              <a:solidFill>
                                <a:schemeClr val="tx1"/>
                              </a:solidFill>
                              <a:effectLst/>
                              <a:latin typeface="+mn-lt"/>
                              <a:ea typeface="+mn-ea"/>
                              <a:cs typeface="+mn-cs"/>
                            </a:rPr>
                            <m:t>Ejecutadas</m:t>
                          </m:r>
                          <m:r>
                            <m:rPr>
                              <m:nor/>
                            </m:rPr>
                            <a:rPr lang="es-ES">
                              <a:effectLst/>
                            </a:rPr>
                            <m:t> </m:t>
                          </m:r>
                        </m:num>
                        <m:den>
                          <m:r>
                            <a:rPr lang="es-MX" sz="1100" b="0" i="1">
                              <a:solidFill>
                                <a:schemeClr val="tx1"/>
                              </a:solidFill>
                              <a:effectLst/>
                              <a:latin typeface="Cambria Math" panose="02040503050406030204" pitchFamily="18" charset="0"/>
                              <a:ea typeface="+mn-ea"/>
                              <a:cs typeface="+mn-cs"/>
                            </a:rPr>
                            <m:t># </m:t>
                          </m:r>
                          <m:r>
                            <a:rPr lang="es-ES" sz="1100" b="0" i="1">
                              <a:solidFill>
                                <a:schemeClr val="tx1"/>
                              </a:solidFill>
                              <a:effectLst/>
                              <a:latin typeface="Cambria Math"/>
                              <a:ea typeface="+mn-ea"/>
                              <a:cs typeface="+mn-cs"/>
                            </a:rPr>
                            <m:t>𝑑𝑒</m:t>
                          </m:r>
                          <m:r>
                            <a:rPr lang="es-ES" sz="1100" b="0" i="1">
                              <a:solidFill>
                                <a:schemeClr val="tx1"/>
                              </a:solidFill>
                              <a:effectLst/>
                              <a:latin typeface="Cambria Math"/>
                              <a:ea typeface="+mn-ea"/>
                              <a:cs typeface="+mn-cs"/>
                            </a:rPr>
                            <m:t> </m:t>
                          </m:r>
                          <m:r>
                            <a:rPr lang="es-CO" sz="1100" b="0" i="1">
                              <a:solidFill>
                                <a:schemeClr val="tx1"/>
                              </a:solidFill>
                              <a:effectLst/>
                              <a:latin typeface="Cambria Math"/>
                              <a:ea typeface="+mn-ea"/>
                              <a:cs typeface="+mn-cs"/>
                            </a:rPr>
                            <m:t>𝐶𝑎𝑝𝑎𝑐𝑖𝑡𝑎𝑐𝑖𝑜𝑛𝑒𝑠</m:t>
                          </m:r>
                          <m:r>
                            <a:rPr lang="es-ES" sz="1100" b="0" i="1">
                              <a:solidFill>
                                <a:schemeClr val="tx1"/>
                              </a:solidFill>
                              <a:effectLst/>
                              <a:latin typeface="Cambria Math"/>
                              <a:ea typeface="+mn-ea"/>
                              <a:cs typeface="+mn-cs"/>
                            </a:rPr>
                            <m:t> </m:t>
                          </m:r>
                          <m:r>
                            <a:rPr lang="es-ES" sz="1100" b="0" i="1">
                              <a:latin typeface="Cambria Math"/>
                            </a:rPr>
                            <m:t>𝑃𝑟𝑜𝑔𝑟𝑎𝑚𝑎𝑑𝑎𝑠</m:t>
                          </m:r>
                        </m:den>
                      </m:f>
                      <m:r>
                        <a:rPr lang="es-ES" sz="1100" b="0" i="1">
                          <a:latin typeface="Cambria Math"/>
                        </a:rPr>
                        <m:t>𝑥</m:t>
                      </m:r>
                      <m:r>
                        <a:rPr lang="es-ES" sz="1100" b="0" i="1">
                          <a:latin typeface="Cambria Math"/>
                        </a:rPr>
                        <m:t>100</m:t>
                      </m:r>
                    </m:oMath>
                  </m:oMathPara>
                </a14:m>
                <a:endParaRPr lang="es-ES" sz="1100" dirty="0"/>
              </a:p>
            </p:txBody>
          </p:sp>
        </mc:Choice>
        <mc:Fallback xmlns="">
          <p:sp>
            <p:nvSpPr>
              <p:cNvPr id="14" name="1 CuadroTexto"/>
              <p:cNvSpPr txBox="1">
                <a:spLocks noRot="1" noChangeAspect="1" noMove="1" noResize="1" noEditPoints="1" noAdjustHandles="1" noChangeArrowheads="1" noChangeShapeType="1" noTextEdit="1"/>
              </p:cNvSpPr>
              <p:nvPr/>
            </p:nvSpPr>
            <p:spPr>
              <a:xfrm>
                <a:off x="5565775" y="21774150"/>
                <a:ext cx="2670175" cy="444500"/>
              </a:xfrm>
              <a:prstGeom prst="rect">
                <a:avLst/>
              </a:prstGeom>
              <a:blipFill rotWithShape="1">
                <a:blip r:embed="rId5"/>
                <a:stretch>
                  <a:fillRect b="-274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5" name="2 CuadroTexto"/>
              <p:cNvSpPr txBox="1"/>
              <p:nvPr/>
            </p:nvSpPr>
            <p:spPr>
              <a:xfrm>
                <a:off x="5773738" y="22255163"/>
                <a:ext cx="2386012" cy="442912"/>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s-ES" sz="1100" b="0" i="1">
                              <a:latin typeface="Cambria Math"/>
                            </a:rPr>
                          </m:ctrlPr>
                        </m:fPr>
                        <m:num>
                          <m:r>
                            <a:rPr lang="es-ES" sz="1100" b="0" i="1">
                              <a:solidFill>
                                <a:schemeClr val="tx1"/>
                              </a:solidFill>
                              <a:effectLst/>
                              <a:latin typeface="Cambria Math"/>
                              <a:ea typeface="+mn-ea"/>
                              <a:cs typeface="+mn-cs"/>
                            </a:rPr>
                            <m:t>𝑃𝑢𝑛𝑡𝑎𝑗𝑒</m:t>
                          </m:r>
                          <m:r>
                            <a:rPr lang="es-ES" sz="1100" b="0" i="1">
                              <a:solidFill>
                                <a:schemeClr val="tx1"/>
                              </a:solidFill>
                              <a:effectLst/>
                              <a:latin typeface="Cambria Math"/>
                              <a:ea typeface="+mn-ea"/>
                              <a:cs typeface="+mn-cs"/>
                            </a:rPr>
                            <m:t> </m:t>
                          </m:r>
                          <m:r>
                            <a:rPr lang="es-ES" sz="1100" b="0" i="1">
                              <a:solidFill>
                                <a:schemeClr val="tx1"/>
                              </a:solidFill>
                              <a:effectLst/>
                              <a:latin typeface="Cambria Math"/>
                              <a:ea typeface="+mn-ea"/>
                              <a:cs typeface="+mn-cs"/>
                            </a:rPr>
                            <m:t>𝑃𝑟𝑜𝑚𝑒𝑑𝑖𝑜</m:t>
                          </m:r>
                          <m:r>
                            <a:rPr lang="es-ES" sz="1100" b="0" i="1">
                              <a:solidFill>
                                <a:schemeClr val="tx1"/>
                              </a:solidFill>
                              <a:effectLst/>
                              <a:latin typeface="Cambria Math"/>
                              <a:ea typeface="+mn-ea"/>
                              <a:cs typeface="+mn-cs"/>
                            </a:rPr>
                            <m:t> </m:t>
                          </m:r>
                          <m:r>
                            <a:rPr lang="es-ES" sz="1100" b="0" i="1">
                              <a:solidFill>
                                <a:schemeClr val="tx1"/>
                              </a:solidFill>
                              <a:effectLst/>
                              <a:latin typeface="Cambria Math"/>
                              <a:ea typeface="+mn-ea"/>
                              <a:cs typeface="+mn-cs"/>
                            </a:rPr>
                            <m:t>𝑂𝑏𝑡𝑒𝑛𝑖𝑑𝑜</m:t>
                          </m:r>
                        </m:num>
                        <m:den>
                          <m:r>
                            <a:rPr lang="es-ES" sz="1100" b="0" i="1">
                              <a:latin typeface="Cambria Math"/>
                            </a:rPr>
                            <m:t>𝑃𝑢𝑛𝑡𝑎𝑗𝑒</m:t>
                          </m:r>
                          <m:r>
                            <a:rPr lang="es-ES" sz="1100" b="0" i="1">
                              <a:latin typeface="Cambria Math"/>
                            </a:rPr>
                            <m:t> </m:t>
                          </m:r>
                          <m:r>
                            <a:rPr lang="es-ES" sz="1100" b="0" i="1">
                              <a:latin typeface="Cambria Math"/>
                            </a:rPr>
                            <m:t>𝑀</m:t>
                          </m:r>
                          <m:r>
                            <a:rPr lang="es-ES" sz="1100" b="0" i="1">
                              <a:latin typeface="Cambria Math"/>
                            </a:rPr>
                            <m:t>á</m:t>
                          </m:r>
                          <m:r>
                            <a:rPr lang="es-ES" sz="1100" b="0" i="1">
                              <a:latin typeface="Cambria Math"/>
                            </a:rPr>
                            <m:t>𝑥𝑖𝑚𝑜</m:t>
                          </m:r>
                          <m:r>
                            <a:rPr lang="es-ES" sz="1100" b="0" i="1">
                              <a:latin typeface="Cambria Math"/>
                            </a:rPr>
                            <m:t> </m:t>
                          </m:r>
                        </m:den>
                      </m:f>
                      <m:r>
                        <a:rPr lang="es-ES" sz="1100" b="0" i="1">
                          <a:latin typeface="Cambria Math"/>
                        </a:rPr>
                        <m:t>𝑥</m:t>
                      </m:r>
                      <m:r>
                        <a:rPr lang="es-ES" sz="1100" b="0" i="1">
                          <a:latin typeface="Cambria Math"/>
                        </a:rPr>
                        <m:t>100</m:t>
                      </m:r>
                    </m:oMath>
                  </m:oMathPara>
                </a14:m>
                <a:endParaRPr lang="es-ES" sz="1100" dirty="0"/>
              </a:p>
            </p:txBody>
          </p:sp>
        </mc:Choice>
        <mc:Fallback xmlns="">
          <p:sp>
            <p:nvSpPr>
              <p:cNvPr id="15" name="2 CuadroTexto"/>
              <p:cNvSpPr txBox="1">
                <a:spLocks noRot="1" noChangeAspect="1" noMove="1" noResize="1" noEditPoints="1" noAdjustHandles="1" noChangeArrowheads="1" noChangeShapeType="1" noTextEdit="1"/>
              </p:cNvSpPr>
              <p:nvPr/>
            </p:nvSpPr>
            <p:spPr>
              <a:xfrm>
                <a:off x="5773738" y="22255163"/>
                <a:ext cx="2386012" cy="442912"/>
              </a:xfrm>
              <a:prstGeom prst="rect">
                <a:avLst/>
              </a:prstGeom>
              <a:blipFill rotWithShape="1">
                <a:blip r:embed="rId6"/>
                <a:stretch>
                  <a:fillRect b="-416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6" name="3 CuadroTexto"/>
              <p:cNvSpPr txBox="1"/>
              <p:nvPr/>
            </p:nvSpPr>
            <p:spPr>
              <a:xfrm>
                <a:off x="5416550" y="22807613"/>
                <a:ext cx="2819400" cy="442912"/>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s-ES" sz="1100" b="0" i="1">
                              <a:latin typeface="Cambria Math"/>
                            </a:rPr>
                          </m:ctrlPr>
                        </m:fPr>
                        <m:num>
                          <m:r>
                            <a:rPr lang="es-ES" sz="1100" b="0" i="1">
                              <a:solidFill>
                                <a:schemeClr val="tx1"/>
                              </a:solidFill>
                              <a:effectLst/>
                              <a:latin typeface="Cambria Math"/>
                              <a:ea typeface="+mn-ea"/>
                              <a:cs typeface="+mn-cs"/>
                            </a:rPr>
                            <m:t>𝑁</m:t>
                          </m:r>
                          <m:r>
                            <a:rPr lang="es-ES" sz="1100" b="0" i="1">
                              <a:solidFill>
                                <a:schemeClr val="tx1"/>
                              </a:solidFill>
                              <a:effectLst/>
                              <a:latin typeface="Cambria Math"/>
                              <a:ea typeface="+mn-ea"/>
                              <a:cs typeface="+mn-cs"/>
                            </a:rPr>
                            <m:t>° </m:t>
                          </m:r>
                          <m:r>
                            <a:rPr lang="es-ES" sz="1100" b="0" i="1">
                              <a:solidFill>
                                <a:schemeClr val="tx1"/>
                              </a:solidFill>
                              <a:effectLst/>
                              <a:latin typeface="Cambria Math"/>
                              <a:ea typeface="+mn-ea"/>
                              <a:cs typeface="+mn-cs"/>
                            </a:rPr>
                            <m:t>𝑑𝑒</m:t>
                          </m:r>
                          <m:r>
                            <a:rPr lang="es-ES" sz="1100" b="0" i="1">
                              <a:solidFill>
                                <a:schemeClr val="tx1"/>
                              </a:solidFill>
                              <a:effectLst/>
                              <a:latin typeface="Cambria Math"/>
                              <a:ea typeface="+mn-ea"/>
                              <a:cs typeface="+mn-cs"/>
                            </a:rPr>
                            <m:t> </m:t>
                          </m:r>
                          <m:r>
                            <a:rPr lang="es-CO" sz="1100" b="0" i="1">
                              <a:solidFill>
                                <a:schemeClr val="tx1"/>
                              </a:solidFill>
                              <a:effectLst/>
                              <a:latin typeface="Cambria Math"/>
                              <a:ea typeface="+mn-ea"/>
                              <a:cs typeface="+mn-cs"/>
                            </a:rPr>
                            <m:t>𝑎𝑠𝑖𝑠𝑡𝑒𝑛𝑡𝑒𝑠</m:t>
                          </m:r>
                          <m:r>
                            <a:rPr lang="es-CO" sz="1100" b="0" i="1">
                              <a:solidFill>
                                <a:schemeClr val="tx1"/>
                              </a:solidFill>
                              <a:effectLst/>
                              <a:latin typeface="Cambria Math"/>
                              <a:ea typeface="+mn-ea"/>
                              <a:cs typeface="+mn-cs"/>
                            </a:rPr>
                            <m:t> </m:t>
                          </m:r>
                          <m:r>
                            <a:rPr lang="es-CO" sz="1100" b="0" i="1">
                              <a:solidFill>
                                <a:schemeClr val="tx1"/>
                              </a:solidFill>
                              <a:effectLst/>
                              <a:latin typeface="Cambria Math"/>
                              <a:ea typeface="+mn-ea"/>
                              <a:cs typeface="+mn-cs"/>
                            </a:rPr>
                            <m:t>𝑎</m:t>
                          </m:r>
                          <m:r>
                            <a:rPr lang="es-CO" sz="1100" b="0" i="1">
                              <a:solidFill>
                                <a:schemeClr val="tx1"/>
                              </a:solidFill>
                              <a:effectLst/>
                              <a:latin typeface="Cambria Math"/>
                              <a:ea typeface="+mn-ea"/>
                              <a:cs typeface="+mn-cs"/>
                            </a:rPr>
                            <m:t> </m:t>
                          </m:r>
                          <m:r>
                            <a:rPr lang="es-CO" sz="1100" b="0" i="1">
                              <a:solidFill>
                                <a:schemeClr val="tx1"/>
                              </a:solidFill>
                              <a:effectLst/>
                              <a:latin typeface="Cambria Math"/>
                              <a:ea typeface="+mn-ea"/>
                              <a:cs typeface="+mn-cs"/>
                            </a:rPr>
                            <m:t>𝑐𝑎𝑝𝑎𝑐𝑖𝑡𝑎𝑐𝑖𝑜𝑛𝑒𝑠</m:t>
                          </m:r>
                        </m:num>
                        <m:den>
                          <m:r>
                            <a:rPr lang="es-CO" sz="1100" b="0" i="1">
                              <a:latin typeface="Cambria Math"/>
                            </a:rPr>
                            <m:t>𝑁</m:t>
                          </m:r>
                          <m:r>
                            <a:rPr lang="es-CO" sz="1100" b="0" i="1">
                              <a:latin typeface="Cambria Math"/>
                            </a:rPr>
                            <m:t>° </m:t>
                          </m:r>
                          <m:r>
                            <a:rPr lang="es-CO" sz="1100" b="0" i="1">
                              <a:latin typeface="Cambria Math"/>
                            </a:rPr>
                            <m:t>𝑑𝑒</m:t>
                          </m:r>
                          <m:r>
                            <a:rPr lang="es-CO" sz="1100" b="0" i="1">
                              <a:latin typeface="Cambria Math"/>
                            </a:rPr>
                            <m:t> </m:t>
                          </m:r>
                          <m:r>
                            <a:rPr lang="es-CO" sz="1100" b="0" i="1">
                              <a:latin typeface="Cambria Math"/>
                            </a:rPr>
                            <m:t>𝑐𝑜𝑛𝑣𝑜𝑐𝑎𝑑𝑜𝑠</m:t>
                          </m:r>
                          <m:r>
                            <a:rPr lang="es-CO" sz="1100" b="0" i="1">
                              <a:latin typeface="Cambria Math"/>
                            </a:rPr>
                            <m:t> </m:t>
                          </m:r>
                          <m:r>
                            <a:rPr lang="es-CO" sz="1100" b="0" i="1">
                              <a:latin typeface="Cambria Math"/>
                            </a:rPr>
                            <m:t>𝑎</m:t>
                          </m:r>
                          <m:r>
                            <a:rPr lang="es-CO" sz="1100" b="0" i="1">
                              <a:latin typeface="Cambria Math"/>
                            </a:rPr>
                            <m:t> </m:t>
                          </m:r>
                          <m:r>
                            <a:rPr lang="es-CO" sz="1100" b="0" i="1">
                              <a:solidFill>
                                <a:schemeClr val="tx1"/>
                              </a:solidFill>
                              <a:effectLst/>
                              <a:latin typeface="Cambria Math"/>
                              <a:ea typeface="+mn-ea"/>
                              <a:cs typeface="+mn-cs"/>
                            </a:rPr>
                            <m:t>𝑐𝑎𝑝𝑎𝑐𝑖𝑡𝑎𝑐𝑖𝑜𝑛𝑒𝑠</m:t>
                          </m:r>
                        </m:den>
                      </m:f>
                      <m:r>
                        <a:rPr lang="es-ES" sz="1100" b="0" i="1">
                          <a:latin typeface="Cambria Math"/>
                        </a:rPr>
                        <m:t>𝑥</m:t>
                      </m:r>
                      <m:r>
                        <a:rPr lang="es-ES" sz="1100" b="0" i="1">
                          <a:latin typeface="Cambria Math"/>
                        </a:rPr>
                        <m:t>100</m:t>
                      </m:r>
                    </m:oMath>
                  </m:oMathPara>
                </a14:m>
                <a:endParaRPr lang="es-ES" sz="1100" dirty="0"/>
              </a:p>
            </p:txBody>
          </p:sp>
        </mc:Choice>
        <mc:Fallback xmlns="">
          <p:sp>
            <p:nvSpPr>
              <p:cNvPr id="16" name="3 CuadroTexto"/>
              <p:cNvSpPr txBox="1">
                <a:spLocks noRot="1" noChangeAspect="1" noMove="1" noResize="1" noEditPoints="1" noAdjustHandles="1" noChangeArrowheads="1" noChangeShapeType="1" noTextEdit="1"/>
              </p:cNvSpPr>
              <p:nvPr/>
            </p:nvSpPr>
            <p:spPr>
              <a:xfrm>
                <a:off x="5416550" y="22807613"/>
                <a:ext cx="2819400" cy="442912"/>
              </a:xfrm>
              <a:prstGeom prst="rect">
                <a:avLst/>
              </a:prstGeom>
              <a:blipFill rotWithShape="1">
                <a:blip r:embed="rId7"/>
                <a:stretch>
                  <a:fillRect b="-274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2" name="1 CuadroTexto"/>
              <p:cNvSpPr txBox="1"/>
              <p:nvPr/>
            </p:nvSpPr>
            <p:spPr>
              <a:xfrm>
                <a:off x="5565775" y="21774150"/>
                <a:ext cx="2670175" cy="444500"/>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s-ES" sz="1100" b="0" i="1">
                              <a:latin typeface="Cambria Math"/>
                            </a:rPr>
                          </m:ctrlPr>
                        </m:fPr>
                        <m:num>
                          <m:r>
                            <a:rPr lang="es-MX" sz="1100" b="0" i="1">
                              <a:solidFill>
                                <a:schemeClr val="tx1"/>
                              </a:solidFill>
                              <a:effectLst/>
                              <a:latin typeface="Cambria Math" panose="02040503050406030204" pitchFamily="18" charset="0"/>
                              <a:ea typeface="+mn-ea"/>
                              <a:cs typeface="+mn-cs"/>
                            </a:rPr>
                            <m:t># </m:t>
                          </m:r>
                          <m:r>
                            <a:rPr lang="es-ES" sz="1100" b="0" i="1">
                              <a:solidFill>
                                <a:schemeClr val="tx1"/>
                              </a:solidFill>
                              <a:effectLst/>
                              <a:latin typeface="Cambria Math"/>
                              <a:ea typeface="+mn-ea"/>
                              <a:cs typeface="+mn-cs"/>
                            </a:rPr>
                            <m:t>𝑑𝑒</m:t>
                          </m:r>
                          <m:r>
                            <a:rPr lang="es-ES" sz="1100" b="0" i="1">
                              <a:solidFill>
                                <a:schemeClr val="tx1"/>
                              </a:solidFill>
                              <a:effectLst/>
                              <a:latin typeface="Cambria Math"/>
                              <a:ea typeface="+mn-ea"/>
                              <a:cs typeface="+mn-cs"/>
                            </a:rPr>
                            <m:t> </m:t>
                          </m:r>
                          <m:r>
                            <a:rPr lang="es-CO" sz="1100" b="0" i="1">
                              <a:solidFill>
                                <a:schemeClr val="tx1"/>
                              </a:solidFill>
                              <a:effectLst/>
                              <a:latin typeface="Cambria Math"/>
                              <a:ea typeface="+mn-ea"/>
                              <a:cs typeface="+mn-cs"/>
                            </a:rPr>
                            <m:t>𝐶𝑎𝑝𝑎𝑐𝑖𝑡𝑎𝑐𝑖𝑜𝑛𝑒𝑠</m:t>
                          </m:r>
                          <m:r>
                            <a:rPr lang="es-ES" sz="1100" b="0" i="1">
                              <a:solidFill>
                                <a:schemeClr val="tx1"/>
                              </a:solidFill>
                              <a:effectLst/>
                              <a:latin typeface="Cambria Math"/>
                              <a:ea typeface="+mn-ea"/>
                              <a:cs typeface="+mn-cs"/>
                            </a:rPr>
                            <m:t> </m:t>
                          </m:r>
                          <m:r>
                            <m:rPr>
                              <m:nor/>
                            </m:rPr>
                            <a:rPr lang="es-ES" sz="1100" b="0" i="0">
                              <a:solidFill>
                                <a:schemeClr val="tx1"/>
                              </a:solidFill>
                              <a:effectLst/>
                              <a:latin typeface="+mn-lt"/>
                              <a:ea typeface="+mn-ea"/>
                              <a:cs typeface="+mn-cs"/>
                            </a:rPr>
                            <m:t>Ejecutadas</m:t>
                          </m:r>
                          <m:r>
                            <m:rPr>
                              <m:nor/>
                            </m:rPr>
                            <a:rPr lang="es-ES">
                              <a:effectLst/>
                            </a:rPr>
                            <m:t> </m:t>
                          </m:r>
                        </m:num>
                        <m:den>
                          <m:r>
                            <a:rPr lang="es-MX" sz="1100" b="0" i="1">
                              <a:solidFill>
                                <a:schemeClr val="tx1"/>
                              </a:solidFill>
                              <a:effectLst/>
                              <a:latin typeface="Cambria Math" panose="02040503050406030204" pitchFamily="18" charset="0"/>
                              <a:ea typeface="+mn-ea"/>
                              <a:cs typeface="+mn-cs"/>
                            </a:rPr>
                            <m:t># </m:t>
                          </m:r>
                          <m:r>
                            <a:rPr lang="es-ES" sz="1100" b="0" i="1">
                              <a:solidFill>
                                <a:schemeClr val="tx1"/>
                              </a:solidFill>
                              <a:effectLst/>
                              <a:latin typeface="Cambria Math"/>
                              <a:ea typeface="+mn-ea"/>
                              <a:cs typeface="+mn-cs"/>
                            </a:rPr>
                            <m:t>𝑑𝑒</m:t>
                          </m:r>
                          <m:r>
                            <a:rPr lang="es-ES" sz="1100" b="0" i="1">
                              <a:solidFill>
                                <a:schemeClr val="tx1"/>
                              </a:solidFill>
                              <a:effectLst/>
                              <a:latin typeface="Cambria Math"/>
                              <a:ea typeface="+mn-ea"/>
                              <a:cs typeface="+mn-cs"/>
                            </a:rPr>
                            <m:t> </m:t>
                          </m:r>
                          <m:r>
                            <a:rPr lang="es-CO" sz="1100" b="0" i="1">
                              <a:solidFill>
                                <a:schemeClr val="tx1"/>
                              </a:solidFill>
                              <a:effectLst/>
                              <a:latin typeface="Cambria Math"/>
                              <a:ea typeface="+mn-ea"/>
                              <a:cs typeface="+mn-cs"/>
                            </a:rPr>
                            <m:t>𝐶𝑎𝑝𝑎𝑐𝑖𝑡𝑎𝑐𝑖𝑜𝑛𝑒𝑠</m:t>
                          </m:r>
                          <m:r>
                            <a:rPr lang="es-ES" sz="1100" b="0" i="1">
                              <a:solidFill>
                                <a:schemeClr val="tx1"/>
                              </a:solidFill>
                              <a:effectLst/>
                              <a:latin typeface="Cambria Math"/>
                              <a:ea typeface="+mn-ea"/>
                              <a:cs typeface="+mn-cs"/>
                            </a:rPr>
                            <m:t> </m:t>
                          </m:r>
                          <m:r>
                            <a:rPr lang="es-ES" sz="1100" b="0" i="1">
                              <a:latin typeface="Cambria Math"/>
                            </a:rPr>
                            <m:t>𝑃𝑟𝑜𝑔𝑟𝑎𝑚𝑎𝑑𝑎𝑠</m:t>
                          </m:r>
                        </m:den>
                      </m:f>
                      <m:r>
                        <a:rPr lang="es-ES" sz="1100" b="0" i="1">
                          <a:latin typeface="Cambria Math"/>
                        </a:rPr>
                        <m:t>𝑥</m:t>
                      </m:r>
                      <m:r>
                        <a:rPr lang="es-ES" sz="1100" b="0" i="1">
                          <a:latin typeface="Cambria Math"/>
                        </a:rPr>
                        <m:t>100</m:t>
                      </m:r>
                    </m:oMath>
                  </m:oMathPara>
                </a14:m>
                <a:endParaRPr lang="es-ES" sz="1100" dirty="0"/>
              </a:p>
            </p:txBody>
          </p:sp>
        </mc:Choice>
        <mc:Fallback xmlns="">
          <p:sp>
            <p:nvSpPr>
              <p:cNvPr id="22" name="1 CuadroTexto"/>
              <p:cNvSpPr txBox="1">
                <a:spLocks noRot="1" noChangeAspect="1" noMove="1" noResize="1" noEditPoints="1" noAdjustHandles="1" noChangeArrowheads="1" noChangeShapeType="1" noTextEdit="1"/>
              </p:cNvSpPr>
              <p:nvPr/>
            </p:nvSpPr>
            <p:spPr>
              <a:xfrm>
                <a:off x="5565775" y="21774150"/>
                <a:ext cx="2670175" cy="444500"/>
              </a:xfrm>
              <a:prstGeom prst="rect">
                <a:avLst/>
              </a:prstGeom>
              <a:blipFill rotWithShape="1">
                <a:blip r:embed="rId5"/>
                <a:stretch>
                  <a:fillRect b="-274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3" name="2 CuadroTexto"/>
              <p:cNvSpPr txBox="1"/>
              <p:nvPr/>
            </p:nvSpPr>
            <p:spPr>
              <a:xfrm>
                <a:off x="5773738" y="22255163"/>
                <a:ext cx="2386012" cy="442912"/>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s-ES" sz="1100" b="0" i="1">
                              <a:latin typeface="Cambria Math"/>
                            </a:rPr>
                          </m:ctrlPr>
                        </m:fPr>
                        <m:num>
                          <m:r>
                            <a:rPr lang="es-ES" sz="1100" b="0" i="1">
                              <a:solidFill>
                                <a:schemeClr val="tx1"/>
                              </a:solidFill>
                              <a:effectLst/>
                              <a:latin typeface="Cambria Math"/>
                              <a:ea typeface="+mn-ea"/>
                              <a:cs typeface="+mn-cs"/>
                            </a:rPr>
                            <m:t>𝑃𝑢𝑛𝑡𝑎𝑗𝑒</m:t>
                          </m:r>
                          <m:r>
                            <a:rPr lang="es-ES" sz="1100" b="0" i="1">
                              <a:solidFill>
                                <a:schemeClr val="tx1"/>
                              </a:solidFill>
                              <a:effectLst/>
                              <a:latin typeface="Cambria Math"/>
                              <a:ea typeface="+mn-ea"/>
                              <a:cs typeface="+mn-cs"/>
                            </a:rPr>
                            <m:t> </m:t>
                          </m:r>
                          <m:r>
                            <a:rPr lang="es-ES" sz="1100" b="0" i="1">
                              <a:solidFill>
                                <a:schemeClr val="tx1"/>
                              </a:solidFill>
                              <a:effectLst/>
                              <a:latin typeface="Cambria Math"/>
                              <a:ea typeface="+mn-ea"/>
                              <a:cs typeface="+mn-cs"/>
                            </a:rPr>
                            <m:t>𝑃𝑟𝑜𝑚𝑒𝑑𝑖𝑜</m:t>
                          </m:r>
                          <m:r>
                            <a:rPr lang="es-ES" sz="1100" b="0" i="1">
                              <a:solidFill>
                                <a:schemeClr val="tx1"/>
                              </a:solidFill>
                              <a:effectLst/>
                              <a:latin typeface="Cambria Math"/>
                              <a:ea typeface="+mn-ea"/>
                              <a:cs typeface="+mn-cs"/>
                            </a:rPr>
                            <m:t> </m:t>
                          </m:r>
                          <m:r>
                            <a:rPr lang="es-ES" sz="1100" b="0" i="1">
                              <a:solidFill>
                                <a:schemeClr val="tx1"/>
                              </a:solidFill>
                              <a:effectLst/>
                              <a:latin typeface="Cambria Math"/>
                              <a:ea typeface="+mn-ea"/>
                              <a:cs typeface="+mn-cs"/>
                            </a:rPr>
                            <m:t>𝑂𝑏𝑡𝑒𝑛𝑖𝑑𝑜</m:t>
                          </m:r>
                        </m:num>
                        <m:den>
                          <m:r>
                            <a:rPr lang="es-ES" sz="1100" b="0" i="1">
                              <a:latin typeface="Cambria Math"/>
                            </a:rPr>
                            <m:t>𝑃𝑢𝑛𝑡𝑎𝑗𝑒</m:t>
                          </m:r>
                          <m:r>
                            <a:rPr lang="es-ES" sz="1100" b="0" i="1">
                              <a:latin typeface="Cambria Math"/>
                            </a:rPr>
                            <m:t> </m:t>
                          </m:r>
                          <m:r>
                            <a:rPr lang="es-ES" sz="1100" b="0" i="1">
                              <a:latin typeface="Cambria Math"/>
                            </a:rPr>
                            <m:t>𝑀</m:t>
                          </m:r>
                          <m:r>
                            <a:rPr lang="es-ES" sz="1100" b="0" i="1">
                              <a:latin typeface="Cambria Math"/>
                            </a:rPr>
                            <m:t>á</m:t>
                          </m:r>
                          <m:r>
                            <a:rPr lang="es-ES" sz="1100" b="0" i="1">
                              <a:latin typeface="Cambria Math"/>
                            </a:rPr>
                            <m:t>𝑥𝑖𝑚𝑜</m:t>
                          </m:r>
                          <m:r>
                            <a:rPr lang="es-ES" sz="1100" b="0" i="1">
                              <a:latin typeface="Cambria Math"/>
                            </a:rPr>
                            <m:t> </m:t>
                          </m:r>
                        </m:den>
                      </m:f>
                      <m:r>
                        <a:rPr lang="es-ES" sz="1100" b="0" i="1">
                          <a:latin typeface="Cambria Math"/>
                        </a:rPr>
                        <m:t>𝑥</m:t>
                      </m:r>
                      <m:r>
                        <a:rPr lang="es-ES" sz="1100" b="0" i="1">
                          <a:latin typeface="Cambria Math"/>
                        </a:rPr>
                        <m:t>100</m:t>
                      </m:r>
                    </m:oMath>
                  </m:oMathPara>
                </a14:m>
                <a:endParaRPr lang="es-ES" sz="1100" dirty="0"/>
              </a:p>
            </p:txBody>
          </p:sp>
        </mc:Choice>
        <mc:Fallback xmlns="">
          <p:sp>
            <p:nvSpPr>
              <p:cNvPr id="23" name="2 CuadroTexto"/>
              <p:cNvSpPr txBox="1">
                <a:spLocks noRot="1" noChangeAspect="1" noMove="1" noResize="1" noEditPoints="1" noAdjustHandles="1" noChangeArrowheads="1" noChangeShapeType="1" noTextEdit="1"/>
              </p:cNvSpPr>
              <p:nvPr/>
            </p:nvSpPr>
            <p:spPr>
              <a:xfrm>
                <a:off x="5773738" y="22255163"/>
                <a:ext cx="2386012" cy="442912"/>
              </a:xfrm>
              <a:prstGeom prst="rect">
                <a:avLst/>
              </a:prstGeom>
              <a:blipFill rotWithShape="1">
                <a:blip r:embed="rId6"/>
                <a:stretch>
                  <a:fillRect b="-416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4" name="3 CuadroTexto"/>
              <p:cNvSpPr txBox="1"/>
              <p:nvPr/>
            </p:nvSpPr>
            <p:spPr>
              <a:xfrm>
                <a:off x="5416550" y="22807613"/>
                <a:ext cx="2819400" cy="442912"/>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s-ES" sz="1100" b="0" i="1">
                              <a:latin typeface="Cambria Math"/>
                            </a:rPr>
                          </m:ctrlPr>
                        </m:fPr>
                        <m:num>
                          <m:r>
                            <a:rPr lang="es-ES" sz="1100" b="0" i="1">
                              <a:solidFill>
                                <a:schemeClr val="tx1"/>
                              </a:solidFill>
                              <a:effectLst/>
                              <a:latin typeface="Cambria Math"/>
                              <a:ea typeface="+mn-ea"/>
                              <a:cs typeface="+mn-cs"/>
                            </a:rPr>
                            <m:t>𝑁</m:t>
                          </m:r>
                          <m:r>
                            <a:rPr lang="es-ES" sz="1100" b="0" i="1">
                              <a:solidFill>
                                <a:schemeClr val="tx1"/>
                              </a:solidFill>
                              <a:effectLst/>
                              <a:latin typeface="Cambria Math"/>
                              <a:ea typeface="+mn-ea"/>
                              <a:cs typeface="+mn-cs"/>
                            </a:rPr>
                            <m:t>° </m:t>
                          </m:r>
                          <m:r>
                            <a:rPr lang="es-ES" sz="1100" b="0" i="1">
                              <a:solidFill>
                                <a:schemeClr val="tx1"/>
                              </a:solidFill>
                              <a:effectLst/>
                              <a:latin typeface="Cambria Math"/>
                              <a:ea typeface="+mn-ea"/>
                              <a:cs typeface="+mn-cs"/>
                            </a:rPr>
                            <m:t>𝑑𝑒</m:t>
                          </m:r>
                          <m:r>
                            <a:rPr lang="es-ES" sz="1100" b="0" i="1">
                              <a:solidFill>
                                <a:schemeClr val="tx1"/>
                              </a:solidFill>
                              <a:effectLst/>
                              <a:latin typeface="Cambria Math"/>
                              <a:ea typeface="+mn-ea"/>
                              <a:cs typeface="+mn-cs"/>
                            </a:rPr>
                            <m:t> </m:t>
                          </m:r>
                          <m:r>
                            <a:rPr lang="es-CO" sz="1100" b="0" i="1">
                              <a:solidFill>
                                <a:schemeClr val="tx1"/>
                              </a:solidFill>
                              <a:effectLst/>
                              <a:latin typeface="Cambria Math"/>
                              <a:ea typeface="+mn-ea"/>
                              <a:cs typeface="+mn-cs"/>
                            </a:rPr>
                            <m:t>𝑎𝑠𝑖𝑠𝑡𝑒𝑛𝑡𝑒𝑠</m:t>
                          </m:r>
                          <m:r>
                            <a:rPr lang="es-CO" sz="1100" b="0" i="1">
                              <a:solidFill>
                                <a:schemeClr val="tx1"/>
                              </a:solidFill>
                              <a:effectLst/>
                              <a:latin typeface="Cambria Math"/>
                              <a:ea typeface="+mn-ea"/>
                              <a:cs typeface="+mn-cs"/>
                            </a:rPr>
                            <m:t> </m:t>
                          </m:r>
                          <m:r>
                            <a:rPr lang="es-CO" sz="1100" b="0" i="1">
                              <a:solidFill>
                                <a:schemeClr val="tx1"/>
                              </a:solidFill>
                              <a:effectLst/>
                              <a:latin typeface="Cambria Math"/>
                              <a:ea typeface="+mn-ea"/>
                              <a:cs typeface="+mn-cs"/>
                            </a:rPr>
                            <m:t>𝑎</m:t>
                          </m:r>
                          <m:r>
                            <a:rPr lang="es-CO" sz="1100" b="0" i="1">
                              <a:solidFill>
                                <a:schemeClr val="tx1"/>
                              </a:solidFill>
                              <a:effectLst/>
                              <a:latin typeface="Cambria Math"/>
                              <a:ea typeface="+mn-ea"/>
                              <a:cs typeface="+mn-cs"/>
                            </a:rPr>
                            <m:t> </m:t>
                          </m:r>
                          <m:r>
                            <a:rPr lang="es-CO" sz="1100" b="0" i="1">
                              <a:solidFill>
                                <a:schemeClr val="tx1"/>
                              </a:solidFill>
                              <a:effectLst/>
                              <a:latin typeface="Cambria Math"/>
                              <a:ea typeface="+mn-ea"/>
                              <a:cs typeface="+mn-cs"/>
                            </a:rPr>
                            <m:t>𝑐𝑎𝑝𝑎𝑐𝑖𝑡𝑎𝑐𝑖𝑜𝑛𝑒𝑠</m:t>
                          </m:r>
                        </m:num>
                        <m:den>
                          <m:r>
                            <a:rPr lang="es-CO" sz="1100" b="0" i="1">
                              <a:latin typeface="Cambria Math"/>
                            </a:rPr>
                            <m:t>𝑁</m:t>
                          </m:r>
                          <m:r>
                            <a:rPr lang="es-CO" sz="1100" b="0" i="1">
                              <a:latin typeface="Cambria Math"/>
                            </a:rPr>
                            <m:t>° </m:t>
                          </m:r>
                          <m:r>
                            <a:rPr lang="es-CO" sz="1100" b="0" i="1">
                              <a:latin typeface="Cambria Math"/>
                            </a:rPr>
                            <m:t>𝑑𝑒</m:t>
                          </m:r>
                          <m:r>
                            <a:rPr lang="es-CO" sz="1100" b="0" i="1">
                              <a:latin typeface="Cambria Math"/>
                            </a:rPr>
                            <m:t> </m:t>
                          </m:r>
                          <m:r>
                            <a:rPr lang="es-CO" sz="1100" b="0" i="1">
                              <a:latin typeface="Cambria Math"/>
                            </a:rPr>
                            <m:t>𝑐𝑜𝑛𝑣𝑜𝑐𝑎𝑑𝑜𝑠</m:t>
                          </m:r>
                          <m:r>
                            <a:rPr lang="es-CO" sz="1100" b="0" i="1">
                              <a:latin typeface="Cambria Math"/>
                            </a:rPr>
                            <m:t> </m:t>
                          </m:r>
                          <m:r>
                            <a:rPr lang="es-CO" sz="1100" b="0" i="1">
                              <a:latin typeface="Cambria Math"/>
                            </a:rPr>
                            <m:t>𝑎</m:t>
                          </m:r>
                          <m:r>
                            <a:rPr lang="es-CO" sz="1100" b="0" i="1">
                              <a:latin typeface="Cambria Math"/>
                            </a:rPr>
                            <m:t> </m:t>
                          </m:r>
                          <m:r>
                            <a:rPr lang="es-CO" sz="1100" b="0" i="1">
                              <a:solidFill>
                                <a:schemeClr val="tx1"/>
                              </a:solidFill>
                              <a:effectLst/>
                              <a:latin typeface="Cambria Math"/>
                              <a:ea typeface="+mn-ea"/>
                              <a:cs typeface="+mn-cs"/>
                            </a:rPr>
                            <m:t>𝑐𝑎𝑝𝑎𝑐𝑖𝑡𝑎𝑐𝑖𝑜𝑛𝑒𝑠</m:t>
                          </m:r>
                        </m:den>
                      </m:f>
                      <m:r>
                        <a:rPr lang="es-ES" sz="1100" b="0" i="1">
                          <a:latin typeface="Cambria Math"/>
                        </a:rPr>
                        <m:t>𝑥</m:t>
                      </m:r>
                      <m:r>
                        <a:rPr lang="es-ES" sz="1100" b="0" i="1">
                          <a:latin typeface="Cambria Math"/>
                        </a:rPr>
                        <m:t>100</m:t>
                      </m:r>
                    </m:oMath>
                  </m:oMathPara>
                </a14:m>
                <a:endParaRPr lang="es-ES" sz="1100" dirty="0"/>
              </a:p>
            </p:txBody>
          </p:sp>
        </mc:Choice>
        <mc:Fallback xmlns="">
          <p:sp>
            <p:nvSpPr>
              <p:cNvPr id="24" name="3 CuadroTexto"/>
              <p:cNvSpPr txBox="1">
                <a:spLocks noRot="1" noChangeAspect="1" noMove="1" noResize="1" noEditPoints="1" noAdjustHandles="1" noChangeArrowheads="1" noChangeShapeType="1" noTextEdit="1"/>
              </p:cNvSpPr>
              <p:nvPr/>
            </p:nvSpPr>
            <p:spPr>
              <a:xfrm>
                <a:off x="5416550" y="22807613"/>
                <a:ext cx="2819400" cy="442912"/>
              </a:xfrm>
              <a:prstGeom prst="rect">
                <a:avLst/>
              </a:prstGeom>
              <a:blipFill rotWithShape="1">
                <a:blip r:embed="rId7"/>
                <a:stretch>
                  <a:fillRect b="-2740"/>
                </a:stretch>
              </a:blipFill>
            </p:spPr>
            <p:txBody>
              <a:bodyPr/>
              <a:lstStyle/>
              <a:p>
                <a:r>
                  <a:rPr lang="es-CO">
                    <a:noFill/>
                  </a:rPr>
                  <a:t> </a:t>
                </a:r>
              </a:p>
            </p:txBody>
          </p:sp>
        </mc:Fallback>
      </mc:AlternateContent>
      <p:sp>
        <p:nvSpPr>
          <p:cNvPr id="25" name="1 Título"/>
          <p:cNvSpPr txBox="1">
            <a:spLocks/>
          </p:cNvSpPr>
          <p:nvPr/>
        </p:nvSpPr>
        <p:spPr>
          <a:xfrm>
            <a:off x="757126" y="3356992"/>
            <a:ext cx="4419209"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2000" dirty="0" smtClean="0"/>
              <a:t>Seguimiento:</a:t>
            </a:r>
            <a:endParaRPr lang="es-CO" sz="2000" dirty="0"/>
          </a:p>
        </p:txBody>
      </p:sp>
      <p:pic>
        <p:nvPicPr>
          <p:cNvPr id="66572"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3331" y="3919066"/>
            <a:ext cx="4997679" cy="2269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25 Rectángulo"/>
          <p:cNvSpPr/>
          <p:nvPr/>
        </p:nvSpPr>
        <p:spPr>
          <a:xfrm>
            <a:off x="6505128" y="3953753"/>
            <a:ext cx="5176431" cy="923330"/>
          </a:xfrm>
          <a:prstGeom prst="rect">
            <a:avLst/>
          </a:prstGeom>
        </p:spPr>
        <p:txBody>
          <a:bodyPr wrap="square">
            <a:spAutoFit/>
          </a:bodyPr>
          <a:lstStyle/>
          <a:p>
            <a:pPr lvl="0"/>
            <a:r>
              <a:rPr lang="es-CO" dirty="0"/>
              <a:t>Mantenimientos  programados: 21</a:t>
            </a:r>
          </a:p>
          <a:p>
            <a:pPr lvl="0"/>
            <a:r>
              <a:rPr lang="es-CO" dirty="0"/>
              <a:t>Mantenimientos realizados: 13</a:t>
            </a:r>
          </a:p>
          <a:p>
            <a:r>
              <a:rPr lang="es-CO" b="1" dirty="0"/>
              <a:t>Porcentaje de mantenimientos ejecutados: </a:t>
            </a:r>
            <a:r>
              <a:rPr lang="es-CO" dirty="0"/>
              <a:t>61.90%</a:t>
            </a:r>
          </a:p>
        </p:txBody>
      </p:sp>
    </p:spTree>
    <p:extLst>
      <p:ext uri="{BB962C8B-B14F-4D97-AF65-F5344CB8AC3E}">
        <p14:creationId xmlns:p14="http://schemas.microsoft.com/office/powerpoint/2010/main" val="1717569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4627" y="1556792"/>
            <a:ext cx="10692765" cy="4104456"/>
          </a:xfrm>
        </p:spPr>
        <p:txBody>
          <a:bodyPr>
            <a:normAutofit fontScale="92500" lnSpcReduction="10000"/>
          </a:bodyPr>
          <a:lstStyle/>
          <a:p>
            <a:pPr marL="0" indent="0">
              <a:buNone/>
            </a:pPr>
            <a:r>
              <a:rPr lang="es-CO" sz="2000" dirty="0" smtClean="0"/>
              <a:t>Con la finalidad de medir verdaderamente el desempeño y eficacia, en coherencia con el objetivo establecido.</a:t>
            </a:r>
          </a:p>
          <a:p>
            <a:pPr marL="0" indent="0">
              <a:buNone/>
            </a:pPr>
            <a:r>
              <a:rPr lang="es-CO" sz="2000" dirty="0" smtClean="0"/>
              <a:t>Se proponen los siguientes indicadores:</a:t>
            </a:r>
            <a:endParaRPr lang="es-CO" sz="2000" dirty="0"/>
          </a:p>
          <a:p>
            <a:pPr marL="0" indent="0">
              <a:buNone/>
            </a:pPr>
            <a:r>
              <a:rPr lang="es-CO" sz="2200" b="1" dirty="0" smtClean="0"/>
              <a:t>% OTIF de compras</a:t>
            </a:r>
          </a:p>
          <a:p>
            <a:pPr marL="0" indent="0">
              <a:buNone/>
            </a:pPr>
            <a:r>
              <a:rPr lang="es-CO" sz="2200" b="1" dirty="0" smtClean="0"/>
              <a:t>% OTIF de proveedores</a:t>
            </a:r>
          </a:p>
          <a:p>
            <a:pPr marL="0" indent="0">
              <a:buNone/>
            </a:pPr>
            <a:r>
              <a:rPr lang="es-CO" sz="2000" dirty="0" smtClean="0"/>
              <a:t>Actualmente estos indicadores se están midiendo y son enviados por la Directora de Compras, sin embargo se están ajustando para que el insumo que los alimenta sean los correctos.</a:t>
            </a:r>
          </a:p>
          <a:p>
            <a:pPr marL="0" indent="0">
              <a:buNone/>
            </a:pPr>
            <a:endParaRPr lang="es-CO" sz="2000" dirty="0"/>
          </a:p>
          <a:p>
            <a:pPr marL="0" indent="0">
              <a:buNone/>
            </a:pPr>
            <a:r>
              <a:rPr lang="es-CO" sz="2000" dirty="0" smtClean="0"/>
              <a:t>Anteriormente se median los indicadores:</a:t>
            </a:r>
          </a:p>
          <a:p>
            <a:r>
              <a:rPr lang="es-CO" sz="2000" dirty="0"/>
              <a:t>Control de Recibos Materia </a:t>
            </a:r>
            <a:r>
              <a:rPr lang="es-CO" sz="2000" dirty="0" smtClean="0"/>
              <a:t>Prima</a:t>
            </a:r>
          </a:p>
          <a:p>
            <a:r>
              <a:rPr lang="es-CO" sz="2000" dirty="0"/>
              <a:t>Satisfacción cliente </a:t>
            </a:r>
            <a:r>
              <a:rPr lang="es-CO" sz="2000" dirty="0" smtClean="0"/>
              <a:t>interno</a:t>
            </a:r>
          </a:p>
          <a:p>
            <a:r>
              <a:rPr lang="es-ES" sz="2000" dirty="0"/>
              <a:t>Disponibilidad de Materiales requeridos para la operación del Laboratorio</a:t>
            </a:r>
            <a:endParaRPr lang="es-CO" sz="2000" dirty="0"/>
          </a:p>
        </p:txBody>
      </p:sp>
      <p:sp>
        <p:nvSpPr>
          <p:cNvPr id="4" name="3 Rectángulo"/>
          <p:cNvSpPr/>
          <p:nvPr/>
        </p:nvSpPr>
        <p:spPr>
          <a:xfrm>
            <a:off x="-18828" y="10840"/>
            <a:ext cx="11899677" cy="6818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1 Título"/>
          <p:cNvSpPr txBox="1">
            <a:spLocks/>
          </p:cNvSpPr>
          <p:nvPr/>
        </p:nvSpPr>
        <p:spPr>
          <a:xfrm>
            <a:off x="611083" y="70731"/>
            <a:ext cx="10674974"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2400" b="1" dirty="0" smtClean="0">
                <a:solidFill>
                  <a:schemeClr val="bg1"/>
                </a:solidFill>
              </a:rPr>
              <a:t>5. Desempeño de los procesos y conformidad de los productos y servicios resultados de seguimiento y medición</a:t>
            </a:r>
            <a:endParaRPr lang="es-CO" sz="2400" b="1" dirty="0">
              <a:solidFill>
                <a:schemeClr val="bg1"/>
              </a:solidFill>
            </a:endParaRPr>
          </a:p>
        </p:txBody>
      </p:sp>
      <p:sp>
        <p:nvSpPr>
          <p:cNvPr id="6" name="5 Recortar rectángulo de esquina del mismo lado"/>
          <p:cNvSpPr/>
          <p:nvPr/>
        </p:nvSpPr>
        <p:spPr>
          <a:xfrm>
            <a:off x="611083" y="764704"/>
            <a:ext cx="4752528" cy="504056"/>
          </a:xfrm>
          <a:prstGeom prst="snip2Same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CO" dirty="0" smtClean="0"/>
              <a:t>Indicadores de compras y almacén</a:t>
            </a:r>
            <a:endParaRPr lang="es-CO" dirty="0"/>
          </a:p>
        </p:txBody>
      </p:sp>
      <p:sp>
        <p:nvSpPr>
          <p:cNvPr id="7" name="6 Marcador de número de diapositiva"/>
          <p:cNvSpPr>
            <a:spLocks noGrp="1"/>
          </p:cNvSpPr>
          <p:nvPr>
            <p:ph type="sldNum" sz="quarter" idx="12"/>
          </p:nvPr>
        </p:nvSpPr>
        <p:spPr/>
        <p:txBody>
          <a:bodyPr/>
          <a:lstStyle/>
          <a:p>
            <a:fld id="{FFCAED88-EA73-4BA6-A286-B18324E965BC}" type="slidenum">
              <a:rPr lang="es-CO" smtClean="0"/>
              <a:t>47</a:t>
            </a:fld>
            <a:endParaRPr lang="es-CO" dirty="0"/>
          </a:p>
        </p:txBody>
      </p:sp>
    </p:spTree>
    <p:extLst>
      <p:ext uri="{BB962C8B-B14F-4D97-AF65-F5344CB8AC3E}">
        <p14:creationId xmlns:p14="http://schemas.microsoft.com/office/powerpoint/2010/main" val="4833907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FFCAED88-EA73-4BA6-A286-B18324E965BC}" type="slidenum">
              <a:rPr lang="es-CO" smtClean="0"/>
              <a:t>48</a:t>
            </a:fld>
            <a:endParaRPr lang="es-CO" dirty="0"/>
          </a:p>
        </p:txBody>
      </p:sp>
      <p:graphicFrame>
        <p:nvGraphicFramePr>
          <p:cNvPr id="8" name="7 Tabla"/>
          <p:cNvGraphicFramePr>
            <a:graphicFrameLocks noGrp="1"/>
          </p:cNvGraphicFramePr>
          <p:nvPr>
            <p:extLst>
              <p:ext uri="{D42A27DB-BD31-4B8C-83A1-F6EECF244321}">
                <p14:modId xmlns:p14="http://schemas.microsoft.com/office/powerpoint/2010/main" val="4028648972"/>
              </p:ext>
            </p:extLst>
          </p:nvPr>
        </p:nvGraphicFramePr>
        <p:xfrm>
          <a:off x="611083" y="980728"/>
          <a:ext cx="10585176" cy="5774803"/>
        </p:xfrm>
        <a:graphic>
          <a:graphicData uri="http://schemas.openxmlformats.org/drawingml/2006/table">
            <a:tbl>
              <a:tblPr/>
              <a:tblGrid>
                <a:gridCol w="1872958"/>
                <a:gridCol w="936104"/>
                <a:gridCol w="720080"/>
                <a:gridCol w="792088"/>
                <a:gridCol w="1296144"/>
                <a:gridCol w="1296144"/>
                <a:gridCol w="3671658"/>
              </a:tblGrid>
              <a:tr h="248846">
                <a:tc>
                  <a:txBody>
                    <a:bodyPr/>
                    <a:lstStyle/>
                    <a:p>
                      <a:pPr algn="ctr" fontAlgn="ctr"/>
                      <a:r>
                        <a:rPr lang="es-CO" sz="1200" b="1" i="0" u="none" strike="noStrike" dirty="0">
                          <a:solidFill>
                            <a:srgbClr val="000000"/>
                          </a:solidFill>
                          <a:effectLst/>
                          <a:latin typeface="+mn-lt"/>
                        </a:rPr>
                        <a:t>PROCESO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dirty="0">
                          <a:solidFill>
                            <a:srgbClr val="000000"/>
                          </a:solidFill>
                          <a:effectLst/>
                          <a:latin typeface="+mn-lt"/>
                        </a:rPr>
                        <a:t>ORIGEN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dirty="0">
                          <a:solidFill>
                            <a:srgbClr val="000000"/>
                          </a:solidFill>
                          <a:effectLst/>
                          <a:latin typeface="+mn-lt"/>
                        </a:rPr>
                        <a:t>TIPO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dirty="0">
                          <a:solidFill>
                            <a:srgbClr val="000000"/>
                          </a:solidFill>
                          <a:effectLst/>
                          <a:latin typeface="+mn-lt"/>
                        </a:rPr>
                        <a:t>ENFOQUE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dirty="0">
                          <a:solidFill>
                            <a:srgbClr val="000000"/>
                          </a:solidFill>
                          <a:effectLst/>
                          <a:latin typeface="+mn-lt"/>
                        </a:rPr>
                        <a:t>NUMERO SIGSOFT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dirty="0">
                          <a:solidFill>
                            <a:srgbClr val="000000"/>
                          </a:solidFill>
                          <a:effectLst/>
                          <a:latin typeface="+mn-lt"/>
                        </a:rPr>
                        <a:t>ESTADO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s-CO" sz="1200" b="1"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0623">
                <a:tc>
                  <a:txBody>
                    <a:bodyPr/>
                    <a:lstStyle/>
                    <a:p>
                      <a:pPr algn="ctr" fontAlgn="ctr"/>
                      <a:r>
                        <a:rPr lang="es-CO" sz="1200" b="0" i="0" u="none" strike="noStrike" dirty="0" smtClean="0">
                          <a:solidFill>
                            <a:srgbClr val="000000"/>
                          </a:solidFill>
                          <a:effectLst/>
                          <a:latin typeface="+mn-lt"/>
                        </a:rPr>
                        <a:t>Gestión </a:t>
                      </a:r>
                      <a:r>
                        <a:rPr lang="es-CO" sz="1200" b="0" i="0" u="none" strike="noStrike" dirty="0">
                          <a:solidFill>
                            <a:srgbClr val="000000"/>
                          </a:solidFill>
                          <a:effectLst/>
                          <a:latin typeface="+mn-lt"/>
                        </a:rPr>
                        <a:t>Integral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Auditoria Interna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NC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Q</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dirty="0">
                          <a:solidFill>
                            <a:srgbClr val="000000"/>
                          </a:solidFill>
                          <a:effectLst/>
                          <a:latin typeface="+mn-lt"/>
                        </a:rPr>
                        <a:t>En proceso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MX" sz="1200" u="none" strike="noStrike" dirty="0" smtClean="0">
                          <a:effectLst/>
                          <a:latin typeface="Arial" panose="020B0604020202020204" pitchFamily="34" charset="0"/>
                          <a:cs typeface="Arial" panose="020B0604020202020204" pitchFamily="34" charset="0"/>
                        </a:rPr>
                        <a:t>Con fechas vigentes, tiene análisis de causas y plan de acción </a:t>
                      </a:r>
                      <a:endParaRPr lang="es-MX" sz="1200" b="0" i="0" u="none" strike="noStrike" dirty="0" smtClean="0">
                        <a:solidFill>
                          <a:srgbClr val="000000"/>
                        </a:solidFill>
                        <a:effectLst/>
                        <a:latin typeface="Arial" panose="020B0604020202020204" pitchFamily="34" charset="0"/>
                        <a:cs typeface="Arial" panose="020B0604020202020204" pitchFamily="34" charset="0"/>
                      </a:endParaRPr>
                    </a:p>
                    <a:p>
                      <a:pPr algn="ctr" fontAlgn="ctr"/>
                      <a:endParaRPr lang="es-CO" sz="1200" b="1"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1000733">
                <a:tc>
                  <a:txBody>
                    <a:bodyPr/>
                    <a:lstStyle/>
                    <a:p>
                      <a:pPr algn="ctr" fontAlgn="ctr"/>
                      <a:r>
                        <a:rPr lang="es-CO" sz="1200" b="0" i="0" u="none" strike="noStrike" dirty="0" smtClean="0">
                          <a:solidFill>
                            <a:srgbClr val="000000"/>
                          </a:solidFill>
                          <a:effectLst/>
                          <a:latin typeface="+mn-lt"/>
                        </a:rPr>
                        <a:t>Gestión </a:t>
                      </a:r>
                      <a:r>
                        <a:rPr lang="es-CO" sz="1200" b="0" i="0" u="none" strike="noStrike" dirty="0">
                          <a:solidFill>
                            <a:srgbClr val="000000"/>
                          </a:solidFill>
                          <a:effectLst/>
                          <a:latin typeface="+mn-lt"/>
                        </a:rPr>
                        <a:t>Integral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Auditoria Interna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NC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Q</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dirty="0">
                          <a:solidFill>
                            <a:srgbClr val="000000"/>
                          </a:solidFill>
                          <a:effectLst/>
                          <a:latin typeface="+mn-lt"/>
                        </a:rPr>
                        <a:t>En proceso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MX" sz="1200" u="none" strike="noStrike" dirty="0" smtClean="0">
                          <a:effectLst/>
                          <a:latin typeface="Arial" panose="020B0604020202020204" pitchFamily="34" charset="0"/>
                          <a:cs typeface="Arial" panose="020B0604020202020204" pitchFamily="34" charset="0"/>
                        </a:rPr>
                        <a:t>Con fechas vigentes, tiene análisis de causas y plan de acción </a:t>
                      </a:r>
                      <a:endParaRPr lang="es-MX" sz="1200" b="0" i="0" u="none" strike="noStrike" dirty="0" smtClean="0">
                        <a:solidFill>
                          <a:srgbClr val="000000"/>
                        </a:solidFill>
                        <a:effectLst/>
                        <a:latin typeface="Arial" panose="020B0604020202020204" pitchFamily="34" charset="0"/>
                        <a:cs typeface="Arial" panose="020B0604020202020204" pitchFamily="34" charset="0"/>
                      </a:endParaRPr>
                    </a:p>
                    <a:p>
                      <a:pPr algn="ctr" fontAlgn="ctr"/>
                      <a:endParaRPr lang="es-CO" sz="1200" b="1"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702270">
                <a:tc>
                  <a:txBody>
                    <a:bodyPr/>
                    <a:lstStyle/>
                    <a:p>
                      <a:pPr algn="ctr" fontAlgn="ctr"/>
                      <a:r>
                        <a:rPr lang="es-CO" sz="1200" b="0" i="0" u="none" strike="noStrike" dirty="0" smtClean="0">
                          <a:solidFill>
                            <a:srgbClr val="000000"/>
                          </a:solidFill>
                          <a:effectLst/>
                          <a:latin typeface="+mn-lt"/>
                        </a:rPr>
                        <a:t>Gestión </a:t>
                      </a:r>
                      <a:r>
                        <a:rPr lang="es-CO" sz="1200" b="0" i="0" u="none" strike="noStrike" dirty="0">
                          <a:solidFill>
                            <a:srgbClr val="000000"/>
                          </a:solidFill>
                          <a:effectLst/>
                          <a:latin typeface="+mn-lt"/>
                        </a:rPr>
                        <a:t>Integral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Auditoria Interna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NC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17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dirty="0">
                          <a:solidFill>
                            <a:srgbClr val="000000"/>
                          </a:solidFill>
                          <a:effectLst/>
                          <a:latin typeface="+mn-lt"/>
                        </a:rPr>
                        <a:t>En proceso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ctr"/>
                      <a:r>
                        <a:rPr lang="es-MX" sz="1100" u="none" strike="noStrike" dirty="0" smtClean="0">
                          <a:effectLst/>
                          <a:latin typeface="Arial" panose="020B0604020202020204" pitchFamily="34" charset="0"/>
                          <a:cs typeface="Arial" panose="020B0604020202020204" pitchFamily="34" charset="0"/>
                        </a:rPr>
                        <a:t>Con fechas vigentes, tiene análisis de causas y plan de acción </a:t>
                      </a:r>
                      <a:endParaRPr lang="es-MX"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795905">
                <a:tc>
                  <a:txBody>
                    <a:bodyPr/>
                    <a:lstStyle/>
                    <a:p>
                      <a:pPr algn="ctr" fontAlgn="ctr"/>
                      <a:r>
                        <a:rPr lang="es-CO" sz="1200" b="0" i="0" u="none" strike="noStrike" dirty="0" smtClean="0">
                          <a:solidFill>
                            <a:srgbClr val="000000"/>
                          </a:solidFill>
                          <a:effectLst/>
                          <a:latin typeface="+mn-lt"/>
                        </a:rPr>
                        <a:t>Gestión </a:t>
                      </a:r>
                      <a:r>
                        <a:rPr lang="es-CO" sz="1200" b="0" i="0" u="none" strike="noStrike" dirty="0">
                          <a:solidFill>
                            <a:srgbClr val="000000"/>
                          </a:solidFill>
                          <a:effectLst/>
                          <a:latin typeface="+mn-lt"/>
                        </a:rPr>
                        <a:t>Integral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Auditoria Interna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NC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dirty="0">
                          <a:solidFill>
                            <a:srgbClr val="000000"/>
                          </a:solidFill>
                          <a:effectLst/>
                          <a:latin typeface="+mn-lt"/>
                        </a:rPr>
                        <a:t>En proceso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ctr"/>
                      <a:r>
                        <a:rPr lang="es-MX" sz="1100" u="none" strike="noStrike" dirty="0" smtClean="0">
                          <a:effectLst/>
                          <a:latin typeface="Arial" panose="020B0604020202020204" pitchFamily="34" charset="0"/>
                          <a:cs typeface="Arial" panose="020B0604020202020204" pitchFamily="34" charset="0"/>
                        </a:rPr>
                        <a:t>Con fechas vigentes, tiene análisis de causas y plan de acción </a:t>
                      </a:r>
                      <a:endParaRPr lang="es-MX"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883688">
                <a:tc>
                  <a:txBody>
                    <a:bodyPr/>
                    <a:lstStyle/>
                    <a:p>
                      <a:pPr algn="ctr" fontAlgn="ctr"/>
                      <a:r>
                        <a:rPr lang="es-CO" sz="1200" b="0" i="0" u="none" strike="noStrike" dirty="0" smtClean="0">
                          <a:solidFill>
                            <a:srgbClr val="000000"/>
                          </a:solidFill>
                          <a:effectLst/>
                          <a:latin typeface="+mn-lt"/>
                        </a:rPr>
                        <a:t>Gestión </a:t>
                      </a:r>
                      <a:r>
                        <a:rPr lang="es-CO" sz="1200" b="0" i="0" u="none" strike="noStrike" dirty="0">
                          <a:solidFill>
                            <a:srgbClr val="000000"/>
                          </a:solidFill>
                          <a:effectLst/>
                          <a:latin typeface="+mn-lt"/>
                        </a:rPr>
                        <a:t>Integral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Auditoria Interna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NC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19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dirty="0">
                          <a:solidFill>
                            <a:srgbClr val="000000"/>
                          </a:solidFill>
                          <a:effectLst/>
                          <a:latin typeface="+mn-lt"/>
                        </a:rPr>
                        <a:t>En proceso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ctr"/>
                      <a:r>
                        <a:rPr lang="es-MX" sz="1100" u="none" strike="noStrike" dirty="0" smtClean="0">
                          <a:effectLst/>
                          <a:latin typeface="Arial" panose="020B0604020202020204" pitchFamily="34" charset="0"/>
                          <a:cs typeface="Arial" panose="020B0604020202020204" pitchFamily="34" charset="0"/>
                        </a:rPr>
                        <a:t>Con fechas vigentes, tiene análisis de causas y plan de acción </a:t>
                      </a:r>
                      <a:endParaRPr lang="es-MX"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234091">
                <a:tc>
                  <a:txBody>
                    <a:bodyPr/>
                    <a:lstStyle/>
                    <a:p>
                      <a:pPr algn="ctr" fontAlgn="ctr"/>
                      <a:r>
                        <a:rPr lang="es-CO" sz="1200" b="0" i="0" u="none" strike="noStrike" dirty="0" smtClean="0">
                          <a:solidFill>
                            <a:srgbClr val="000000"/>
                          </a:solidFill>
                          <a:effectLst/>
                          <a:latin typeface="+mn-lt"/>
                        </a:rPr>
                        <a:t>Gestión </a:t>
                      </a:r>
                      <a:r>
                        <a:rPr lang="es-CO" sz="1200" b="0" i="0" u="none" strike="noStrike" dirty="0">
                          <a:solidFill>
                            <a:srgbClr val="000000"/>
                          </a:solidFill>
                          <a:effectLst/>
                          <a:latin typeface="+mn-lt"/>
                        </a:rPr>
                        <a:t>Integral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Auditoria Interna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NC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dirty="0">
                          <a:solidFill>
                            <a:srgbClr val="000000"/>
                          </a:solidFill>
                          <a:effectLst/>
                          <a:latin typeface="+mn-lt"/>
                        </a:rPr>
                        <a:t>En proceso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ctr"/>
                      <a:r>
                        <a:rPr lang="es-MX" sz="1100" u="none" strike="noStrike" dirty="0" smtClean="0">
                          <a:effectLst/>
                          <a:latin typeface="Arial" panose="020B0604020202020204" pitchFamily="34" charset="0"/>
                          <a:cs typeface="Arial" panose="020B0604020202020204" pitchFamily="34" charset="0"/>
                        </a:rPr>
                        <a:t>Con fechas vigentes, tiene análisis de causas y plan de acción </a:t>
                      </a:r>
                      <a:endParaRPr lang="es-MX"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234091">
                <a:tc>
                  <a:txBody>
                    <a:bodyPr/>
                    <a:lstStyle/>
                    <a:p>
                      <a:pPr algn="ctr" fontAlgn="ctr"/>
                      <a:r>
                        <a:rPr lang="es-CO" sz="1200" b="0" i="0" u="none" strike="noStrike" dirty="0" smtClean="0">
                          <a:solidFill>
                            <a:srgbClr val="000000"/>
                          </a:solidFill>
                          <a:effectLst/>
                          <a:latin typeface="+mn-lt"/>
                        </a:rPr>
                        <a:t>Gestión </a:t>
                      </a:r>
                      <a:r>
                        <a:rPr lang="es-CO" sz="1200" b="0" i="0" u="none" strike="noStrike" dirty="0">
                          <a:solidFill>
                            <a:srgbClr val="000000"/>
                          </a:solidFill>
                          <a:effectLst/>
                          <a:latin typeface="+mn-lt"/>
                        </a:rPr>
                        <a:t>Integral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Auditoria Interna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NC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21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dirty="0">
                          <a:solidFill>
                            <a:srgbClr val="000000"/>
                          </a:solidFill>
                          <a:effectLst/>
                          <a:latin typeface="+mn-lt"/>
                        </a:rPr>
                        <a:t>En proceso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ctr"/>
                      <a:r>
                        <a:rPr lang="es-MX" sz="1100" u="none" strike="noStrike" dirty="0" smtClean="0">
                          <a:effectLst/>
                          <a:latin typeface="Arial" panose="020B0604020202020204" pitchFamily="34" charset="0"/>
                          <a:cs typeface="Arial" panose="020B0604020202020204" pitchFamily="34" charset="0"/>
                        </a:rPr>
                        <a:t>Con fechas vigentes, tiene análisis de causas y plan de acción </a:t>
                      </a:r>
                      <a:endParaRPr lang="es-MX"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280907">
                <a:tc>
                  <a:txBody>
                    <a:bodyPr/>
                    <a:lstStyle/>
                    <a:p>
                      <a:pPr algn="ctr" fontAlgn="ctr"/>
                      <a:r>
                        <a:rPr lang="es-CO" sz="1200" b="0" i="0" u="none" strike="noStrike" dirty="0" smtClean="0">
                          <a:solidFill>
                            <a:srgbClr val="000000"/>
                          </a:solidFill>
                          <a:effectLst/>
                          <a:latin typeface="+mn-lt"/>
                        </a:rPr>
                        <a:t>Gestión </a:t>
                      </a:r>
                      <a:r>
                        <a:rPr lang="es-CO" sz="1200" b="0" i="0" u="none" strike="noStrike" dirty="0">
                          <a:solidFill>
                            <a:srgbClr val="000000"/>
                          </a:solidFill>
                          <a:effectLst/>
                          <a:latin typeface="+mn-lt"/>
                        </a:rPr>
                        <a:t>Integral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Auditoria Interna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NC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22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dirty="0">
                          <a:solidFill>
                            <a:srgbClr val="000000"/>
                          </a:solidFill>
                          <a:effectLst/>
                          <a:latin typeface="+mn-lt"/>
                        </a:rPr>
                        <a:t>En proceso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ctr"/>
                      <a:r>
                        <a:rPr lang="es-MX" sz="1100" u="none" strike="noStrike" dirty="0" smtClean="0">
                          <a:effectLst/>
                          <a:latin typeface="Arial" panose="020B0604020202020204" pitchFamily="34" charset="0"/>
                          <a:cs typeface="Arial" panose="020B0604020202020204" pitchFamily="34" charset="0"/>
                        </a:rPr>
                        <a:t>Con fechas vigentes, tiene análisis de causas y plan de acción </a:t>
                      </a:r>
                      <a:endParaRPr lang="es-MX"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497441">
                <a:tc>
                  <a:txBody>
                    <a:bodyPr/>
                    <a:lstStyle/>
                    <a:p>
                      <a:pPr algn="ctr" fontAlgn="ctr"/>
                      <a:r>
                        <a:rPr lang="es-CO" sz="1200" b="0" i="0" u="none" strike="noStrike" dirty="0" smtClean="0">
                          <a:solidFill>
                            <a:srgbClr val="000000"/>
                          </a:solidFill>
                          <a:effectLst/>
                          <a:latin typeface="+mn-lt"/>
                        </a:rPr>
                        <a:t>Gestión </a:t>
                      </a:r>
                      <a:r>
                        <a:rPr lang="es-CO" sz="1200" b="0" i="0" u="none" strike="noStrike" dirty="0">
                          <a:solidFill>
                            <a:srgbClr val="000000"/>
                          </a:solidFill>
                          <a:effectLst/>
                          <a:latin typeface="+mn-lt"/>
                        </a:rPr>
                        <a:t>Integral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Auditoria Interna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NC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Q</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effectLst/>
                          <a:latin typeface="+mn-lt"/>
                        </a:rPr>
                        <a:t>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dirty="0">
                          <a:solidFill>
                            <a:srgbClr val="000000"/>
                          </a:solidFill>
                          <a:effectLst/>
                          <a:latin typeface="+mn-lt"/>
                        </a:rPr>
                        <a:t>En proceso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ctr"/>
                      <a:r>
                        <a:rPr lang="es-MX" sz="1100" u="none" strike="noStrike" dirty="0" smtClean="0">
                          <a:effectLst/>
                          <a:latin typeface="Arial" panose="020B0604020202020204" pitchFamily="34" charset="0"/>
                          <a:cs typeface="Arial" panose="020B0604020202020204" pitchFamily="34" charset="0"/>
                        </a:rPr>
                        <a:t>Con fechas vigentes, tiene análisis de causas y plan de acción </a:t>
                      </a:r>
                      <a:endParaRPr lang="es-MX" sz="11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bl>
          </a:graphicData>
        </a:graphic>
      </p:graphicFrame>
      <p:sp>
        <p:nvSpPr>
          <p:cNvPr id="9" name="8 Rectángulo"/>
          <p:cNvSpPr/>
          <p:nvPr/>
        </p:nvSpPr>
        <p:spPr>
          <a:xfrm>
            <a:off x="-18828" y="10840"/>
            <a:ext cx="11899677" cy="6818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1 Título"/>
          <p:cNvSpPr txBox="1">
            <a:spLocks/>
          </p:cNvSpPr>
          <p:nvPr/>
        </p:nvSpPr>
        <p:spPr>
          <a:xfrm>
            <a:off x="611083" y="70731"/>
            <a:ext cx="10674974"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2400" b="1" dirty="0" smtClean="0">
                <a:solidFill>
                  <a:schemeClr val="bg1"/>
                </a:solidFill>
              </a:rPr>
              <a:t>5. Estado de acciones correctivas</a:t>
            </a:r>
            <a:endParaRPr lang="es-CO" sz="2400" b="1" dirty="0">
              <a:solidFill>
                <a:schemeClr val="bg1"/>
              </a:solidFill>
            </a:endParaRPr>
          </a:p>
        </p:txBody>
      </p:sp>
    </p:spTree>
    <p:extLst>
      <p:ext uri="{BB962C8B-B14F-4D97-AF65-F5344CB8AC3E}">
        <p14:creationId xmlns:p14="http://schemas.microsoft.com/office/powerpoint/2010/main" val="31085905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FFCAED88-EA73-4BA6-A286-B18324E965BC}" type="slidenum">
              <a:rPr lang="es-CO" smtClean="0"/>
              <a:t>49</a:t>
            </a:fld>
            <a:endParaRPr lang="es-CO" dirty="0"/>
          </a:p>
        </p:txBody>
      </p:sp>
      <p:graphicFrame>
        <p:nvGraphicFramePr>
          <p:cNvPr id="6" name="5 Tabla"/>
          <p:cNvGraphicFramePr>
            <a:graphicFrameLocks noGrp="1"/>
          </p:cNvGraphicFramePr>
          <p:nvPr>
            <p:extLst>
              <p:ext uri="{D42A27DB-BD31-4B8C-83A1-F6EECF244321}">
                <p14:modId xmlns:p14="http://schemas.microsoft.com/office/powerpoint/2010/main" val="3791944426"/>
              </p:ext>
            </p:extLst>
          </p:nvPr>
        </p:nvGraphicFramePr>
        <p:xfrm>
          <a:off x="836002" y="809327"/>
          <a:ext cx="10225135" cy="5872459"/>
        </p:xfrm>
        <a:graphic>
          <a:graphicData uri="http://schemas.openxmlformats.org/drawingml/2006/table">
            <a:tbl>
              <a:tblPr/>
              <a:tblGrid>
                <a:gridCol w="1573098"/>
                <a:gridCol w="1215575"/>
                <a:gridCol w="1072567"/>
                <a:gridCol w="1287080"/>
                <a:gridCol w="1072567"/>
                <a:gridCol w="1411961"/>
                <a:gridCol w="2592287"/>
              </a:tblGrid>
              <a:tr h="648072">
                <a:tc>
                  <a:txBody>
                    <a:bodyPr/>
                    <a:lstStyle/>
                    <a:p>
                      <a:pPr algn="ctr" fontAlgn="ctr"/>
                      <a:r>
                        <a:rPr lang="es-CO" sz="1200" b="1" i="0" u="none" strike="noStrike" dirty="0">
                          <a:solidFill>
                            <a:srgbClr val="000000"/>
                          </a:solidFill>
                          <a:effectLst/>
                          <a:latin typeface="+mn-lt"/>
                        </a:rPr>
                        <a:t>PROCESO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dirty="0">
                          <a:solidFill>
                            <a:srgbClr val="000000"/>
                          </a:solidFill>
                          <a:effectLst/>
                          <a:latin typeface="+mn-lt"/>
                        </a:rPr>
                        <a:t>ORIGEN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dirty="0">
                          <a:solidFill>
                            <a:srgbClr val="000000"/>
                          </a:solidFill>
                          <a:effectLst/>
                          <a:latin typeface="+mn-lt"/>
                        </a:rPr>
                        <a:t>TIPO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dirty="0">
                          <a:solidFill>
                            <a:srgbClr val="000000"/>
                          </a:solidFill>
                          <a:effectLst/>
                          <a:latin typeface="+mn-lt"/>
                        </a:rPr>
                        <a:t>ENFOQUE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dirty="0">
                          <a:solidFill>
                            <a:srgbClr val="000000"/>
                          </a:solidFill>
                          <a:effectLst/>
                          <a:latin typeface="+mn-lt"/>
                        </a:rPr>
                        <a:t>NUMERO SIGSOFT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dirty="0">
                          <a:solidFill>
                            <a:srgbClr val="000000"/>
                          </a:solidFill>
                          <a:effectLst/>
                          <a:latin typeface="+mn-lt"/>
                        </a:rPr>
                        <a:t>ESTADO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endParaRPr lang="es-CO" sz="1200" b="1"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675457">
                <a:tc>
                  <a:txBody>
                    <a:bodyPr/>
                    <a:lstStyle/>
                    <a:p>
                      <a:pPr algn="ctr" fontAlgn="ctr"/>
                      <a:r>
                        <a:rPr lang="es-CO" sz="1100" b="0" i="0" u="none" strike="noStrike" dirty="0" smtClean="0">
                          <a:solidFill>
                            <a:srgbClr val="000000"/>
                          </a:solidFill>
                          <a:effectLst/>
                          <a:latin typeface="+mn-lt"/>
                        </a:rPr>
                        <a:t>Gestión </a:t>
                      </a:r>
                      <a:r>
                        <a:rPr lang="es-CO" sz="1100" b="0" i="0" u="none" strike="noStrike" dirty="0">
                          <a:solidFill>
                            <a:srgbClr val="000000"/>
                          </a:solidFill>
                          <a:effectLst/>
                          <a:latin typeface="+mn-lt"/>
                        </a:rPr>
                        <a:t>Integral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Auditoria Interna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NC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Q</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1" i="0" u="none" strike="noStrike" dirty="0">
                          <a:solidFill>
                            <a:srgbClr val="000000"/>
                          </a:solidFill>
                          <a:effectLst/>
                          <a:latin typeface="+mn-lt"/>
                        </a:rPr>
                        <a:t>En proceso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MX" sz="1200" u="none" strike="noStrike" dirty="0" smtClean="0">
                          <a:effectLst/>
                          <a:latin typeface="+mn-lt"/>
                          <a:cs typeface="Arial" panose="020B0604020202020204" pitchFamily="34" charset="0"/>
                        </a:rPr>
                        <a:t>Con fechas vigentes, tiene análisis de causas y plan de acción </a:t>
                      </a:r>
                      <a:endParaRPr lang="es-MX" sz="1200" b="0" i="0" u="none" strike="noStrike" dirty="0" smtClean="0">
                        <a:solidFill>
                          <a:srgbClr val="000000"/>
                        </a:solidFill>
                        <a:effectLst/>
                        <a:latin typeface="+mn-lt"/>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851671">
                <a:tc>
                  <a:txBody>
                    <a:bodyPr/>
                    <a:lstStyle/>
                    <a:p>
                      <a:pPr algn="ctr" fontAlgn="ctr"/>
                      <a:r>
                        <a:rPr lang="es-CO" sz="1100" b="0" i="0" u="none" strike="noStrike" dirty="0" smtClean="0">
                          <a:solidFill>
                            <a:srgbClr val="000000"/>
                          </a:solidFill>
                          <a:effectLst/>
                          <a:latin typeface="+mn-lt"/>
                        </a:rPr>
                        <a:t>Gestión </a:t>
                      </a:r>
                      <a:r>
                        <a:rPr lang="es-CO" sz="1100" b="0" i="0" u="none" strike="noStrike" dirty="0">
                          <a:solidFill>
                            <a:srgbClr val="000000"/>
                          </a:solidFill>
                          <a:effectLst/>
                          <a:latin typeface="+mn-lt"/>
                        </a:rPr>
                        <a:t>comercial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Auditoria Interna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NC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Q</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24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1" i="0" u="none" strike="noStrike" dirty="0">
                          <a:solidFill>
                            <a:srgbClr val="000000"/>
                          </a:solidFill>
                          <a:effectLst/>
                          <a:latin typeface="+mn-lt"/>
                        </a:rPr>
                        <a:t>En proceso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MX" sz="1200" u="none" strike="noStrike" dirty="0" smtClean="0">
                          <a:effectLst/>
                          <a:latin typeface="+mn-lt"/>
                          <a:cs typeface="Arial" panose="020B0604020202020204" pitchFamily="34" charset="0"/>
                        </a:rPr>
                        <a:t>Con fechas vigentes, tiene análisis de causas y plan de acción </a:t>
                      </a:r>
                      <a:endParaRPr lang="es-MX" sz="1200" b="0" i="0" u="none" strike="noStrike" dirty="0" smtClean="0">
                        <a:solidFill>
                          <a:srgbClr val="000000"/>
                        </a:solidFill>
                        <a:effectLst/>
                        <a:latin typeface="+mn-lt"/>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400787">
                <a:tc>
                  <a:txBody>
                    <a:bodyPr/>
                    <a:lstStyle/>
                    <a:p>
                      <a:pPr algn="ctr" fontAlgn="ctr"/>
                      <a:r>
                        <a:rPr lang="es-ES" sz="1100" b="0" i="0" u="none" strike="noStrike" dirty="0" smtClean="0">
                          <a:solidFill>
                            <a:srgbClr val="000000"/>
                          </a:solidFill>
                          <a:effectLst/>
                          <a:latin typeface="+mn-lt"/>
                        </a:rPr>
                        <a:t>Gestión </a:t>
                      </a:r>
                      <a:r>
                        <a:rPr lang="es-ES" sz="1100" b="0" i="0" u="none" strike="noStrike" dirty="0">
                          <a:solidFill>
                            <a:srgbClr val="000000"/>
                          </a:solidFill>
                          <a:effectLst/>
                          <a:latin typeface="+mn-lt"/>
                        </a:rPr>
                        <a:t>de compras y </a:t>
                      </a:r>
                      <a:r>
                        <a:rPr lang="es-ES" sz="1100" b="0" i="0" u="none" strike="noStrike" dirty="0" smtClean="0">
                          <a:solidFill>
                            <a:srgbClr val="000000"/>
                          </a:solidFill>
                          <a:effectLst/>
                          <a:latin typeface="+mn-lt"/>
                        </a:rPr>
                        <a:t>almacén</a:t>
                      </a:r>
                      <a:endParaRPr lang="es-ES" sz="11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Auditoria Interna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NC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Q</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1" i="0" u="none" strike="noStrike" dirty="0">
                          <a:solidFill>
                            <a:srgbClr val="000000"/>
                          </a:solidFill>
                          <a:effectLst/>
                          <a:latin typeface="+mn-lt"/>
                        </a:rPr>
                        <a:t>En proceso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MX" sz="1200" u="none" strike="noStrike" dirty="0" smtClean="0">
                          <a:effectLst/>
                          <a:latin typeface="+mn-lt"/>
                          <a:cs typeface="Arial" panose="020B0604020202020204" pitchFamily="34" charset="0"/>
                        </a:rPr>
                        <a:t>Con fechas vigentes, tiene análisis de causas y plan de acción </a:t>
                      </a:r>
                      <a:endParaRPr lang="es-MX" sz="1200" b="0" i="0" u="none" strike="noStrike" dirty="0" smtClean="0">
                        <a:solidFill>
                          <a:srgbClr val="000000"/>
                        </a:solidFill>
                        <a:effectLst/>
                        <a:latin typeface="+mn-lt"/>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400787">
                <a:tc>
                  <a:txBody>
                    <a:bodyPr/>
                    <a:lstStyle/>
                    <a:p>
                      <a:pPr algn="ctr" fontAlgn="ctr"/>
                      <a:r>
                        <a:rPr lang="es-CO" sz="1100" b="0" i="0" u="none" strike="noStrike" dirty="0" smtClean="0">
                          <a:solidFill>
                            <a:srgbClr val="000000"/>
                          </a:solidFill>
                          <a:effectLst/>
                          <a:latin typeface="+mn-lt"/>
                        </a:rPr>
                        <a:t>Gestión logística</a:t>
                      </a:r>
                      <a:endParaRPr lang="es-CO" sz="11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Auditoria Interna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NC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Q</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26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1" i="0" u="none" strike="noStrike" dirty="0">
                          <a:solidFill>
                            <a:srgbClr val="000000"/>
                          </a:solidFill>
                          <a:effectLst/>
                          <a:latin typeface="+mn-lt"/>
                        </a:rPr>
                        <a:t>En proceso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MX" sz="1200" u="none" strike="noStrike" dirty="0" smtClean="0">
                          <a:effectLst/>
                          <a:latin typeface="+mn-lt"/>
                          <a:cs typeface="Arial" panose="020B0604020202020204" pitchFamily="34" charset="0"/>
                        </a:rPr>
                        <a:t>Con fechas vigentes, tiene análisis de causas y plan de acción </a:t>
                      </a:r>
                      <a:endParaRPr lang="es-MX" sz="1200" b="0" i="0" u="none" strike="noStrike" dirty="0" smtClean="0">
                        <a:solidFill>
                          <a:srgbClr val="000000"/>
                        </a:solidFill>
                        <a:effectLst/>
                        <a:latin typeface="+mn-lt"/>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400787">
                <a:tc>
                  <a:txBody>
                    <a:bodyPr/>
                    <a:lstStyle/>
                    <a:p>
                      <a:pPr algn="ctr" fontAlgn="ctr"/>
                      <a:r>
                        <a:rPr lang="es-ES" sz="1100" b="0" i="0" u="none" strike="noStrike" dirty="0" smtClean="0">
                          <a:solidFill>
                            <a:srgbClr val="000000"/>
                          </a:solidFill>
                          <a:effectLst/>
                          <a:latin typeface="+mn-lt"/>
                        </a:rPr>
                        <a:t>Gestión </a:t>
                      </a:r>
                      <a:r>
                        <a:rPr lang="es-ES" sz="1100" b="0" i="0" u="none" strike="noStrike" dirty="0">
                          <a:solidFill>
                            <a:srgbClr val="000000"/>
                          </a:solidFill>
                          <a:effectLst/>
                          <a:latin typeface="+mn-lt"/>
                        </a:rPr>
                        <a:t>de compras y </a:t>
                      </a:r>
                      <a:r>
                        <a:rPr lang="es-ES" sz="1100" b="0" i="0" u="none" strike="noStrike" dirty="0" smtClean="0">
                          <a:solidFill>
                            <a:srgbClr val="000000"/>
                          </a:solidFill>
                          <a:effectLst/>
                          <a:latin typeface="+mn-lt"/>
                        </a:rPr>
                        <a:t>almacén</a:t>
                      </a:r>
                      <a:endParaRPr lang="es-ES" sz="11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Auditoria Interna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NC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Q</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27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1" i="0" u="none" strike="noStrike" dirty="0">
                          <a:solidFill>
                            <a:srgbClr val="000000"/>
                          </a:solidFill>
                          <a:effectLst/>
                          <a:latin typeface="+mn-lt"/>
                        </a:rPr>
                        <a:t>En proceso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MX" sz="1200" u="none" strike="noStrike" dirty="0" smtClean="0">
                          <a:effectLst/>
                          <a:latin typeface="+mn-lt"/>
                          <a:cs typeface="Arial" panose="020B0604020202020204" pitchFamily="34" charset="0"/>
                        </a:rPr>
                        <a:t>Con fechas vigentes, tiene análisis de causas y plan de acción </a:t>
                      </a:r>
                      <a:endParaRPr lang="es-MX" sz="1200" b="0" i="0" u="none" strike="noStrike" dirty="0" smtClean="0">
                        <a:solidFill>
                          <a:srgbClr val="000000"/>
                        </a:solidFill>
                        <a:effectLst/>
                        <a:latin typeface="+mn-lt"/>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891750">
                <a:tc>
                  <a:txBody>
                    <a:bodyPr/>
                    <a:lstStyle/>
                    <a:p>
                      <a:pPr algn="ctr" fontAlgn="ctr"/>
                      <a:r>
                        <a:rPr lang="es-ES" sz="1100" b="0" i="0" u="none" strike="noStrike" dirty="0" smtClean="0">
                          <a:solidFill>
                            <a:srgbClr val="000000"/>
                          </a:solidFill>
                          <a:effectLst/>
                          <a:latin typeface="+mn-lt"/>
                        </a:rPr>
                        <a:t>Gestión </a:t>
                      </a:r>
                      <a:r>
                        <a:rPr lang="es-ES" sz="1100" b="0" i="0" u="none" strike="noStrike" dirty="0">
                          <a:solidFill>
                            <a:srgbClr val="000000"/>
                          </a:solidFill>
                          <a:effectLst/>
                          <a:latin typeface="+mn-lt"/>
                        </a:rPr>
                        <a:t>de compras y </a:t>
                      </a:r>
                      <a:r>
                        <a:rPr lang="es-ES" sz="1100" b="0" i="0" u="none" strike="noStrike" dirty="0" smtClean="0">
                          <a:solidFill>
                            <a:srgbClr val="000000"/>
                          </a:solidFill>
                          <a:effectLst/>
                          <a:latin typeface="+mn-lt"/>
                        </a:rPr>
                        <a:t>almacén</a:t>
                      </a:r>
                      <a:endParaRPr lang="es-ES" sz="11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Auditoria Interna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NC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Q</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28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1" i="0" u="none" strike="noStrike" dirty="0">
                          <a:solidFill>
                            <a:srgbClr val="000000"/>
                          </a:solidFill>
                          <a:effectLst/>
                          <a:latin typeface="+mn-lt"/>
                        </a:rPr>
                        <a:t>En proceso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MX" sz="1200" u="none" strike="noStrike" dirty="0" smtClean="0">
                          <a:effectLst/>
                          <a:latin typeface="+mn-lt"/>
                          <a:cs typeface="Arial" panose="020B0604020202020204" pitchFamily="34" charset="0"/>
                        </a:rPr>
                        <a:t>Con fechas vigentes, tiene análisis de causas y plan de acción </a:t>
                      </a:r>
                      <a:endParaRPr lang="es-MX" sz="1200" b="0" i="0" u="none" strike="noStrike" dirty="0" smtClean="0">
                        <a:solidFill>
                          <a:srgbClr val="000000"/>
                        </a:solidFill>
                        <a:effectLst/>
                        <a:latin typeface="+mn-lt"/>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400787">
                <a:tc>
                  <a:txBody>
                    <a:bodyPr/>
                    <a:lstStyle/>
                    <a:p>
                      <a:pPr algn="ctr" fontAlgn="ctr"/>
                      <a:r>
                        <a:rPr lang="es-CO" sz="1100" b="0" i="0" u="none" strike="noStrike" dirty="0" smtClean="0">
                          <a:solidFill>
                            <a:srgbClr val="000000"/>
                          </a:solidFill>
                          <a:effectLst/>
                          <a:latin typeface="+mn-lt"/>
                        </a:rPr>
                        <a:t>Gestión </a:t>
                      </a:r>
                      <a:r>
                        <a:rPr lang="es-CO" sz="1100" b="0" i="0" u="none" strike="noStrike" dirty="0">
                          <a:solidFill>
                            <a:srgbClr val="000000"/>
                          </a:solidFill>
                          <a:effectLst/>
                          <a:latin typeface="+mn-lt"/>
                        </a:rPr>
                        <a:t>de la </a:t>
                      </a:r>
                      <a:r>
                        <a:rPr lang="es-CO" sz="1100" b="0" i="0" u="none" strike="noStrike" dirty="0" smtClean="0">
                          <a:solidFill>
                            <a:srgbClr val="000000"/>
                          </a:solidFill>
                          <a:effectLst/>
                          <a:latin typeface="+mn-lt"/>
                        </a:rPr>
                        <a:t>producción</a:t>
                      </a:r>
                      <a:endParaRPr lang="es-CO" sz="11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Auditoria Interna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NC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Q</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29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1" i="0" u="none" strike="noStrike" dirty="0">
                          <a:solidFill>
                            <a:srgbClr val="000000"/>
                          </a:solidFill>
                          <a:effectLst/>
                          <a:latin typeface="+mn-lt"/>
                        </a:rPr>
                        <a:t>Sin documentar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7410"/>
                    </a:solidFill>
                  </a:tcPr>
                </a:tc>
                <a:tc>
                  <a:txBody>
                    <a:bodyPr/>
                    <a:lstStyle/>
                    <a:p>
                      <a:pPr algn="l" fontAlgn="ctr"/>
                      <a:r>
                        <a:rPr lang="es-MX" sz="1100" u="none" strike="noStrike" dirty="0" smtClean="0">
                          <a:effectLst/>
                          <a:latin typeface="+mn-lt"/>
                          <a:cs typeface="Arial" panose="020B0604020202020204" pitchFamily="34" charset="0"/>
                        </a:rPr>
                        <a:t>No tiene análisis de causa y plan de acción. </a:t>
                      </a:r>
                      <a:endParaRPr lang="es-MX" sz="1100" b="0" i="0" u="none" strike="noStrike" dirty="0">
                        <a:solidFill>
                          <a:srgbClr val="000000"/>
                        </a:solidFill>
                        <a:effectLst/>
                        <a:latin typeface="+mn-lt"/>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400787">
                <a:tc>
                  <a:txBody>
                    <a:bodyPr/>
                    <a:lstStyle/>
                    <a:p>
                      <a:pPr algn="ctr" fontAlgn="ctr"/>
                      <a:r>
                        <a:rPr lang="es-CO" sz="1100" b="0" i="0" u="none" strike="noStrike" dirty="0" smtClean="0">
                          <a:solidFill>
                            <a:srgbClr val="000000"/>
                          </a:solidFill>
                          <a:effectLst/>
                          <a:latin typeface="+mn-lt"/>
                        </a:rPr>
                        <a:t>Gestión </a:t>
                      </a:r>
                      <a:r>
                        <a:rPr lang="es-CO" sz="1100" b="0" i="0" u="none" strike="noStrike" dirty="0">
                          <a:solidFill>
                            <a:srgbClr val="000000"/>
                          </a:solidFill>
                          <a:effectLst/>
                          <a:latin typeface="+mn-lt"/>
                        </a:rPr>
                        <a:t>de la </a:t>
                      </a:r>
                      <a:r>
                        <a:rPr lang="es-CO" sz="1100" b="0" i="0" u="none" strike="noStrike" dirty="0" smtClean="0">
                          <a:solidFill>
                            <a:srgbClr val="000000"/>
                          </a:solidFill>
                          <a:effectLst/>
                          <a:latin typeface="+mn-lt"/>
                        </a:rPr>
                        <a:t>producción</a:t>
                      </a:r>
                      <a:endParaRPr lang="es-CO" sz="1100" b="0" i="0" u="none" strike="noStrike" dirty="0">
                        <a:solidFill>
                          <a:srgbClr val="000000"/>
                        </a:solidFill>
                        <a:effectLst/>
                        <a:latin typeface="+mn-lt"/>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Auditoria Interna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NC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Q</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1" i="0" u="none" strike="noStrike" dirty="0">
                          <a:solidFill>
                            <a:srgbClr val="000000"/>
                          </a:solidFill>
                          <a:effectLst/>
                          <a:latin typeface="+mn-lt"/>
                        </a:rPr>
                        <a:t>Sin documentar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7410"/>
                    </a:solidFill>
                  </a:tcPr>
                </a:tc>
                <a:tc>
                  <a:txBody>
                    <a:bodyPr/>
                    <a:lstStyle/>
                    <a:p>
                      <a:pPr algn="l" fontAlgn="ctr"/>
                      <a:r>
                        <a:rPr lang="es-MX" sz="1100" u="none" strike="noStrike" dirty="0" smtClean="0">
                          <a:effectLst/>
                          <a:latin typeface="+mn-lt"/>
                          <a:cs typeface="Arial" panose="020B0604020202020204" pitchFamily="34" charset="0"/>
                        </a:rPr>
                        <a:t>No tiene análisis de causa y plan de acción. </a:t>
                      </a:r>
                      <a:endParaRPr lang="es-MX" sz="1100" b="0" i="0" u="none" strike="noStrike" dirty="0">
                        <a:solidFill>
                          <a:srgbClr val="000000"/>
                        </a:solidFill>
                        <a:effectLst/>
                        <a:latin typeface="+mn-lt"/>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400787">
                <a:tc>
                  <a:txBody>
                    <a:bodyPr/>
                    <a:lstStyle/>
                    <a:p>
                      <a:pPr algn="ctr" fontAlgn="ctr"/>
                      <a:r>
                        <a:rPr lang="es-CO" sz="1100" b="0" i="0" u="none" strike="noStrike" dirty="0">
                          <a:solidFill>
                            <a:srgbClr val="000000"/>
                          </a:solidFill>
                          <a:effectLst/>
                          <a:latin typeface="+mn-lt"/>
                        </a:rPr>
                        <a:t>Aseguramiento de la calidad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Auditoria Interna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NC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Q</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1" i="0" u="none" strike="noStrike" dirty="0">
                          <a:solidFill>
                            <a:srgbClr val="000000"/>
                          </a:solidFill>
                          <a:effectLst/>
                          <a:latin typeface="+mn-lt"/>
                        </a:rPr>
                        <a:t>Sin documentar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7410"/>
                    </a:solidFill>
                  </a:tcPr>
                </a:tc>
                <a:tc>
                  <a:txBody>
                    <a:bodyPr/>
                    <a:lstStyle/>
                    <a:p>
                      <a:pPr algn="l" fontAlgn="ctr"/>
                      <a:r>
                        <a:rPr lang="es-MX" sz="1100" u="none" strike="noStrike" dirty="0" smtClean="0">
                          <a:effectLst/>
                          <a:latin typeface="+mn-lt"/>
                          <a:cs typeface="Arial" panose="020B0604020202020204" pitchFamily="34" charset="0"/>
                        </a:rPr>
                        <a:t>No tiene análisis de causa y plan de acción. </a:t>
                      </a:r>
                      <a:endParaRPr lang="es-MX" sz="1100" b="0" i="0" u="none" strike="noStrike" dirty="0">
                        <a:solidFill>
                          <a:srgbClr val="000000"/>
                        </a:solidFill>
                        <a:effectLst/>
                        <a:latin typeface="+mn-lt"/>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400787">
                <a:tc>
                  <a:txBody>
                    <a:bodyPr/>
                    <a:lstStyle/>
                    <a:p>
                      <a:pPr algn="ctr" fontAlgn="ctr"/>
                      <a:r>
                        <a:rPr lang="es-CO" sz="1100" b="0" i="0" u="none" strike="noStrike" dirty="0">
                          <a:solidFill>
                            <a:srgbClr val="000000"/>
                          </a:solidFill>
                          <a:effectLst/>
                          <a:latin typeface="+mn-lt"/>
                        </a:rPr>
                        <a:t>Aseguramiento de la calidad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Auditoria Interna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NC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Q</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0" i="0" u="none" strike="noStrike" dirty="0">
                          <a:solidFill>
                            <a:srgbClr val="000000"/>
                          </a:solidFill>
                          <a:effectLst/>
                          <a:latin typeface="+mn-lt"/>
                        </a:rPr>
                        <a:t>32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100" b="1" i="0" u="none" strike="noStrike" dirty="0">
                          <a:solidFill>
                            <a:srgbClr val="000000"/>
                          </a:solidFill>
                          <a:effectLst/>
                          <a:latin typeface="+mn-lt"/>
                        </a:rPr>
                        <a:t>Sin documentar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7410"/>
                    </a:solidFill>
                  </a:tcPr>
                </a:tc>
                <a:tc>
                  <a:txBody>
                    <a:bodyPr/>
                    <a:lstStyle/>
                    <a:p>
                      <a:pPr algn="l" fontAlgn="ctr"/>
                      <a:r>
                        <a:rPr lang="es-MX" sz="1100" u="none" strike="noStrike" dirty="0" smtClean="0">
                          <a:effectLst/>
                          <a:latin typeface="+mn-lt"/>
                          <a:cs typeface="Arial" panose="020B0604020202020204" pitchFamily="34" charset="0"/>
                        </a:rPr>
                        <a:t>No tiene análisis de causa y plan de acción. </a:t>
                      </a:r>
                      <a:endParaRPr lang="es-MX" sz="1100" b="0" i="0" u="none" strike="noStrike" dirty="0">
                        <a:solidFill>
                          <a:srgbClr val="000000"/>
                        </a:solidFill>
                        <a:effectLst/>
                        <a:latin typeface="+mn-lt"/>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bl>
          </a:graphicData>
        </a:graphic>
      </p:graphicFrame>
      <p:sp>
        <p:nvSpPr>
          <p:cNvPr id="7" name="6 Rectángulo"/>
          <p:cNvSpPr/>
          <p:nvPr/>
        </p:nvSpPr>
        <p:spPr>
          <a:xfrm>
            <a:off x="-18828" y="10840"/>
            <a:ext cx="11899677" cy="6818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1 Título"/>
          <p:cNvSpPr txBox="1">
            <a:spLocks/>
          </p:cNvSpPr>
          <p:nvPr/>
        </p:nvSpPr>
        <p:spPr>
          <a:xfrm>
            <a:off x="611083" y="70731"/>
            <a:ext cx="10674974"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2400" b="1" dirty="0" smtClean="0">
                <a:solidFill>
                  <a:schemeClr val="bg1"/>
                </a:solidFill>
              </a:rPr>
              <a:t>5. Estado de acciones correctivas</a:t>
            </a:r>
            <a:endParaRPr lang="es-CO" sz="2400" b="1" dirty="0">
              <a:solidFill>
                <a:schemeClr val="bg1"/>
              </a:solidFill>
            </a:endParaRPr>
          </a:p>
        </p:txBody>
      </p:sp>
    </p:spTree>
    <p:extLst>
      <p:ext uri="{BB962C8B-B14F-4D97-AF65-F5344CB8AC3E}">
        <p14:creationId xmlns:p14="http://schemas.microsoft.com/office/powerpoint/2010/main" val="26624010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p:nvPr/>
        </p:nvSpPr>
        <p:spPr>
          <a:xfrm>
            <a:off x="0" y="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1 Título"/>
          <p:cNvSpPr>
            <a:spLocks noGrp="1"/>
          </p:cNvSpPr>
          <p:nvPr>
            <p:ph type="title"/>
          </p:nvPr>
        </p:nvSpPr>
        <p:spPr>
          <a:xfrm>
            <a:off x="396028" y="-105136"/>
            <a:ext cx="11088793" cy="758952"/>
          </a:xfrm>
        </p:spPr>
        <p:txBody>
          <a:bodyPr>
            <a:normAutofit/>
          </a:bodyPr>
          <a:lstStyle/>
          <a:p>
            <a:r>
              <a:rPr lang="es-CO" sz="3200" b="1" dirty="0" smtClean="0">
                <a:solidFill>
                  <a:schemeClr val="bg1"/>
                </a:solidFill>
                <a:latin typeface="+mn-lt"/>
                <a:cs typeface="Arial" panose="020B0604020202020204" pitchFamily="34" charset="0"/>
              </a:rPr>
              <a:t>1. Resultado </a:t>
            </a:r>
            <a:r>
              <a:rPr lang="es-CO" sz="3200" b="1" dirty="0">
                <a:solidFill>
                  <a:schemeClr val="bg1"/>
                </a:solidFill>
                <a:latin typeface="+mn-lt"/>
                <a:cs typeface="Arial" panose="020B0604020202020204" pitchFamily="34" charset="0"/>
              </a:rPr>
              <a:t>auditorias </a:t>
            </a:r>
            <a:r>
              <a:rPr lang="es-CO" sz="3200" b="1" dirty="0" smtClean="0">
                <a:solidFill>
                  <a:schemeClr val="bg1"/>
                </a:solidFill>
                <a:latin typeface="+mn-lt"/>
                <a:cs typeface="Arial" panose="020B0604020202020204" pitchFamily="34" charset="0"/>
              </a:rPr>
              <a:t>- Internas</a:t>
            </a:r>
            <a:endParaRPr lang="es-CO" sz="3200" b="1" dirty="0">
              <a:solidFill>
                <a:schemeClr val="bg1"/>
              </a:solidFill>
              <a:latin typeface="+mn-lt"/>
              <a:cs typeface="Arial" panose="020B0604020202020204" pitchFamily="34" charset="0"/>
            </a:endParaRPr>
          </a:p>
        </p:txBody>
      </p:sp>
      <p:graphicFrame>
        <p:nvGraphicFramePr>
          <p:cNvPr id="5" name="4 Tabla"/>
          <p:cNvGraphicFramePr>
            <a:graphicFrameLocks noGrp="1"/>
          </p:cNvGraphicFramePr>
          <p:nvPr>
            <p:extLst>
              <p:ext uri="{D42A27DB-BD31-4B8C-83A1-F6EECF244321}">
                <p14:modId xmlns:p14="http://schemas.microsoft.com/office/powerpoint/2010/main" val="312909506"/>
              </p:ext>
            </p:extLst>
          </p:nvPr>
        </p:nvGraphicFramePr>
        <p:xfrm>
          <a:off x="611833" y="4437112"/>
          <a:ext cx="5589056" cy="1641348"/>
        </p:xfrm>
        <a:graphic>
          <a:graphicData uri="http://schemas.openxmlformats.org/drawingml/2006/table">
            <a:tbl>
              <a:tblPr firstRow="1" bandRow="1">
                <a:tableStyleId>{00A15C55-8517-42AA-B614-E9B94910E393}</a:tableStyleId>
              </a:tblPr>
              <a:tblGrid>
                <a:gridCol w="1800200"/>
                <a:gridCol w="1296144"/>
                <a:gridCol w="1296144"/>
                <a:gridCol w="1196568"/>
              </a:tblGrid>
              <a:tr h="310896">
                <a:tc gridSpan="4">
                  <a:txBody>
                    <a:bodyPr/>
                    <a:lstStyle/>
                    <a:p>
                      <a:pPr algn="ctr"/>
                      <a:r>
                        <a:rPr lang="es-CO" dirty="0" smtClean="0"/>
                        <a:t>Comparativos</a:t>
                      </a:r>
                      <a:r>
                        <a:rPr lang="es-CO" baseline="0" dirty="0" smtClean="0"/>
                        <a:t> 2018 – 2019 - 2020</a:t>
                      </a:r>
                      <a:endParaRPr lang="es-CO" dirty="0"/>
                    </a:p>
                  </a:txBody>
                  <a:tcPr marL="118809" marR="118809">
                    <a:solidFill>
                      <a:srgbClr val="002060"/>
                    </a:solidFill>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tr>
              <a:tr h="388620">
                <a:tc>
                  <a:txBody>
                    <a:bodyPr/>
                    <a:lstStyle/>
                    <a:p>
                      <a:endParaRPr lang="es-CO" sz="1600" dirty="0"/>
                    </a:p>
                  </a:txBody>
                  <a:tcPr marL="118809" marR="118809"/>
                </a:tc>
                <a:tc>
                  <a:txBody>
                    <a:bodyPr/>
                    <a:lstStyle/>
                    <a:p>
                      <a:pPr algn="ctr"/>
                      <a:r>
                        <a:rPr lang="es-CO" sz="2000" dirty="0" smtClean="0"/>
                        <a:t>2018</a:t>
                      </a:r>
                      <a:endParaRPr lang="es-CO" sz="2000" dirty="0"/>
                    </a:p>
                  </a:txBody>
                  <a:tcPr marL="118809" marR="118809"/>
                </a:tc>
                <a:tc>
                  <a:txBody>
                    <a:bodyPr/>
                    <a:lstStyle/>
                    <a:p>
                      <a:pPr algn="ctr"/>
                      <a:r>
                        <a:rPr lang="es-CO" sz="2000" dirty="0" smtClean="0"/>
                        <a:t>2019</a:t>
                      </a:r>
                      <a:endParaRPr lang="es-CO" sz="2000" dirty="0"/>
                    </a:p>
                  </a:txBody>
                  <a:tcPr marL="118809" marR="118809"/>
                </a:tc>
                <a:tc>
                  <a:txBody>
                    <a:bodyPr/>
                    <a:lstStyle/>
                    <a:p>
                      <a:pPr algn="ctr"/>
                      <a:r>
                        <a:rPr lang="es-CO" sz="2000" dirty="0" smtClean="0"/>
                        <a:t>2020</a:t>
                      </a:r>
                      <a:endParaRPr lang="es-CO" sz="2000" dirty="0"/>
                    </a:p>
                  </a:txBody>
                  <a:tcPr marL="118809" marR="118809"/>
                </a:tc>
              </a:tr>
              <a:tr h="544068">
                <a:tc>
                  <a:txBody>
                    <a:bodyPr/>
                    <a:lstStyle/>
                    <a:p>
                      <a:pPr algn="just"/>
                      <a:r>
                        <a:rPr lang="es-CO" sz="1600" dirty="0" smtClean="0"/>
                        <a:t>No conformidades</a:t>
                      </a:r>
                      <a:endParaRPr lang="es-CO" sz="1600" dirty="0"/>
                    </a:p>
                  </a:txBody>
                  <a:tcPr marL="118809" marR="118809"/>
                </a:tc>
                <a:tc>
                  <a:txBody>
                    <a:bodyPr/>
                    <a:lstStyle/>
                    <a:p>
                      <a:pPr algn="ctr"/>
                      <a:r>
                        <a:rPr lang="es-CO" sz="1400" dirty="0" smtClean="0"/>
                        <a:t>11</a:t>
                      </a:r>
                    </a:p>
                  </a:txBody>
                  <a:tcPr marL="118809" marR="118809"/>
                </a:tc>
                <a:tc>
                  <a:txBody>
                    <a:bodyPr/>
                    <a:lstStyle/>
                    <a:p>
                      <a:pPr algn="ctr"/>
                      <a:r>
                        <a:rPr lang="es-CO" sz="1400" dirty="0" smtClean="0"/>
                        <a:t>12</a:t>
                      </a:r>
                      <a:endParaRPr lang="es-CO" sz="1400" dirty="0"/>
                    </a:p>
                  </a:txBody>
                  <a:tcPr marL="118809" marR="118809"/>
                </a:tc>
                <a:tc>
                  <a:txBody>
                    <a:bodyPr/>
                    <a:lstStyle/>
                    <a:p>
                      <a:pPr algn="ctr"/>
                      <a:r>
                        <a:rPr lang="es-CO" sz="1400" dirty="0" smtClean="0"/>
                        <a:t>24</a:t>
                      </a:r>
                      <a:endParaRPr lang="es-CO" sz="1400" dirty="0"/>
                    </a:p>
                  </a:txBody>
                  <a:tcPr marL="118809" marR="118809"/>
                </a:tc>
              </a:tr>
              <a:tr h="310896">
                <a:tc>
                  <a:txBody>
                    <a:bodyPr/>
                    <a:lstStyle/>
                    <a:p>
                      <a:pPr algn="just"/>
                      <a:r>
                        <a:rPr lang="es-CO" sz="1600" dirty="0" smtClean="0"/>
                        <a:t>Observaciones</a:t>
                      </a:r>
                      <a:r>
                        <a:rPr lang="es-CO" sz="1600" baseline="0" dirty="0" smtClean="0"/>
                        <a:t> </a:t>
                      </a:r>
                      <a:endParaRPr lang="es-CO" sz="1600" dirty="0"/>
                    </a:p>
                  </a:txBody>
                  <a:tcPr marL="118809" marR="118809"/>
                </a:tc>
                <a:tc>
                  <a:txBody>
                    <a:bodyPr/>
                    <a:lstStyle/>
                    <a:p>
                      <a:pPr algn="ctr"/>
                      <a:r>
                        <a:rPr lang="es-CO" sz="1400" dirty="0" smtClean="0"/>
                        <a:t>23</a:t>
                      </a:r>
                      <a:endParaRPr lang="es-CO" sz="1400" dirty="0"/>
                    </a:p>
                  </a:txBody>
                  <a:tcPr marL="118809" marR="118809"/>
                </a:tc>
                <a:tc>
                  <a:txBody>
                    <a:bodyPr/>
                    <a:lstStyle/>
                    <a:p>
                      <a:pPr algn="ctr"/>
                      <a:r>
                        <a:rPr lang="es-CO" sz="1400" dirty="0" smtClean="0"/>
                        <a:t>10</a:t>
                      </a:r>
                      <a:endParaRPr lang="es-CO" sz="1400" dirty="0"/>
                    </a:p>
                  </a:txBody>
                  <a:tcPr marL="118809" marR="118809"/>
                </a:tc>
                <a:tc>
                  <a:txBody>
                    <a:bodyPr/>
                    <a:lstStyle/>
                    <a:p>
                      <a:pPr algn="ctr"/>
                      <a:r>
                        <a:rPr lang="es-CO" sz="1400" dirty="0" smtClean="0"/>
                        <a:t>19</a:t>
                      </a:r>
                      <a:endParaRPr lang="es-CO" sz="1400" dirty="0"/>
                    </a:p>
                  </a:txBody>
                  <a:tcPr marL="118809" marR="118809"/>
                </a:tc>
              </a:tr>
            </a:tbl>
          </a:graphicData>
        </a:graphic>
      </p:graphicFrame>
      <p:graphicFrame>
        <p:nvGraphicFramePr>
          <p:cNvPr id="7" name="1 Gráfico"/>
          <p:cNvGraphicFramePr>
            <a:graphicFrameLocks/>
          </p:cNvGraphicFramePr>
          <p:nvPr>
            <p:extLst>
              <p:ext uri="{D42A27DB-BD31-4B8C-83A1-F6EECF244321}">
                <p14:modId xmlns:p14="http://schemas.microsoft.com/office/powerpoint/2010/main" val="1823337238"/>
              </p:ext>
            </p:extLst>
          </p:nvPr>
        </p:nvGraphicFramePr>
        <p:xfrm>
          <a:off x="6804521" y="4005064"/>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1 Gráfico"/>
          <p:cNvGraphicFramePr>
            <a:graphicFrameLocks/>
          </p:cNvGraphicFramePr>
          <p:nvPr>
            <p:extLst>
              <p:ext uri="{D42A27DB-BD31-4B8C-83A1-F6EECF244321}">
                <p14:modId xmlns:p14="http://schemas.microsoft.com/office/powerpoint/2010/main" val="2830590529"/>
              </p:ext>
            </p:extLst>
          </p:nvPr>
        </p:nvGraphicFramePr>
        <p:xfrm>
          <a:off x="539825" y="908720"/>
          <a:ext cx="10606981" cy="3133725"/>
        </p:xfrm>
        <a:graphic>
          <a:graphicData uri="http://schemas.openxmlformats.org/drawingml/2006/chart">
            <c:chart xmlns:c="http://schemas.openxmlformats.org/drawingml/2006/chart" xmlns:r="http://schemas.openxmlformats.org/officeDocument/2006/relationships" r:id="rId3"/>
          </a:graphicData>
        </a:graphic>
      </p:graphicFrame>
      <p:sp>
        <p:nvSpPr>
          <p:cNvPr id="3" name="2 Marcador de número de diapositiva"/>
          <p:cNvSpPr>
            <a:spLocks noGrp="1"/>
          </p:cNvSpPr>
          <p:nvPr>
            <p:ph type="sldNum" sz="quarter" idx="12"/>
          </p:nvPr>
        </p:nvSpPr>
        <p:spPr/>
        <p:txBody>
          <a:bodyPr/>
          <a:lstStyle/>
          <a:p>
            <a:fld id="{FFCAED88-EA73-4BA6-A286-B18324E965BC}" type="slidenum">
              <a:rPr lang="es-CO" smtClean="0"/>
              <a:t>5</a:t>
            </a:fld>
            <a:endParaRPr lang="es-CO" dirty="0"/>
          </a:p>
        </p:txBody>
      </p:sp>
    </p:spTree>
    <p:extLst>
      <p:ext uri="{BB962C8B-B14F-4D97-AF65-F5344CB8AC3E}">
        <p14:creationId xmlns:p14="http://schemas.microsoft.com/office/powerpoint/2010/main" val="5900311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FFCAED88-EA73-4BA6-A286-B18324E965BC}" type="slidenum">
              <a:rPr lang="es-CO" smtClean="0"/>
              <a:t>50</a:t>
            </a:fld>
            <a:endParaRPr lang="es-CO" dirty="0"/>
          </a:p>
        </p:txBody>
      </p:sp>
      <p:sp>
        <p:nvSpPr>
          <p:cNvPr id="5" name="4 Rectángulo"/>
          <p:cNvSpPr/>
          <p:nvPr/>
        </p:nvSpPr>
        <p:spPr>
          <a:xfrm>
            <a:off x="-18828" y="10840"/>
            <a:ext cx="11899677" cy="68185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1 Título"/>
          <p:cNvSpPr txBox="1">
            <a:spLocks/>
          </p:cNvSpPr>
          <p:nvPr/>
        </p:nvSpPr>
        <p:spPr>
          <a:xfrm>
            <a:off x="611083" y="70731"/>
            <a:ext cx="10674974" cy="56207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2400" b="1" dirty="0" smtClean="0">
                <a:solidFill>
                  <a:schemeClr val="bg1"/>
                </a:solidFill>
              </a:rPr>
              <a:t>5. Estado de acciones correctivas</a:t>
            </a:r>
            <a:endParaRPr lang="es-CO" sz="2400" b="1" dirty="0">
              <a:solidFill>
                <a:schemeClr val="bg1"/>
              </a:solidFill>
            </a:endParaRPr>
          </a:p>
        </p:txBody>
      </p:sp>
      <p:graphicFrame>
        <p:nvGraphicFramePr>
          <p:cNvPr id="8" name="7 Tabla"/>
          <p:cNvGraphicFramePr>
            <a:graphicFrameLocks noGrp="1"/>
          </p:cNvGraphicFramePr>
          <p:nvPr>
            <p:extLst>
              <p:ext uri="{D42A27DB-BD31-4B8C-83A1-F6EECF244321}">
                <p14:modId xmlns:p14="http://schemas.microsoft.com/office/powerpoint/2010/main" val="1193802812"/>
              </p:ext>
            </p:extLst>
          </p:nvPr>
        </p:nvGraphicFramePr>
        <p:xfrm>
          <a:off x="467818" y="764703"/>
          <a:ext cx="11017223" cy="5845015"/>
        </p:xfrm>
        <a:graphic>
          <a:graphicData uri="http://schemas.openxmlformats.org/drawingml/2006/table">
            <a:tbl>
              <a:tblPr/>
              <a:tblGrid>
                <a:gridCol w="2275963"/>
                <a:gridCol w="2097456"/>
                <a:gridCol w="959476"/>
                <a:gridCol w="1249548"/>
                <a:gridCol w="1255126"/>
                <a:gridCol w="1589827"/>
                <a:gridCol w="1589827"/>
              </a:tblGrid>
              <a:tr h="1019200">
                <a:tc>
                  <a:txBody>
                    <a:bodyPr/>
                    <a:lstStyle/>
                    <a:p>
                      <a:pPr algn="ctr" fontAlgn="ctr"/>
                      <a:r>
                        <a:rPr lang="es-CO" sz="1200" b="1" i="0" u="none" strike="noStrike" dirty="0">
                          <a:solidFill>
                            <a:srgbClr val="000000"/>
                          </a:solidFill>
                          <a:effectLst/>
                          <a:latin typeface="+mn-lt"/>
                        </a:rPr>
                        <a:t>PROCESO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dirty="0">
                          <a:solidFill>
                            <a:srgbClr val="000000"/>
                          </a:solidFill>
                          <a:effectLst/>
                          <a:latin typeface="+mn-lt"/>
                        </a:rPr>
                        <a:t>ORIGEN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dirty="0">
                          <a:solidFill>
                            <a:srgbClr val="000000"/>
                          </a:solidFill>
                          <a:effectLst/>
                          <a:latin typeface="+mn-lt"/>
                        </a:rPr>
                        <a:t>TIPO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dirty="0">
                          <a:solidFill>
                            <a:srgbClr val="000000"/>
                          </a:solidFill>
                          <a:effectLst/>
                          <a:latin typeface="+mn-lt"/>
                        </a:rPr>
                        <a:t>ENFOQUE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dirty="0">
                          <a:solidFill>
                            <a:srgbClr val="000000"/>
                          </a:solidFill>
                          <a:effectLst/>
                          <a:latin typeface="+mn-lt"/>
                        </a:rPr>
                        <a:t>NUMERO SIGSOFT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dirty="0">
                          <a:solidFill>
                            <a:srgbClr val="000000"/>
                          </a:solidFill>
                          <a:effectLst/>
                          <a:latin typeface="+mn-lt"/>
                        </a:rPr>
                        <a:t>ESTADO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fontAlgn="ctr"/>
                      <a:endParaRPr lang="es-CO" sz="1000" b="1" i="0" u="none" strike="noStrike" dirty="0">
                        <a:solidFill>
                          <a:srgbClr val="000000"/>
                        </a:solidFill>
                        <a:effectLst/>
                        <a:latin typeface="Arial Narrow"/>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1019200">
                <a:tc>
                  <a:txBody>
                    <a:bodyPr/>
                    <a:lstStyle/>
                    <a:p>
                      <a:pPr algn="ctr" fontAlgn="ctr"/>
                      <a:r>
                        <a:rPr lang="es-CO" sz="1000" b="0" i="0" u="none" strike="noStrike" dirty="0" smtClean="0">
                          <a:solidFill>
                            <a:srgbClr val="000000"/>
                          </a:solidFill>
                          <a:effectLst/>
                          <a:latin typeface="Arial Narrow"/>
                        </a:rPr>
                        <a:t>Gestión </a:t>
                      </a:r>
                      <a:r>
                        <a:rPr lang="es-CO" sz="1000" b="0" i="0" u="none" strike="noStrike" dirty="0">
                          <a:solidFill>
                            <a:srgbClr val="000000"/>
                          </a:solidFill>
                          <a:effectLst/>
                          <a:latin typeface="Arial Narrow"/>
                        </a:rPr>
                        <a:t>del mantenimiento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effectLst/>
                          <a:latin typeface="Arial Narrow"/>
                        </a:rPr>
                        <a:t>Auditoria Interna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effectLst/>
                          <a:latin typeface="Arial Narrow"/>
                        </a:rPr>
                        <a:t>NC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effectLst/>
                          <a:latin typeface="Arial Narrow"/>
                        </a:rPr>
                        <a:t>Q</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effectLst/>
                          <a:latin typeface="Arial Narrow"/>
                        </a:rPr>
                        <a:t>40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1" i="0" u="none" strike="noStrike" dirty="0">
                          <a:solidFill>
                            <a:srgbClr val="000000"/>
                          </a:solidFill>
                          <a:effectLst/>
                          <a:latin typeface="Arial Narrow"/>
                        </a:rPr>
                        <a:t>En proceso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MX" sz="1200" u="none" strike="noStrike" dirty="0" smtClean="0">
                          <a:effectLst/>
                          <a:latin typeface="+mn-lt"/>
                          <a:cs typeface="Arial" panose="020B0604020202020204" pitchFamily="34" charset="0"/>
                        </a:rPr>
                        <a:t>Con fechas vigentes, tiene análisis de causas y plan de acción </a:t>
                      </a:r>
                      <a:endParaRPr lang="es-MX" sz="1200" b="0" i="0" u="none" strike="noStrike" dirty="0" smtClean="0">
                        <a:solidFill>
                          <a:srgbClr val="000000"/>
                        </a:solidFill>
                        <a:effectLst/>
                        <a:latin typeface="+mn-lt"/>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898107">
                <a:tc>
                  <a:txBody>
                    <a:bodyPr/>
                    <a:lstStyle/>
                    <a:p>
                      <a:pPr algn="ctr" fontAlgn="ctr"/>
                      <a:r>
                        <a:rPr lang="es-CO" sz="1000" b="0" i="0" u="none" strike="noStrike" dirty="0">
                          <a:solidFill>
                            <a:srgbClr val="000000"/>
                          </a:solidFill>
                          <a:effectLst/>
                          <a:latin typeface="Arial Narrow"/>
                        </a:rPr>
                        <a:t>Sistemas de </a:t>
                      </a:r>
                      <a:r>
                        <a:rPr lang="es-CO" sz="1000" b="0" i="0" u="none" strike="noStrike" dirty="0" smtClean="0">
                          <a:solidFill>
                            <a:srgbClr val="000000"/>
                          </a:solidFill>
                          <a:effectLst/>
                          <a:latin typeface="Arial Narrow"/>
                        </a:rPr>
                        <a:t>información</a:t>
                      </a:r>
                      <a:endParaRPr lang="es-CO" sz="1000" b="0" i="0" u="none" strike="noStrike" dirty="0">
                        <a:solidFill>
                          <a:srgbClr val="000000"/>
                        </a:solidFill>
                        <a:effectLst/>
                        <a:latin typeface="Arial Narrow"/>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effectLst/>
                          <a:latin typeface="Arial Narrow"/>
                        </a:rPr>
                        <a:t>Auditoria Interna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effectLst/>
                          <a:latin typeface="Arial Narrow"/>
                        </a:rPr>
                        <a:t>NC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effectLst/>
                          <a:latin typeface="Arial Narrow"/>
                        </a:rPr>
                        <a:t>Q</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effectLst/>
                          <a:latin typeface="Arial Narrow"/>
                        </a:rPr>
                        <a:t>34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1" i="0" u="none" strike="noStrike" dirty="0">
                          <a:solidFill>
                            <a:srgbClr val="000000"/>
                          </a:solidFill>
                          <a:effectLst/>
                          <a:latin typeface="Arial Narrow"/>
                        </a:rPr>
                        <a:t>En proceso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MX" sz="1200" u="none" strike="noStrike" dirty="0" smtClean="0">
                          <a:effectLst/>
                          <a:latin typeface="+mn-lt"/>
                          <a:cs typeface="Arial" panose="020B0604020202020204" pitchFamily="34" charset="0"/>
                        </a:rPr>
                        <a:t>Con fechas vigentes, tiene análisis de causas y plan de acción </a:t>
                      </a:r>
                      <a:endParaRPr lang="es-MX" sz="1200" b="0" i="0" u="none" strike="noStrike" dirty="0" smtClean="0">
                        <a:solidFill>
                          <a:srgbClr val="000000"/>
                        </a:solidFill>
                        <a:effectLst/>
                        <a:latin typeface="+mn-lt"/>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867834">
                <a:tc>
                  <a:txBody>
                    <a:bodyPr/>
                    <a:lstStyle/>
                    <a:p>
                      <a:pPr algn="ctr" fontAlgn="ctr"/>
                      <a:r>
                        <a:rPr lang="es-CO" sz="1000" b="0" i="0" u="none" strike="noStrike" dirty="0">
                          <a:solidFill>
                            <a:srgbClr val="000000"/>
                          </a:solidFill>
                          <a:effectLst/>
                          <a:latin typeface="Arial Narrow"/>
                        </a:rPr>
                        <a:t>Sistemas de </a:t>
                      </a:r>
                      <a:r>
                        <a:rPr lang="es-CO" sz="1000" b="0" i="0" u="none" strike="noStrike" dirty="0" smtClean="0">
                          <a:solidFill>
                            <a:srgbClr val="000000"/>
                          </a:solidFill>
                          <a:effectLst/>
                          <a:latin typeface="Arial Narrow"/>
                        </a:rPr>
                        <a:t>información</a:t>
                      </a:r>
                      <a:endParaRPr lang="es-CO" sz="1000" b="0" i="0" u="none" strike="noStrike" dirty="0">
                        <a:solidFill>
                          <a:srgbClr val="000000"/>
                        </a:solidFill>
                        <a:effectLst/>
                        <a:latin typeface="Arial Narrow"/>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effectLst/>
                          <a:latin typeface="Arial Narrow"/>
                        </a:rPr>
                        <a:t>Auditoria Interna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effectLst/>
                          <a:latin typeface="Arial Narrow"/>
                        </a:rPr>
                        <a:t>NC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effectLst/>
                          <a:latin typeface="Arial Narrow"/>
                        </a:rPr>
                        <a:t>Q</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effectLst/>
                          <a:latin typeface="Arial Narrow"/>
                        </a:rPr>
                        <a:t>35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1" i="0" u="none" strike="noStrike" dirty="0">
                          <a:solidFill>
                            <a:srgbClr val="000000"/>
                          </a:solidFill>
                          <a:effectLst/>
                          <a:latin typeface="Arial Narrow"/>
                        </a:rPr>
                        <a:t>En proceso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MX" sz="1200" u="none" strike="noStrike" dirty="0" smtClean="0">
                          <a:effectLst/>
                          <a:latin typeface="+mn-lt"/>
                          <a:cs typeface="Arial" panose="020B0604020202020204" pitchFamily="34" charset="0"/>
                        </a:rPr>
                        <a:t>Con fechas vigentes, tiene análisis de causas y plan de acción </a:t>
                      </a:r>
                      <a:endParaRPr lang="es-MX" sz="1200" b="0" i="0" u="none" strike="noStrike" dirty="0" smtClean="0">
                        <a:solidFill>
                          <a:srgbClr val="000000"/>
                        </a:solidFill>
                        <a:effectLst/>
                        <a:latin typeface="+mn-lt"/>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928380">
                <a:tc>
                  <a:txBody>
                    <a:bodyPr/>
                    <a:lstStyle/>
                    <a:p>
                      <a:pPr algn="ctr" fontAlgn="ctr"/>
                      <a:r>
                        <a:rPr lang="es-CO" sz="1000" b="0" i="0" u="none" strike="noStrike" dirty="0">
                          <a:solidFill>
                            <a:srgbClr val="000000"/>
                          </a:solidFill>
                          <a:effectLst/>
                          <a:latin typeface="Arial Narrow"/>
                        </a:rPr>
                        <a:t>Sistemas de </a:t>
                      </a:r>
                      <a:r>
                        <a:rPr lang="es-CO" sz="1000" b="0" i="0" u="none" strike="noStrike" dirty="0" smtClean="0">
                          <a:solidFill>
                            <a:srgbClr val="000000"/>
                          </a:solidFill>
                          <a:effectLst/>
                          <a:latin typeface="Arial Narrow"/>
                        </a:rPr>
                        <a:t>información</a:t>
                      </a:r>
                      <a:endParaRPr lang="es-CO" sz="1000" b="0" i="0" u="none" strike="noStrike" dirty="0">
                        <a:solidFill>
                          <a:srgbClr val="000000"/>
                        </a:solidFill>
                        <a:effectLst/>
                        <a:latin typeface="Arial Narrow"/>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effectLst/>
                          <a:latin typeface="Arial Narrow"/>
                        </a:rPr>
                        <a:t>Auditoria Interna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effectLst/>
                          <a:latin typeface="Arial Narrow"/>
                        </a:rPr>
                        <a:t>NC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effectLst/>
                          <a:latin typeface="Arial Narrow"/>
                        </a:rPr>
                        <a:t>Q</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effectLst/>
                          <a:latin typeface="Arial Narrow"/>
                        </a:rPr>
                        <a:t>36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1" i="0" u="none" strike="noStrike" dirty="0">
                          <a:solidFill>
                            <a:srgbClr val="000000"/>
                          </a:solidFill>
                          <a:effectLst/>
                          <a:latin typeface="Arial Narrow"/>
                        </a:rPr>
                        <a:t>En proceso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MX" sz="1200" u="none" strike="noStrike" dirty="0" smtClean="0">
                          <a:effectLst/>
                          <a:latin typeface="+mn-lt"/>
                          <a:cs typeface="Arial" panose="020B0604020202020204" pitchFamily="34" charset="0"/>
                        </a:rPr>
                        <a:t>Con fechas vigentes, tiene análisis de causas y plan de acción </a:t>
                      </a:r>
                      <a:endParaRPr lang="es-MX" sz="1200" b="0" i="0" u="none" strike="noStrike" dirty="0" smtClean="0">
                        <a:solidFill>
                          <a:srgbClr val="000000"/>
                        </a:solidFill>
                        <a:effectLst/>
                        <a:latin typeface="+mn-lt"/>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322914">
                <a:tc>
                  <a:txBody>
                    <a:bodyPr/>
                    <a:lstStyle/>
                    <a:p>
                      <a:pPr algn="ctr" fontAlgn="ctr"/>
                      <a:r>
                        <a:rPr lang="es-CO" sz="1000" b="0" i="0" u="none" strike="noStrike" dirty="0">
                          <a:solidFill>
                            <a:srgbClr val="000000"/>
                          </a:solidFill>
                          <a:effectLst/>
                          <a:latin typeface="Arial Narrow"/>
                        </a:rPr>
                        <a:t>Desarrollo humano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effectLst/>
                          <a:latin typeface="Arial Narrow"/>
                        </a:rPr>
                        <a:t>Auditoria Interna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effectLst/>
                          <a:latin typeface="Arial Narrow"/>
                        </a:rPr>
                        <a:t>NC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effectLst/>
                          <a:latin typeface="Arial Narrow"/>
                        </a:rPr>
                        <a:t>Q</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effectLst/>
                          <a:latin typeface="Arial Narrow"/>
                        </a:rPr>
                        <a:t>38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1" i="0" u="none" strike="noStrike" dirty="0">
                          <a:solidFill>
                            <a:srgbClr val="000000"/>
                          </a:solidFill>
                          <a:effectLst/>
                          <a:latin typeface="Arial Narrow"/>
                        </a:rPr>
                        <a:t>Sin documentar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7410"/>
                    </a:solidFill>
                  </a:tcPr>
                </a:tc>
                <a:tc>
                  <a:txBody>
                    <a:bodyPr/>
                    <a:lstStyle/>
                    <a:p>
                      <a:pPr algn="ctr" fontAlgn="ctr"/>
                      <a:r>
                        <a:rPr lang="es-MX" sz="1100" u="none" strike="noStrike" dirty="0" smtClean="0">
                          <a:effectLst/>
                          <a:latin typeface="+mn-lt"/>
                          <a:cs typeface="Arial" panose="020B0604020202020204" pitchFamily="34" charset="0"/>
                        </a:rPr>
                        <a:t>No tiene análisis de causa y plan de acción</a:t>
                      </a:r>
                      <a:endParaRPr lang="es-CO" sz="1000" b="1" i="0" u="none" strike="noStrike" dirty="0">
                        <a:solidFill>
                          <a:srgbClr val="000000"/>
                        </a:solidFill>
                        <a:effectLst/>
                        <a:latin typeface="Arial Narrow"/>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403644">
                <a:tc>
                  <a:txBody>
                    <a:bodyPr/>
                    <a:lstStyle/>
                    <a:p>
                      <a:pPr algn="ctr" fontAlgn="ctr"/>
                      <a:r>
                        <a:rPr lang="es-CO" sz="1000" b="0" i="0" u="none" strike="noStrike" dirty="0">
                          <a:solidFill>
                            <a:srgbClr val="000000"/>
                          </a:solidFill>
                          <a:effectLst/>
                          <a:latin typeface="Arial Narrow"/>
                        </a:rPr>
                        <a:t>Desarrollo humano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effectLst/>
                          <a:latin typeface="Arial Narrow"/>
                        </a:rPr>
                        <a:t>Auditoria Interna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effectLst/>
                          <a:latin typeface="Arial Narrow"/>
                        </a:rPr>
                        <a:t>NC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effectLst/>
                          <a:latin typeface="Arial Narrow"/>
                        </a:rPr>
                        <a:t>Q</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effectLst/>
                          <a:latin typeface="Arial Narrow"/>
                        </a:rPr>
                        <a:t>37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1" i="0" u="none" strike="noStrike" dirty="0">
                          <a:solidFill>
                            <a:srgbClr val="000000"/>
                          </a:solidFill>
                          <a:effectLst/>
                          <a:latin typeface="Arial Narrow"/>
                        </a:rPr>
                        <a:t>Sin documentar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7410"/>
                    </a:solidFill>
                  </a:tcPr>
                </a:tc>
                <a:tc>
                  <a:txBody>
                    <a:bodyPr/>
                    <a:lstStyle/>
                    <a:p>
                      <a:pPr algn="ctr" fontAlgn="ctr"/>
                      <a:r>
                        <a:rPr lang="es-MX" sz="1100" u="none" strike="noStrike" dirty="0" smtClean="0">
                          <a:effectLst/>
                          <a:latin typeface="+mn-lt"/>
                          <a:cs typeface="Arial" panose="020B0604020202020204" pitchFamily="34" charset="0"/>
                        </a:rPr>
                        <a:t>No tiene análisis de causa y plan de acción</a:t>
                      </a:r>
                      <a:endParaRPr lang="es-CO" sz="1000" b="1" i="0" u="none" strike="noStrike" dirty="0">
                        <a:solidFill>
                          <a:srgbClr val="000000"/>
                        </a:solidFill>
                        <a:effectLst/>
                        <a:latin typeface="Arial Narrow"/>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373370">
                <a:tc>
                  <a:txBody>
                    <a:bodyPr/>
                    <a:lstStyle/>
                    <a:p>
                      <a:pPr algn="ctr" fontAlgn="ctr"/>
                      <a:r>
                        <a:rPr lang="es-CO" sz="1000" b="0" i="0" u="none" strike="noStrike" dirty="0" smtClean="0">
                          <a:solidFill>
                            <a:srgbClr val="000000"/>
                          </a:solidFill>
                          <a:effectLst/>
                          <a:latin typeface="Arial Narrow"/>
                        </a:rPr>
                        <a:t>Gestión </a:t>
                      </a:r>
                      <a:r>
                        <a:rPr lang="es-CO" sz="1000" b="0" i="0" u="none" strike="noStrike" dirty="0">
                          <a:solidFill>
                            <a:srgbClr val="000000"/>
                          </a:solidFill>
                          <a:effectLst/>
                          <a:latin typeface="Arial Narrow"/>
                        </a:rPr>
                        <a:t>comercial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effectLst/>
                          <a:latin typeface="Arial Narrow"/>
                        </a:rPr>
                        <a:t>Auditoria Interna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effectLst/>
                          <a:latin typeface="Arial Narrow"/>
                        </a:rPr>
                        <a:t>NC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effectLst/>
                          <a:latin typeface="Arial Narrow"/>
                        </a:rPr>
                        <a:t>E Q</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effectLst/>
                          <a:latin typeface="Arial Narrow"/>
                        </a:rPr>
                        <a:t>39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1" i="0" u="none" strike="noStrike" dirty="0">
                          <a:solidFill>
                            <a:srgbClr val="000000"/>
                          </a:solidFill>
                          <a:effectLst/>
                          <a:latin typeface="Arial Narrow"/>
                        </a:rPr>
                        <a:t>Sin documentar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7410"/>
                    </a:solidFill>
                  </a:tcPr>
                </a:tc>
                <a:tc>
                  <a:txBody>
                    <a:bodyPr/>
                    <a:lstStyle/>
                    <a:p>
                      <a:pPr algn="ctr" fontAlgn="ctr"/>
                      <a:r>
                        <a:rPr lang="es-MX" sz="1100" u="none" strike="noStrike" dirty="0" smtClean="0">
                          <a:effectLst/>
                          <a:latin typeface="+mn-lt"/>
                          <a:cs typeface="Arial" panose="020B0604020202020204" pitchFamily="34" charset="0"/>
                        </a:rPr>
                        <a:t>No tiene análisis de causa y plan de acción</a:t>
                      </a:r>
                      <a:endParaRPr lang="es-CO" sz="1000" b="1" i="0" u="none" strike="noStrike" dirty="0">
                        <a:solidFill>
                          <a:srgbClr val="000000"/>
                        </a:solidFill>
                        <a:effectLst/>
                        <a:latin typeface="Arial Narrow"/>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8868343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914" y="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2 Rectángulo"/>
          <p:cNvSpPr>
            <a:spLocks noChangeArrowheads="1"/>
          </p:cNvSpPr>
          <p:nvPr/>
        </p:nvSpPr>
        <p:spPr bwMode="auto">
          <a:xfrm>
            <a:off x="390958" y="5162597"/>
            <a:ext cx="4037299" cy="1352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924" tIns="59962" rIns="119924" bIns="59962">
            <a:spAutoFit/>
          </a:bodyPr>
          <a:lstStyle/>
          <a:p>
            <a:pPr algn="just"/>
            <a:r>
              <a:rPr lang="es-ES" altLang="es-CO" sz="2000" dirty="0">
                <a:ea typeface="Tahoma" panose="020B0604030504040204" pitchFamily="34" charset="0"/>
                <a:cs typeface="Tahoma" panose="020B0604030504040204" pitchFamily="34" charset="0"/>
              </a:rPr>
              <a:t>En comparación al año 2019 la tendencia de accidentalidad aumentó en 1 evento, en el 2020 cerramos con un total de </a:t>
            </a:r>
            <a:r>
              <a:rPr lang="es-ES" altLang="es-CO" sz="2000" b="1" dirty="0">
                <a:ea typeface="Tahoma" panose="020B0604030504040204" pitchFamily="34" charset="0"/>
                <a:cs typeface="Tahoma" panose="020B0604030504040204" pitchFamily="34" charset="0"/>
              </a:rPr>
              <a:t>3</a:t>
            </a:r>
            <a:r>
              <a:rPr lang="es-ES" altLang="es-CO" sz="2000" dirty="0">
                <a:ea typeface="Tahoma" panose="020B0604030504040204" pitchFamily="34" charset="0"/>
                <a:cs typeface="Tahoma" panose="020B0604030504040204" pitchFamily="34" charset="0"/>
              </a:rPr>
              <a:t> AT.</a:t>
            </a:r>
            <a:endParaRPr lang="es-CO" altLang="es-CO" sz="2000" dirty="0">
              <a:ea typeface="Tahoma" panose="020B0604030504040204" pitchFamily="34" charset="0"/>
              <a:cs typeface="Tahoma" panose="020B0604030504040204" pitchFamily="34" charset="0"/>
            </a:endParaRPr>
          </a:p>
        </p:txBody>
      </p:sp>
      <p:sp>
        <p:nvSpPr>
          <p:cNvPr id="6" name="2 Título">
            <a:extLst>
              <a:ext uri="{FF2B5EF4-FFF2-40B4-BE49-F238E27FC236}">
                <a16:creationId xmlns:a16="http://schemas.microsoft.com/office/drawing/2014/main" xmlns="" id="{3A5AA6B4-FD49-4FF1-85C0-B564A475FD3C}"/>
              </a:ext>
            </a:extLst>
          </p:cNvPr>
          <p:cNvSpPr txBox="1">
            <a:spLocks/>
          </p:cNvSpPr>
          <p:nvPr/>
        </p:nvSpPr>
        <p:spPr>
          <a:xfrm>
            <a:off x="4428257" y="-169955"/>
            <a:ext cx="2951941" cy="888589"/>
          </a:xfrm>
          <a:prstGeom prst="rect">
            <a:avLst/>
          </a:prstGeom>
        </p:spPr>
        <p:txBody>
          <a:bodyPr vert="horz" lIns="119924" tIns="59962" rIns="119924" bIns="59962"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s-CO" sz="1800" dirty="0">
                <a:solidFill>
                  <a:schemeClr val="bg1"/>
                </a:solidFill>
                <a:latin typeface="Arial" panose="020B0604020202020204" pitchFamily="34" charset="0"/>
                <a:cs typeface="Arial" panose="020B0604020202020204" pitchFamily="34" charset="0"/>
              </a:rPr>
              <a:t>7. </a:t>
            </a:r>
            <a:r>
              <a:rPr lang="es-CO" sz="1800" dirty="0" smtClean="0">
                <a:solidFill>
                  <a:schemeClr val="bg1"/>
                </a:solidFill>
                <a:latin typeface="Arial" panose="020B0604020202020204" pitchFamily="34" charset="0"/>
                <a:cs typeface="Arial" panose="020B0604020202020204" pitchFamily="34" charset="0"/>
              </a:rPr>
              <a:t>Accidentalidad</a:t>
            </a:r>
            <a:endParaRPr lang="es-CO"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8" name="10 Gráfico"/>
          <p:cNvGraphicFramePr/>
          <p:nvPr>
            <p:extLst>
              <p:ext uri="{D42A27DB-BD31-4B8C-83A1-F6EECF244321}">
                <p14:modId xmlns:p14="http://schemas.microsoft.com/office/powerpoint/2010/main" val="431386777"/>
              </p:ext>
            </p:extLst>
          </p:nvPr>
        </p:nvGraphicFramePr>
        <p:xfrm>
          <a:off x="251793" y="1124744"/>
          <a:ext cx="5211746" cy="3297560"/>
        </p:xfrm>
        <a:graphic>
          <a:graphicData uri="http://schemas.openxmlformats.org/drawingml/2006/chart">
            <c:chart xmlns:c="http://schemas.openxmlformats.org/drawingml/2006/chart" xmlns:r="http://schemas.openxmlformats.org/officeDocument/2006/relationships" r:id="rId3"/>
          </a:graphicData>
        </a:graphic>
      </p:graphicFrame>
      <p:sp>
        <p:nvSpPr>
          <p:cNvPr id="2" name="1 Marcador de número de diapositiva"/>
          <p:cNvSpPr>
            <a:spLocks noGrp="1"/>
          </p:cNvSpPr>
          <p:nvPr>
            <p:ph type="sldNum" sz="quarter" idx="12"/>
          </p:nvPr>
        </p:nvSpPr>
        <p:spPr/>
        <p:txBody>
          <a:bodyPr/>
          <a:lstStyle/>
          <a:p>
            <a:fld id="{FFCAED88-EA73-4BA6-A286-B18324E965BC}" type="slidenum">
              <a:rPr lang="es-CO" smtClean="0"/>
              <a:t>51</a:t>
            </a:fld>
            <a:endParaRPr lang="es-CO" dirty="0"/>
          </a:p>
        </p:txBody>
      </p:sp>
      <p:sp>
        <p:nvSpPr>
          <p:cNvPr id="10" name="Rectángulo 7"/>
          <p:cNvSpPr/>
          <p:nvPr/>
        </p:nvSpPr>
        <p:spPr>
          <a:xfrm>
            <a:off x="6410251" y="3753609"/>
            <a:ext cx="5277213" cy="1598423"/>
          </a:xfrm>
          <a:prstGeom prst="rect">
            <a:avLst/>
          </a:prstGeom>
        </p:spPr>
        <p:txBody>
          <a:bodyPr wrap="square" lIns="119924" tIns="59962" rIns="119924" bIns="59962">
            <a:spAutoFit/>
          </a:bodyPr>
          <a:lstStyle/>
          <a:p>
            <a:pPr algn="just"/>
            <a:r>
              <a:rPr lang="es-CO" sz="1600" dirty="0">
                <a:solidFill>
                  <a:srgbClr val="000000"/>
                </a:solidFill>
              </a:rPr>
              <a:t>En BIOSC en lo correspondiente al año 2020, cerro con </a:t>
            </a:r>
            <a:r>
              <a:rPr lang="es-CO" sz="1600" b="1" dirty="0">
                <a:solidFill>
                  <a:schemeClr val="accent2"/>
                </a:solidFill>
              </a:rPr>
              <a:t>4</a:t>
            </a:r>
            <a:r>
              <a:rPr lang="es-CO" sz="1600" b="1" dirty="0">
                <a:solidFill>
                  <a:srgbClr val="000000"/>
                </a:solidFill>
              </a:rPr>
              <a:t> </a:t>
            </a:r>
            <a:r>
              <a:rPr lang="es-CO" sz="1600" dirty="0">
                <a:solidFill>
                  <a:srgbClr val="000000"/>
                </a:solidFill>
              </a:rPr>
              <a:t>accidentes, uno reportado a la ARL Colmena de forma extemporánea y </a:t>
            </a:r>
            <a:r>
              <a:rPr lang="es-CO" sz="1600" b="1" dirty="0">
                <a:solidFill>
                  <a:schemeClr val="accent2"/>
                </a:solidFill>
              </a:rPr>
              <a:t>3 </a:t>
            </a:r>
            <a:r>
              <a:rPr lang="es-CO" sz="1600" dirty="0">
                <a:solidFill>
                  <a:srgbClr val="000000"/>
                </a:solidFill>
              </a:rPr>
              <a:t>a la ARL SURA, el cual </a:t>
            </a:r>
            <a:r>
              <a:rPr lang="es-CO" sz="1600" b="1" dirty="0">
                <a:solidFill>
                  <a:schemeClr val="accent2"/>
                </a:solidFill>
              </a:rPr>
              <a:t>1</a:t>
            </a:r>
            <a:r>
              <a:rPr lang="es-CO" sz="1600" b="1" dirty="0">
                <a:solidFill>
                  <a:schemeClr val="accent1"/>
                </a:solidFill>
              </a:rPr>
              <a:t> </a:t>
            </a:r>
            <a:r>
              <a:rPr lang="es-CO" sz="1600" dirty="0">
                <a:solidFill>
                  <a:srgbClr val="000000"/>
                </a:solidFill>
              </a:rPr>
              <a:t>de ellos correspondiente al Sr. Jorge Duque (Esguince de muñeca) fue un </a:t>
            </a:r>
            <a:r>
              <a:rPr lang="es-CO" sz="1600" b="1" dirty="0">
                <a:solidFill>
                  <a:srgbClr val="000000"/>
                </a:solidFill>
              </a:rPr>
              <a:t>at leve</a:t>
            </a:r>
            <a:r>
              <a:rPr lang="es-CO" sz="1600" dirty="0">
                <a:solidFill>
                  <a:srgbClr val="000000"/>
                </a:solidFill>
              </a:rPr>
              <a:t>. Por lo cual se reporto el evento ante: </a:t>
            </a:r>
          </a:p>
          <a:p>
            <a:pPr algn="just"/>
            <a:r>
              <a:rPr lang="es-CO" sz="1600" dirty="0">
                <a:solidFill>
                  <a:srgbClr val="000000"/>
                </a:solidFill>
              </a:rPr>
              <a:t>EPS        </a:t>
            </a:r>
            <a:r>
              <a:rPr lang="es-CO" sz="1600" dirty="0" smtClean="0">
                <a:solidFill>
                  <a:srgbClr val="000000"/>
                </a:solidFill>
              </a:rPr>
              <a:t> ARL</a:t>
            </a:r>
            <a:endParaRPr lang="es-CO" sz="1600" dirty="0"/>
          </a:p>
        </p:txBody>
      </p:sp>
      <p:sp>
        <p:nvSpPr>
          <p:cNvPr id="11" name="Rectángulo 20"/>
          <p:cNvSpPr/>
          <p:nvPr/>
        </p:nvSpPr>
        <p:spPr>
          <a:xfrm>
            <a:off x="6385163" y="5331072"/>
            <a:ext cx="5422862" cy="1229091"/>
          </a:xfrm>
          <a:prstGeom prst="rect">
            <a:avLst/>
          </a:prstGeom>
        </p:spPr>
        <p:txBody>
          <a:bodyPr wrap="square" lIns="119924" tIns="59962" rIns="119924" bIns="59962">
            <a:spAutoFit/>
          </a:bodyPr>
          <a:lstStyle/>
          <a:p>
            <a:pPr algn="just"/>
            <a:endParaRPr lang="es-CO" dirty="0"/>
          </a:p>
          <a:p>
            <a:pPr algn="just"/>
            <a:r>
              <a:rPr lang="es-CO" dirty="0"/>
              <a:t>El </a:t>
            </a:r>
            <a:r>
              <a:rPr lang="es-CO" b="1" dirty="0">
                <a:solidFill>
                  <a:schemeClr val="accent1"/>
                </a:solidFill>
              </a:rPr>
              <a:t>100% </a:t>
            </a:r>
            <a:r>
              <a:rPr lang="es-CO" dirty="0">
                <a:solidFill>
                  <a:srgbClr val="000000"/>
                </a:solidFill>
              </a:rPr>
              <a:t>de los accidentes fueron reportados ante la ARL y EPS. En comparación al 2019, que sólo se presentaron dos accidentes. </a:t>
            </a:r>
            <a:endParaRPr lang="es-CO" dirty="0"/>
          </a:p>
        </p:txBody>
      </p:sp>
      <p:pic>
        <p:nvPicPr>
          <p:cNvPr id="12" name="Picture 2" descr="C:\Users\MDOMINGUEZC\Google Drive\DOCUMENTOS BIOCS\DOCUMENTOS JORGE DUQUE\DSC00855.JPG"/>
          <p:cNvPicPr>
            <a:picLocks noChangeAspect="1" noChangeArrowheads="1"/>
          </p:cNvPicPr>
          <p:nvPr/>
        </p:nvPicPr>
        <p:blipFill>
          <a:blip r:embed="rId4" cstate="print"/>
          <a:srcRect/>
          <a:stretch>
            <a:fillRect/>
          </a:stretch>
        </p:blipFill>
        <p:spPr bwMode="auto">
          <a:xfrm>
            <a:off x="6908378" y="718634"/>
            <a:ext cx="3743531" cy="2881179"/>
          </a:xfrm>
          <a:prstGeom prst="rect">
            <a:avLst/>
          </a:prstGeom>
          <a:noFill/>
        </p:spPr>
      </p:pic>
    </p:spTree>
    <p:extLst>
      <p:ext uri="{BB962C8B-B14F-4D97-AF65-F5344CB8AC3E}">
        <p14:creationId xmlns:p14="http://schemas.microsoft.com/office/powerpoint/2010/main" val="25493272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FFCAED88-EA73-4BA6-A286-B18324E965BC}" type="slidenum">
              <a:rPr lang="es-CO" smtClean="0"/>
              <a:t>52</a:t>
            </a:fld>
            <a:endParaRPr lang="es-CO" dirty="0"/>
          </a:p>
        </p:txBody>
      </p:sp>
      <p:sp>
        <p:nvSpPr>
          <p:cNvPr id="5" name="4 Rectángulo"/>
          <p:cNvSpPr/>
          <p:nvPr/>
        </p:nvSpPr>
        <p:spPr>
          <a:xfrm>
            <a:off x="899865" y="2090686"/>
            <a:ext cx="10153128" cy="584775"/>
          </a:xfrm>
          <a:prstGeom prst="rect">
            <a:avLst/>
          </a:prstGeom>
        </p:spPr>
        <p:txBody>
          <a:bodyPr wrap="square">
            <a:spAutoFit/>
          </a:bodyPr>
          <a:lstStyle/>
          <a:p>
            <a:pPr algn="ctr"/>
            <a:r>
              <a:rPr lang="es-CO" sz="3200" b="1" dirty="0" smtClean="0"/>
              <a:t>8. Ausentismo</a:t>
            </a:r>
            <a:endParaRPr lang="es-CO" sz="3200" b="1" dirty="0"/>
          </a:p>
        </p:txBody>
      </p:sp>
      <p:sp>
        <p:nvSpPr>
          <p:cNvPr id="6" name="5 Redondear rectángulo de esquina del mismo lado"/>
          <p:cNvSpPr/>
          <p:nvPr/>
        </p:nvSpPr>
        <p:spPr>
          <a:xfrm>
            <a:off x="6096048" y="3821810"/>
            <a:ext cx="3734557" cy="2232248"/>
          </a:xfrm>
          <a:prstGeom prst="round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6 Redondear rectángulo de esquina del mismo lado"/>
          <p:cNvSpPr/>
          <p:nvPr/>
        </p:nvSpPr>
        <p:spPr>
          <a:xfrm>
            <a:off x="1943683" y="3821810"/>
            <a:ext cx="3734557" cy="2232248"/>
          </a:xfrm>
          <a:prstGeom prst="round2Same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8" name="Picture 2" descr="C:\Users\hcotes\Downloads\unnam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44" y="4006001"/>
            <a:ext cx="2654437" cy="17416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172" b="100000" l="0" r="100000">
                        <a14:foregroundMark x1="6787" y1="33724" x2="90769" y2="32292"/>
                        <a14:foregroundMark x1="87149" y1="45573" x2="181" y2="43229"/>
                        <a14:foregroundMark x1="2172" y1="89583" x2="18462" y2="96484"/>
                        <a14:foregroundMark x1="2443" y1="97005" x2="18009" y2="92188"/>
                        <a14:foregroundMark x1="21991" y1="92578" x2="31403" y2="92448"/>
                        <a14:foregroundMark x1="26968" y1="95703" x2="31403" y2="96484"/>
                        <a14:foregroundMark x1="35747" y1="92318" x2="45339" y2="96875"/>
                        <a14:foregroundMark x1="35928" y1="96615" x2="35023" y2="93229"/>
                        <a14:foregroundMark x1="48145" y1="91406" x2="52127" y2="96224"/>
                        <a14:foregroundMark x1="52489" y1="92969" x2="54661" y2="94271"/>
                        <a14:foregroundMark x1="56742" y1="93880" x2="92127" y2="93490"/>
                      </a14:backgroundRemoval>
                    </a14:imgEffect>
                  </a14:imgLayer>
                </a14:imgProps>
              </a:ext>
              <a:ext uri="{28A0092B-C50C-407E-A947-70E740481C1C}">
                <a14:useLocalDpi xmlns:a14="http://schemas.microsoft.com/office/drawing/2010/main" val="0"/>
              </a:ext>
            </a:extLst>
          </a:blip>
          <a:srcRect b="16325"/>
          <a:stretch/>
        </p:blipFill>
        <p:spPr bwMode="auto">
          <a:xfrm>
            <a:off x="6588497" y="4302092"/>
            <a:ext cx="2697230" cy="1445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pic>
    </p:spTree>
    <p:extLst>
      <p:ext uri="{BB962C8B-B14F-4D97-AF65-F5344CB8AC3E}">
        <p14:creationId xmlns:p14="http://schemas.microsoft.com/office/powerpoint/2010/main" val="13257877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p:cNvSpPr/>
          <p:nvPr/>
        </p:nvSpPr>
        <p:spPr>
          <a:xfrm>
            <a:off x="914" y="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2 Rectángulo"/>
          <p:cNvSpPr>
            <a:spLocks noChangeArrowheads="1"/>
          </p:cNvSpPr>
          <p:nvPr/>
        </p:nvSpPr>
        <p:spPr bwMode="auto">
          <a:xfrm>
            <a:off x="2010888" y="5666667"/>
            <a:ext cx="8833386" cy="104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924" tIns="59962" rIns="119924" bIns="59962">
            <a:spAutoFit/>
          </a:bodyPr>
          <a:lstStyle/>
          <a:p>
            <a:pPr algn="just"/>
            <a:r>
              <a:rPr lang="es-ES" altLang="es-CO" sz="2000" dirty="0">
                <a:latin typeface="Tahoma" panose="020B0604030504040204" pitchFamily="34" charset="0"/>
                <a:ea typeface="Tahoma" panose="020B0604030504040204" pitchFamily="34" charset="0"/>
                <a:cs typeface="Tahoma" panose="020B0604030504040204" pitchFamily="34" charset="0"/>
              </a:rPr>
              <a:t>Representando un total de </a:t>
            </a:r>
            <a:r>
              <a:rPr lang="es-ES" altLang="es-CO" sz="2000" b="1" dirty="0">
                <a:latin typeface="Tahoma" panose="020B0604030504040204" pitchFamily="34" charset="0"/>
                <a:ea typeface="Tahoma" panose="020B0604030504040204" pitchFamily="34" charset="0"/>
                <a:cs typeface="Tahoma" panose="020B0604030504040204" pitchFamily="34" charset="0"/>
              </a:rPr>
              <a:t>510</a:t>
            </a:r>
            <a:r>
              <a:rPr lang="es-ES" altLang="es-CO" sz="2000" dirty="0">
                <a:latin typeface="Tahoma" panose="020B0604030504040204" pitchFamily="34" charset="0"/>
                <a:ea typeface="Tahoma" panose="020B0604030504040204" pitchFamily="34" charset="0"/>
                <a:cs typeface="Tahoma" panose="020B0604030504040204" pitchFamily="34" charset="0"/>
              </a:rPr>
              <a:t> días perdidos, de los cuales </a:t>
            </a:r>
            <a:r>
              <a:rPr lang="es-ES" altLang="es-CO" sz="2000" b="1" dirty="0">
                <a:latin typeface="Tahoma" panose="020B0604030504040204" pitchFamily="34" charset="0"/>
                <a:ea typeface="Tahoma" panose="020B0604030504040204" pitchFamily="34" charset="0"/>
                <a:cs typeface="Tahoma" panose="020B0604030504040204" pitchFamily="34" charset="0"/>
              </a:rPr>
              <a:t>17 </a:t>
            </a:r>
            <a:r>
              <a:rPr lang="es-ES" altLang="es-CO" sz="2000" dirty="0">
                <a:latin typeface="Tahoma" panose="020B0604030504040204" pitchFamily="34" charset="0"/>
                <a:ea typeface="Tahoma" panose="020B0604030504040204" pitchFamily="34" charset="0"/>
                <a:cs typeface="Tahoma" panose="020B0604030504040204" pitchFamily="34" charset="0"/>
              </a:rPr>
              <a:t>días fueron perdidos a causa de AT </a:t>
            </a:r>
            <a:r>
              <a:rPr lang="es-ES" altLang="es-CO" sz="2000" dirty="0" smtClean="0">
                <a:latin typeface="Tahoma" panose="020B0604030504040204" pitchFamily="34" charset="0"/>
                <a:ea typeface="Tahoma" panose="020B0604030504040204" pitchFamily="34" charset="0"/>
                <a:cs typeface="Tahoma" panose="020B0604030504040204" pitchFamily="34" charset="0"/>
              </a:rPr>
              <a:t>.</a:t>
            </a:r>
          </a:p>
          <a:p>
            <a:pPr algn="just"/>
            <a:r>
              <a:rPr lang="es-ES" altLang="es-CO" sz="2000" dirty="0" smtClean="0">
                <a:latin typeface="Tahoma" panose="020B0604030504040204" pitchFamily="34" charset="0"/>
                <a:ea typeface="Tahoma" panose="020B0604030504040204" pitchFamily="34" charset="0"/>
                <a:cs typeface="Tahoma" panose="020B0604030504040204" pitchFamily="34" charset="0"/>
              </a:rPr>
              <a:t>Este informe se da a corte del 11 de Diciembre.</a:t>
            </a:r>
            <a:endParaRPr lang="es-CO" altLang="es-CO" sz="2000" dirty="0">
              <a:latin typeface="Tahoma" pitchFamily="34" charset="0"/>
              <a:ea typeface="Tahoma" panose="020B0604030504040204" pitchFamily="34" charset="0"/>
              <a:cs typeface="Tahoma" panose="020B0604030504040204" pitchFamily="34" charset="0"/>
            </a:endParaRPr>
          </a:p>
        </p:txBody>
      </p:sp>
      <p:sp>
        <p:nvSpPr>
          <p:cNvPr id="7" name="2 Título">
            <a:extLst>
              <a:ext uri="{FF2B5EF4-FFF2-40B4-BE49-F238E27FC236}">
                <a16:creationId xmlns:a16="http://schemas.microsoft.com/office/drawing/2014/main" xmlns="" id="{0D081D87-83B8-4C13-AA02-FEBF1C82A28A}"/>
              </a:ext>
            </a:extLst>
          </p:cNvPr>
          <p:cNvSpPr txBox="1">
            <a:spLocks/>
          </p:cNvSpPr>
          <p:nvPr/>
        </p:nvSpPr>
        <p:spPr>
          <a:xfrm>
            <a:off x="4969424" y="-3990"/>
            <a:ext cx="1943829" cy="734653"/>
          </a:xfrm>
          <a:prstGeom prst="rect">
            <a:avLst/>
          </a:prstGeom>
        </p:spPr>
        <p:txBody>
          <a:bodyPr vert="horz" lIns="119924" tIns="59962" rIns="119924" bIns="59962"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s-CO" sz="1800" dirty="0">
                <a:solidFill>
                  <a:schemeClr val="bg1"/>
                </a:solidFill>
                <a:latin typeface="Arial" panose="020B0604020202020204" pitchFamily="34" charset="0"/>
                <a:cs typeface="Arial" panose="020B0604020202020204" pitchFamily="34" charset="0"/>
              </a:rPr>
              <a:t>8</a:t>
            </a:r>
            <a:r>
              <a:rPr lang="es-CO" sz="1800" dirty="0" smtClean="0">
                <a:solidFill>
                  <a:schemeClr val="bg1"/>
                </a:solidFill>
                <a:latin typeface="Arial" panose="020B0604020202020204" pitchFamily="34" charset="0"/>
                <a:cs typeface="Arial" panose="020B0604020202020204" pitchFamily="34" charset="0"/>
              </a:rPr>
              <a:t>. </a:t>
            </a:r>
            <a:r>
              <a:rPr lang="es-CO" sz="1800" dirty="0">
                <a:solidFill>
                  <a:schemeClr val="bg1"/>
                </a:solidFill>
                <a:latin typeface="Arial" panose="020B0604020202020204" pitchFamily="34" charset="0"/>
                <a:cs typeface="Arial" panose="020B0604020202020204" pitchFamily="34" charset="0"/>
              </a:rPr>
              <a:t>Ausentismo</a:t>
            </a:r>
            <a:endParaRPr lang="es-CO"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0" name="1 Gráfico"/>
          <p:cNvGraphicFramePr/>
          <p:nvPr>
            <p:extLst>
              <p:ext uri="{D42A27DB-BD31-4B8C-83A1-F6EECF244321}">
                <p14:modId xmlns:p14="http://schemas.microsoft.com/office/powerpoint/2010/main" val="1753713037"/>
              </p:ext>
            </p:extLst>
          </p:nvPr>
        </p:nvGraphicFramePr>
        <p:xfrm>
          <a:off x="1115615" y="1124744"/>
          <a:ext cx="9217297" cy="4248472"/>
        </p:xfrm>
        <a:graphic>
          <a:graphicData uri="http://schemas.openxmlformats.org/drawingml/2006/chart">
            <c:chart xmlns:c="http://schemas.openxmlformats.org/drawingml/2006/chart" xmlns:r="http://schemas.openxmlformats.org/officeDocument/2006/relationships" r:id="rId3"/>
          </a:graphicData>
        </a:graphic>
      </p:graphicFrame>
      <p:sp>
        <p:nvSpPr>
          <p:cNvPr id="2" name="1 Marcador de número de diapositiva"/>
          <p:cNvSpPr>
            <a:spLocks noGrp="1"/>
          </p:cNvSpPr>
          <p:nvPr>
            <p:ph type="sldNum" sz="quarter" idx="12"/>
          </p:nvPr>
        </p:nvSpPr>
        <p:spPr/>
        <p:txBody>
          <a:bodyPr/>
          <a:lstStyle/>
          <a:p>
            <a:fld id="{FFCAED88-EA73-4BA6-A286-B18324E965BC}" type="slidenum">
              <a:rPr lang="es-CO" smtClean="0"/>
              <a:t>53</a:t>
            </a:fld>
            <a:endParaRPr lang="es-CO" dirty="0"/>
          </a:p>
        </p:txBody>
      </p:sp>
    </p:spTree>
    <p:extLst>
      <p:ext uri="{BB962C8B-B14F-4D97-AF65-F5344CB8AC3E}">
        <p14:creationId xmlns:p14="http://schemas.microsoft.com/office/powerpoint/2010/main" val="21499644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914" y="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2 Rectángulo"/>
          <p:cNvSpPr>
            <a:spLocks noChangeArrowheads="1"/>
          </p:cNvSpPr>
          <p:nvPr/>
        </p:nvSpPr>
        <p:spPr bwMode="auto">
          <a:xfrm>
            <a:off x="1785059" y="5550912"/>
            <a:ext cx="9675430"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9924" tIns="59962" rIns="119924" bIns="59962">
            <a:spAutoFit/>
          </a:bodyPr>
          <a:lstStyle/>
          <a:p>
            <a:pPr algn="just"/>
            <a:r>
              <a:rPr lang="es-ES" altLang="es-CO" sz="2000" dirty="0">
                <a:latin typeface="Tahoma" panose="020B0604030504040204" pitchFamily="34" charset="0"/>
                <a:ea typeface="Tahoma" panose="020B0604030504040204" pitchFamily="34" charset="0"/>
                <a:cs typeface="Tahoma" panose="020B0604030504040204" pitchFamily="34" charset="0"/>
              </a:rPr>
              <a:t>Durante el 2020 se presento el mayor numero de días de incapacidad por DX </a:t>
            </a:r>
            <a:r>
              <a:rPr lang="es-ES" altLang="es-CO" sz="2000" b="1" dirty="0">
                <a:latin typeface="Tahoma" panose="020B0604030504040204" pitchFamily="34" charset="0"/>
                <a:ea typeface="Tahoma" panose="020B0604030504040204" pitchFamily="34" charset="0"/>
                <a:cs typeface="Tahoma" panose="020B0604030504040204" pitchFamily="34" charset="0"/>
              </a:rPr>
              <a:t>C445</a:t>
            </a:r>
            <a:r>
              <a:rPr lang="es-ES" altLang="es-CO" sz="2000" dirty="0">
                <a:latin typeface="Tahoma" panose="020B0604030504040204" pitchFamily="34" charset="0"/>
                <a:ea typeface="Tahoma" panose="020B0604030504040204" pitchFamily="34" charset="0"/>
                <a:cs typeface="Tahoma" panose="020B0604030504040204" pitchFamily="34" charset="0"/>
              </a:rPr>
              <a:t> con un total de 180 y se presento como segundo DX </a:t>
            </a:r>
            <a:r>
              <a:rPr lang="es-ES" altLang="es-CO" sz="2000" b="1" dirty="0">
                <a:latin typeface="Tahoma" panose="020B0604030504040204" pitchFamily="34" charset="0"/>
                <a:ea typeface="Tahoma" panose="020B0604030504040204" pitchFamily="34" charset="0"/>
                <a:cs typeface="Tahoma" panose="020B0604030504040204" pitchFamily="34" charset="0"/>
              </a:rPr>
              <a:t>DHR5012 </a:t>
            </a:r>
            <a:r>
              <a:rPr lang="es-ES" altLang="es-CO" sz="2000" dirty="0">
                <a:latin typeface="Tahoma" panose="020B0604030504040204" pitchFamily="34" charset="0"/>
                <a:ea typeface="Tahoma" panose="020B0604030504040204" pitchFamily="34" charset="0"/>
                <a:cs typeface="Tahoma" panose="020B0604030504040204" pitchFamily="34" charset="0"/>
              </a:rPr>
              <a:t>con total de 129 días.</a:t>
            </a:r>
            <a:endParaRPr lang="es-CO" altLang="es-CO" sz="2000" dirty="0">
              <a:latin typeface="Tahoma" pitchFamily="34" charset="0"/>
              <a:ea typeface="Tahoma" panose="020B0604030504040204" pitchFamily="34" charset="0"/>
              <a:cs typeface="Tahoma" panose="020B0604030504040204" pitchFamily="34" charset="0"/>
            </a:endParaRPr>
          </a:p>
        </p:txBody>
      </p:sp>
      <p:sp>
        <p:nvSpPr>
          <p:cNvPr id="7" name="2 Título">
            <a:extLst>
              <a:ext uri="{FF2B5EF4-FFF2-40B4-BE49-F238E27FC236}">
                <a16:creationId xmlns:a16="http://schemas.microsoft.com/office/drawing/2014/main" xmlns="" id="{03F1B262-EB35-448F-842B-20EC79145480}"/>
              </a:ext>
            </a:extLst>
          </p:cNvPr>
          <p:cNvSpPr txBox="1">
            <a:spLocks/>
          </p:cNvSpPr>
          <p:nvPr/>
        </p:nvSpPr>
        <p:spPr>
          <a:xfrm>
            <a:off x="4789404" y="-92987"/>
            <a:ext cx="2303869" cy="734653"/>
          </a:xfrm>
          <a:prstGeom prst="rect">
            <a:avLst/>
          </a:prstGeom>
        </p:spPr>
        <p:txBody>
          <a:bodyPr vert="horz" lIns="119924" tIns="59962" rIns="119924" bIns="59962"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s-CO" sz="1800" dirty="0" smtClean="0">
                <a:solidFill>
                  <a:schemeClr val="bg1"/>
                </a:solidFill>
                <a:latin typeface="Arial" panose="020B0604020202020204" pitchFamily="34" charset="0"/>
                <a:cs typeface="Arial" panose="020B0604020202020204" pitchFamily="34" charset="0"/>
              </a:rPr>
              <a:t>8.  </a:t>
            </a:r>
            <a:r>
              <a:rPr lang="es-CO" sz="1800" dirty="0">
                <a:solidFill>
                  <a:schemeClr val="bg1"/>
                </a:solidFill>
                <a:latin typeface="Arial" panose="020B0604020202020204" pitchFamily="34" charset="0"/>
                <a:cs typeface="Arial" panose="020B0604020202020204" pitchFamily="34" charset="0"/>
              </a:rPr>
              <a:t>Ausentismo</a:t>
            </a:r>
            <a:endParaRPr lang="es-CO"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1" name="10 Gráfico"/>
          <p:cNvGraphicFramePr/>
          <p:nvPr>
            <p:extLst>
              <p:ext uri="{D42A27DB-BD31-4B8C-83A1-F6EECF244321}">
                <p14:modId xmlns:p14="http://schemas.microsoft.com/office/powerpoint/2010/main" val="1014513210"/>
              </p:ext>
            </p:extLst>
          </p:nvPr>
        </p:nvGraphicFramePr>
        <p:xfrm>
          <a:off x="286686" y="676712"/>
          <a:ext cx="11595077" cy="4317106"/>
        </p:xfrm>
        <a:graphic>
          <a:graphicData uri="http://schemas.openxmlformats.org/drawingml/2006/chart">
            <c:chart xmlns:c="http://schemas.openxmlformats.org/drawingml/2006/chart" xmlns:r="http://schemas.openxmlformats.org/officeDocument/2006/relationships" r:id="rId3"/>
          </a:graphicData>
        </a:graphic>
      </p:graphicFrame>
      <p:sp>
        <p:nvSpPr>
          <p:cNvPr id="2" name="1 Marcador de número de diapositiva"/>
          <p:cNvSpPr>
            <a:spLocks noGrp="1"/>
          </p:cNvSpPr>
          <p:nvPr>
            <p:ph type="sldNum" sz="quarter" idx="12"/>
          </p:nvPr>
        </p:nvSpPr>
        <p:spPr/>
        <p:txBody>
          <a:bodyPr/>
          <a:lstStyle/>
          <a:p>
            <a:fld id="{FFCAED88-EA73-4BA6-A286-B18324E965BC}" type="slidenum">
              <a:rPr lang="es-CO" smtClean="0"/>
              <a:t>54</a:t>
            </a:fld>
            <a:endParaRPr lang="es-CO" dirty="0"/>
          </a:p>
        </p:txBody>
      </p:sp>
    </p:spTree>
    <p:extLst>
      <p:ext uri="{BB962C8B-B14F-4D97-AF65-F5344CB8AC3E}">
        <p14:creationId xmlns:p14="http://schemas.microsoft.com/office/powerpoint/2010/main" val="36014622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FFCAED88-EA73-4BA6-A286-B18324E965BC}" type="slidenum">
              <a:rPr lang="es-CO" smtClean="0"/>
              <a:t>55</a:t>
            </a:fld>
            <a:endParaRPr lang="es-CO" dirty="0"/>
          </a:p>
        </p:txBody>
      </p:sp>
      <p:sp>
        <p:nvSpPr>
          <p:cNvPr id="5" name="4 Rectángulo"/>
          <p:cNvSpPr/>
          <p:nvPr/>
        </p:nvSpPr>
        <p:spPr>
          <a:xfrm>
            <a:off x="899865" y="2090686"/>
            <a:ext cx="10153128" cy="584775"/>
          </a:xfrm>
          <a:prstGeom prst="rect">
            <a:avLst/>
          </a:prstGeom>
        </p:spPr>
        <p:txBody>
          <a:bodyPr wrap="square">
            <a:spAutoFit/>
          </a:bodyPr>
          <a:lstStyle/>
          <a:p>
            <a:pPr algn="ctr"/>
            <a:r>
              <a:rPr lang="es-CO" sz="3200" b="1" dirty="0" smtClean="0"/>
              <a:t>8. Plan de trabajo Anual SG-SST</a:t>
            </a:r>
            <a:endParaRPr lang="es-CO" sz="3200" b="1" dirty="0"/>
          </a:p>
        </p:txBody>
      </p:sp>
      <p:sp>
        <p:nvSpPr>
          <p:cNvPr id="6" name="5 Redondear rectángulo de esquina del mismo lado"/>
          <p:cNvSpPr/>
          <p:nvPr/>
        </p:nvSpPr>
        <p:spPr>
          <a:xfrm>
            <a:off x="6096048" y="3821810"/>
            <a:ext cx="3734557" cy="2232248"/>
          </a:xfrm>
          <a:prstGeom prst="round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6 Redondear rectángulo de esquina del mismo lado"/>
          <p:cNvSpPr/>
          <p:nvPr/>
        </p:nvSpPr>
        <p:spPr>
          <a:xfrm>
            <a:off x="1943683" y="3821810"/>
            <a:ext cx="3734557" cy="2232248"/>
          </a:xfrm>
          <a:prstGeom prst="round2Same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8" name="Picture 2" descr="C:\Users\hcotes\Downloads\unnam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44" y="4006001"/>
            <a:ext cx="2654437" cy="17416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172" b="100000" l="0" r="100000">
                        <a14:foregroundMark x1="6787" y1="33724" x2="90769" y2="32292"/>
                        <a14:foregroundMark x1="87149" y1="45573" x2="181" y2="43229"/>
                        <a14:foregroundMark x1="2172" y1="89583" x2="18462" y2="96484"/>
                        <a14:foregroundMark x1="2443" y1="97005" x2="18009" y2="92188"/>
                        <a14:foregroundMark x1="21991" y1="92578" x2="31403" y2="92448"/>
                        <a14:foregroundMark x1="26968" y1="95703" x2="31403" y2="96484"/>
                        <a14:foregroundMark x1="35747" y1="92318" x2="45339" y2="96875"/>
                        <a14:foregroundMark x1="35928" y1="96615" x2="35023" y2="93229"/>
                        <a14:foregroundMark x1="48145" y1="91406" x2="52127" y2="96224"/>
                        <a14:foregroundMark x1="52489" y1="92969" x2="54661" y2="94271"/>
                        <a14:foregroundMark x1="56742" y1="93880" x2="92127" y2="93490"/>
                      </a14:backgroundRemoval>
                    </a14:imgEffect>
                  </a14:imgLayer>
                </a14:imgProps>
              </a:ext>
              <a:ext uri="{28A0092B-C50C-407E-A947-70E740481C1C}">
                <a14:useLocalDpi xmlns:a14="http://schemas.microsoft.com/office/drawing/2010/main" val="0"/>
              </a:ext>
            </a:extLst>
          </a:blip>
          <a:srcRect b="16325"/>
          <a:stretch/>
        </p:blipFill>
        <p:spPr bwMode="auto">
          <a:xfrm>
            <a:off x="6588497" y="4302092"/>
            <a:ext cx="2697230" cy="1445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pic>
    </p:spTree>
    <p:extLst>
      <p:ext uri="{BB962C8B-B14F-4D97-AF65-F5344CB8AC3E}">
        <p14:creationId xmlns:p14="http://schemas.microsoft.com/office/powerpoint/2010/main" val="33015247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4 Rectángulo"/>
          <p:cNvSpPr/>
          <p:nvPr/>
        </p:nvSpPr>
        <p:spPr>
          <a:xfrm>
            <a:off x="914" y="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2 Título"/>
          <p:cNvSpPr txBox="1">
            <a:spLocks/>
          </p:cNvSpPr>
          <p:nvPr/>
        </p:nvSpPr>
        <p:spPr>
          <a:xfrm>
            <a:off x="2173803" y="-169955"/>
            <a:ext cx="8041349" cy="888589"/>
          </a:xfrm>
          <a:prstGeom prst="rect">
            <a:avLst/>
          </a:prstGeom>
        </p:spPr>
        <p:txBody>
          <a:bodyPr vert="horz" lIns="119924" tIns="59962" rIns="119924" bIns="59962"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s-CO" sz="18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9</a:t>
            </a:r>
            <a:r>
              <a:rPr lang="es-CO" sz="1800"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s-CO" sz="18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Cumplimiento del Plan de Trabajo anual en SST 2020 </a:t>
            </a:r>
            <a:r>
              <a:rPr lang="es-CO" sz="1800"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BIOSC</a:t>
            </a:r>
            <a:endParaRPr lang="es-CO" sz="1800" dirty="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6" name="Rectángulo 5"/>
          <p:cNvSpPr/>
          <p:nvPr/>
        </p:nvSpPr>
        <p:spPr>
          <a:xfrm>
            <a:off x="1502514" y="1228480"/>
            <a:ext cx="8420436" cy="759183"/>
          </a:xfrm>
          <a:prstGeom prst="rect">
            <a:avLst/>
          </a:prstGeom>
        </p:spPr>
        <p:txBody>
          <a:bodyPr wrap="square" lIns="119924" tIns="59962" rIns="119924" bIns="59962">
            <a:spAutoFit/>
          </a:bodyPr>
          <a:lstStyle/>
          <a:p>
            <a:pPr algn="just"/>
            <a:r>
              <a:rPr lang="es-CO" sz="1300" dirty="0"/>
              <a:t>De las actividades planificadas se llevaron a cabo el </a:t>
            </a:r>
            <a:r>
              <a:rPr lang="es-CO" sz="1400" dirty="0">
                <a:solidFill>
                  <a:schemeClr val="accent4"/>
                </a:solidFill>
              </a:rPr>
              <a:t>71,8% </a:t>
            </a:r>
            <a:r>
              <a:rPr lang="es-CO" sz="1300" dirty="0"/>
              <a:t>se cerraron, debido a la afectación generada por la pandemia del COVID-19 y entre las cuales se pueden resaltar:</a:t>
            </a:r>
          </a:p>
          <a:p>
            <a:pPr algn="just"/>
            <a:endParaRPr lang="es-CO" sz="1300" dirty="0"/>
          </a:p>
        </p:txBody>
      </p:sp>
      <p:sp>
        <p:nvSpPr>
          <p:cNvPr id="4" name="Rectángulo 3"/>
          <p:cNvSpPr/>
          <p:nvPr/>
        </p:nvSpPr>
        <p:spPr>
          <a:xfrm>
            <a:off x="1636647" y="1673803"/>
            <a:ext cx="9075358" cy="553997"/>
          </a:xfrm>
          <a:prstGeom prst="rect">
            <a:avLst/>
          </a:prstGeom>
        </p:spPr>
        <p:txBody>
          <a:bodyPr wrap="square" lIns="119924" tIns="59962" rIns="119924" bIns="59962">
            <a:spAutoFit/>
          </a:bodyPr>
          <a:lstStyle/>
          <a:p>
            <a:pPr algn="just"/>
            <a:r>
              <a:rPr lang="es-CO" sz="1300" b="1" i="1" dirty="0"/>
              <a:t>El cumplimiento del programa de inspecciones en SST: </a:t>
            </a:r>
            <a:r>
              <a:rPr lang="es-CO" sz="1300" dirty="0"/>
              <a:t>De un </a:t>
            </a:r>
            <a:r>
              <a:rPr lang="es-CO" sz="1400" dirty="0">
                <a:solidFill>
                  <a:schemeClr val="accent4"/>
                </a:solidFill>
              </a:rPr>
              <a:t>100% </a:t>
            </a:r>
            <a:r>
              <a:rPr lang="es-CO" sz="1300" dirty="0"/>
              <a:t>se cumplió </a:t>
            </a:r>
            <a:r>
              <a:rPr lang="es-CO" sz="1400" dirty="0">
                <a:solidFill>
                  <a:schemeClr val="accent4"/>
                </a:solidFill>
              </a:rPr>
              <a:t>94,7%: </a:t>
            </a:r>
            <a:r>
              <a:rPr lang="es-CO" sz="1300" dirty="0"/>
              <a:t>Inspecciones atmosféricas por día, equipos contra incendios que fueron renovados en el mes de Octubre en su totalidad (Extintores)</a:t>
            </a:r>
          </a:p>
        </p:txBody>
      </p:sp>
      <p:pic>
        <p:nvPicPr>
          <p:cNvPr id="12" name="Imagen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0185" y="3050863"/>
            <a:ext cx="264505" cy="231589"/>
          </a:xfrm>
          <a:prstGeom prst="rect">
            <a:avLst/>
          </a:prstGeom>
        </p:spPr>
      </p:pic>
      <p:pic>
        <p:nvPicPr>
          <p:cNvPr id="13" name="Imagen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682" y="5631576"/>
            <a:ext cx="321113" cy="281153"/>
          </a:xfrm>
          <a:prstGeom prst="rect">
            <a:avLst/>
          </a:prstGeom>
        </p:spPr>
      </p:pic>
      <p:sp>
        <p:nvSpPr>
          <p:cNvPr id="14" name="Rectángulo 13"/>
          <p:cNvSpPr/>
          <p:nvPr/>
        </p:nvSpPr>
        <p:spPr>
          <a:xfrm>
            <a:off x="1679384" y="2254437"/>
            <a:ext cx="9262479" cy="943848"/>
          </a:xfrm>
          <a:prstGeom prst="rect">
            <a:avLst/>
          </a:prstGeom>
        </p:spPr>
        <p:txBody>
          <a:bodyPr wrap="square" lIns="119924" tIns="59962" rIns="119924" bIns="59962">
            <a:spAutoFit/>
          </a:bodyPr>
          <a:lstStyle/>
          <a:p>
            <a:pPr algn="just"/>
            <a:r>
              <a:rPr lang="es-CO" sz="1300" b="1" i="1" dirty="0"/>
              <a:t>Programa de Gestión Riesgo Químico: </a:t>
            </a:r>
            <a:r>
              <a:rPr lang="es-CO" sz="1300" dirty="0"/>
              <a:t>Realización de mediciones higiénicas para ácido sulfúrico en el laboratorio: Se realizo medición de ácido sulfúrico con el objetivo de evaluar concentración de la sustancia química en el laboratorio durante la toma de muestras o procesos realizados por los analistas, las recomendaciones emitidas por el medico toxicólogo.  </a:t>
            </a:r>
          </a:p>
          <a:p>
            <a:pPr algn="just"/>
            <a:endParaRPr lang="es-CO" sz="1300" dirty="0"/>
          </a:p>
        </p:txBody>
      </p:sp>
      <p:sp>
        <p:nvSpPr>
          <p:cNvPr id="16" name="Rectángulo 15"/>
          <p:cNvSpPr/>
          <p:nvPr/>
        </p:nvSpPr>
        <p:spPr>
          <a:xfrm>
            <a:off x="1636647" y="5659312"/>
            <a:ext cx="9449600" cy="553997"/>
          </a:xfrm>
          <a:prstGeom prst="rect">
            <a:avLst/>
          </a:prstGeom>
        </p:spPr>
        <p:txBody>
          <a:bodyPr wrap="square" lIns="119924" tIns="59962" rIns="119924" bIns="59962">
            <a:spAutoFit/>
          </a:bodyPr>
          <a:lstStyle/>
          <a:p>
            <a:pPr algn="just"/>
            <a:r>
              <a:rPr lang="es-CO" sz="1300" b="1" dirty="0"/>
              <a:t>Programa de Estilo de Vida y Trabajo Saludable de un </a:t>
            </a:r>
            <a:r>
              <a:rPr lang="es-CO" sz="1400" dirty="0">
                <a:solidFill>
                  <a:schemeClr val="accent4"/>
                </a:solidFill>
              </a:rPr>
              <a:t>100%  </a:t>
            </a:r>
            <a:r>
              <a:rPr lang="es-CO" sz="1300" b="1" dirty="0"/>
              <a:t>se cumplió un </a:t>
            </a:r>
            <a:r>
              <a:rPr lang="es-CO" sz="1400" dirty="0">
                <a:solidFill>
                  <a:schemeClr val="accent4"/>
                </a:solidFill>
              </a:rPr>
              <a:t>90,9%: </a:t>
            </a:r>
            <a:r>
              <a:rPr lang="es-CO" sz="1300" dirty="0"/>
              <a:t>Charlas SST en la prevención del consumo de Sustancias, Alcohol, drogas y fármacos, promoción, alimentación y hábitos saludables.</a:t>
            </a:r>
          </a:p>
        </p:txBody>
      </p:sp>
      <p:pic>
        <p:nvPicPr>
          <p:cNvPr id="22" name="Imagen 21">
            <a:extLst>
              <a:ext uri="{FF2B5EF4-FFF2-40B4-BE49-F238E27FC236}">
                <a16:creationId xmlns:a16="http://schemas.microsoft.com/office/drawing/2014/main" xmlns="" id="{F6D1855D-6646-4BFF-B424-8BD2C3330F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9526" y="1749548"/>
            <a:ext cx="229858" cy="201253"/>
          </a:xfrm>
          <a:prstGeom prst="rect">
            <a:avLst/>
          </a:prstGeom>
        </p:spPr>
      </p:pic>
      <p:pic>
        <p:nvPicPr>
          <p:cNvPr id="23" name="Imagen 22">
            <a:extLst>
              <a:ext uri="{FF2B5EF4-FFF2-40B4-BE49-F238E27FC236}">
                <a16:creationId xmlns:a16="http://schemas.microsoft.com/office/drawing/2014/main" xmlns="" id="{E9F4034B-64DB-47A3-BD14-243B857409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9438" y="2348880"/>
            <a:ext cx="229858" cy="201253"/>
          </a:xfrm>
          <a:prstGeom prst="rect">
            <a:avLst/>
          </a:prstGeom>
        </p:spPr>
      </p:pic>
      <p:pic>
        <p:nvPicPr>
          <p:cNvPr id="24" name="Imagen 23">
            <a:extLst>
              <a:ext uri="{FF2B5EF4-FFF2-40B4-BE49-F238E27FC236}">
                <a16:creationId xmlns:a16="http://schemas.microsoft.com/office/drawing/2014/main" xmlns="" id="{6F4D0892-4A90-4E1B-B77E-C907D1A634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9526" y="5724024"/>
            <a:ext cx="229858" cy="201253"/>
          </a:xfrm>
          <a:prstGeom prst="rect">
            <a:avLst/>
          </a:prstGeom>
        </p:spPr>
      </p:pic>
      <p:graphicFrame>
        <p:nvGraphicFramePr>
          <p:cNvPr id="25" name="Tabla 1"/>
          <p:cNvGraphicFramePr>
            <a:graphicFrameLocks noGrp="1"/>
          </p:cNvGraphicFramePr>
          <p:nvPr>
            <p:extLst>
              <p:ext uri="{D42A27DB-BD31-4B8C-83A1-F6EECF244321}">
                <p14:modId xmlns:p14="http://schemas.microsoft.com/office/powerpoint/2010/main" val="990911493"/>
              </p:ext>
            </p:extLst>
          </p:nvPr>
        </p:nvGraphicFramePr>
        <p:xfrm>
          <a:off x="4356249" y="3037546"/>
          <a:ext cx="3087493" cy="2511100"/>
        </p:xfrm>
        <a:graphic>
          <a:graphicData uri="http://schemas.openxmlformats.org/drawingml/2006/table">
            <a:tbl>
              <a:tblPr firstRow="1" firstCol="1" bandRow="1">
                <a:tableStyleId>{5C22544A-7EE6-4342-B048-85BDC9FD1C3A}</a:tableStyleId>
              </a:tblPr>
              <a:tblGrid>
                <a:gridCol w="3087493">
                  <a:extLst>
                    <a:ext uri="{9D8B030D-6E8A-4147-A177-3AD203B41FA5}">
                      <a16:colId xmlns:a16="http://schemas.microsoft.com/office/drawing/2014/main" xmlns="" val="510558548"/>
                    </a:ext>
                  </a:extLst>
                </a:gridCol>
              </a:tblGrid>
              <a:tr h="268053">
                <a:tc>
                  <a:txBody>
                    <a:bodyPr/>
                    <a:lstStyle/>
                    <a:p>
                      <a:pPr algn="ctr">
                        <a:lnSpc>
                          <a:spcPct val="107000"/>
                        </a:lnSpc>
                        <a:spcAft>
                          <a:spcPts val="0"/>
                        </a:spcAft>
                      </a:pPr>
                      <a:r>
                        <a:rPr lang="es-CO" sz="1300" dirty="0" smtClean="0">
                          <a:solidFill>
                            <a:schemeClr val="tx1"/>
                          </a:solidFill>
                          <a:effectLst/>
                        </a:rPr>
                        <a:t>ACTIVIDADES REALIZADAS</a:t>
                      </a:r>
                      <a:endParaRPr lang="es-CO"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5850" marR="85850" marT="0" marB="0"/>
                </a:tc>
                <a:extLst>
                  <a:ext uri="{0D108BD9-81ED-4DB2-BD59-A6C34878D82A}">
                    <a16:rowId xmlns:a16="http://schemas.microsoft.com/office/drawing/2014/main" xmlns="" val="215228396"/>
                  </a:ext>
                </a:extLst>
              </a:tr>
              <a:tr h="2243047">
                <a:tc>
                  <a:txBody>
                    <a:bodyPr/>
                    <a:lstStyle/>
                    <a:p>
                      <a:pPr>
                        <a:lnSpc>
                          <a:spcPct val="107000"/>
                        </a:lnSpc>
                        <a:spcAft>
                          <a:spcPts val="0"/>
                        </a:spcAft>
                      </a:pPr>
                      <a:endParaRPr lang="es-CO" sz="1300" dirty="0">
                        <a:effectLst/>
                      </a:endParaRPr>
                    </a:p>
                    <a:p>
                      <a:pPr>
                        <a:lnSpc>
                          <a:spcPct val="107000"/>
                        </a:lnSpc>
                        <a:spcAft>
                          <a:spcPts val="0"/>
                        </a:spcAft>
                      </a:pPr>
                      <a:r>
                        <a:rPr lang="es-CO" sz="1300" dirty="0">
                          <a:effectLst/>
                        </a:rPr>
                        <a:t>Diagnostico a la gestión integral de riesgo químico.</a:t>
                      </a:r>
                    </a:p>
                    <a:p>
                      <a:pPr>
                        <a:lnSpc>
                          <a:spcPct val="107000"/>
                        </a:lnSpc>
                        <a:spcAft>
                          <a:spcPts val="0"/>
                        </a:spcAft>
                      </a:pPr>
                      <a:endParaRPr lang="es-CO" sz="1300" dirty="0">
                        <a:effectLst/>
                      </a:endParaRPr>
                    </a:p>
                    <a:p>
                      <a:pPr>
                        <a:lnSpc>
                          <a:spcPct val="107000"/>
                        </a:lnSpc>
                        <a:spcAft>
                          <a:spcPts val="0"/>
                        </a:spcAft>
                      </a:pPr>
                      <a:r>
                        <a:rPr lang="es-ES" sz="1300" dirty="0">
                          <a:effectLst/>
                        </a:rPr>
                        <a:t>Inspección de las condiciones de manejo de sustancias químicas.</a:t>
                      </a:r>
                    </a:p>
                    <a:p>
                      <a:pPr>
                        <a:lnSpc>
                          <a:spcPct val="107000"/>
                        </a:lnSpc>
                        <a:spcAft>
                          <a:spcPts val="0"/>
                        </a:spcAft>
                      </a:pPr>
                      <a:endParaRPr lang="es-ES" sz="1300" dirty="0">
                        <a:effectLst/>
                      </a:endParaRPr>
                    </a:p>
                    <a:p>
                      <a:pPr>
                        <a:lnSpc>
                          <a:spcPct val="107000"/>
                        </a:lnSpc>
                        <a:spcAft>
                          <a:spcPts val="0"/>
                        </a:spcAft>
                      </a:pPr>
                      <a:r>
                        <a:rPr lang="es-ES" sz="1300" dirty="0">
                          <a:effectLst/>
                        </a:rPr>
                        <a:t>Revisión de sustancias químicas del inventario</a:t>
                      </a:r>
                      <a:r>
                        <a:rPr lang="es-ES" sz="1300" dirty="0" smtClean="0">
                          <a:effectLst/>
                        </a:rPr>
                        <a:t>.</a:t>
                      </a:r>
                      <a:endParaRPr lang="es-CO" sz="1300" dirty="0">
                        <a:effectLst/>
                      </a:endParaRPr>
                    </a:p>
                  </a:txBody>
                  <a:tcPr marL="85850" marR="85850" marT="0" marB="0"/>
                </a:tc>
                <a:extLst>
                  <a:ext uri="{0D108BD9-81ED-4DB2-BD59-A6C34878D82A}">
                    <a16:rowId xmlns:a16="http://schemas.microsoft.com/office/drawing/2014/main" xmlns="" val="3377943414"/>
                  </a:ext>
                </a:extLst>
              </a:tr>
            </a:tbl>
          </a:graphicData>
        </a:graphic>
      </p:graphicFrame>
      <p:sp>
        <p:nvSpPr>
          <p:cNvPr id="2" name="1 Marcador de número de diapositiva"/>
          <p:cNvSpPr>
            <a:spLocks noGrp="1"/>
          </p:cNvSpPr>
          <p:nvPr>
            <p:ph type="sldNum" sz="quarter" idx="12"/>
          </p:nvPr>
        </p:nvSpPr>
        <p:spPr/>
        <p:txBody>
          <a:bodyPr/>
          <a:lstStyle/>
          <a:p>
            <a:fld id="{FFCAED88-EA73-4BA6-A286-B18324E965BC}" type="slidenum">
              <a:rPr lang="es-CO" smtClean="0"/>
              <a:t>56</a:t>
            </a:fld>
            <a:endParaRPr lang="es-CO" dirty="0"/>
          </a:p>
        </p:txBody>
      </p:sp>
    </p:spTree>
    <p:extLst>
      <p:ext uri="{BB962C8B-B14F-4D97-AF65-F5344CB8AC3E}">
        <p14:creationId xmlns:p14="http://schemas.microsoft.com/office/powerpoint/2010/main" val="384874852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Rectángulo"/>
          <p:cNvSpPr/>
          <p:nvPr/>
        </p:nvSpPr>
        <p:spPr>
          <a:xfrm>
            <a:off x="914" y="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2 Título"/>
          <p:cNvSpPr txBox="1">
            <a:spLocks/>
          </p:cNvSpPr>
          <p:nvPr/>
        </p:nvSpPr>
        <p:spPr>
          <a:xfrm>
            <a:off x="2087863" y="-169955"/>
            <a:ext cx="8041349" cy="888589"/>
          </a:xfrm>
          <a:prstGeom prst="rect">
            <a:avLst/>
          </a:prstGeom>
        </p:spPr>
        <p:txBody>
          <a:bodyPr vert="horz" lIns="119924" tIns="59962" rIns="119924" bIns="59962"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s-CO" sz="1800" dirty="0">
                <a:solidFill>
                  <a:schemeClr val="bg1"/>
                </a:solidFill>
                <a:latin typeface="Arial" panose="020B0604020202020204" pitchFamily="34" charset="0"/>
                <a:cs typeface="Arial" panose="020B0604020202020204" pitchFamily="34" charset="0"/>
              </a:rPr>
              <a:t>9</a:t>
            </a:r>
            <a:r>
              <a:rPr lang="es-CO" sz="1800" dirty="0" smtClean="0">
                <a:solidFill>
                  <a:schemeClr val="bg1"/>
                </a:solidFill>
                <a:latin typeface="Arial" panose="020B0604020202020204" pitchFamily="34" charset="0"/>
                <a:cs typeface="Arial" panose="020B0604020202020204" pitchFamily="34" charset="0"/>
              </a:rPr>
              <a:t>. </a:t>
            </a:r>
            <a:r>
              <a:rPr lang="es-CO" sz="1800" dirty="0">
                <a:solidFill>
                  <a:schemeClr val="bg1"/>
                </a:solidFill>
                <a:latin typeface="Arial" panose="020B0604020202020204" pitchFamily="34" charset="0"/>
                <a:cs typeface="Arial" panose="020B0604020202020204" pitchFamily="34" charset="0"/>
              </a:rPr>
              <a:t>Plan de Trabajo anual en SST 2020 </a:t>
            </a:r>
            <a:r>
              <a:rPr lang="es-CO" sz="1800" dirty="0" smtClean="0">
                <a:solidFill>
                  <a:schemeClr val="bg1"/>
                </a:solidFill>
                <a:latin typeface="Arial" panose="020B0604020202020204" pitchFamily="34" charset="0"/>
                <a:cs typeface="Arial" panose="020B0604020202020204" pitchFamily="34" charset="0"/>
              </a:rPr>
              <a:t>BIOSC</a:t>
            </a:r>
            <a:endParaRPr lang="es-CO" sz="1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ángulo 5"/>
          <p:cNvSpPr/>
          <p:nvPr/>
        </p:nvSpPr>
        <p:spPr>
          <a:xfrm>
            <a:off x="2010888" y="1421679"/>
            <a:ext cx="8701117" cy="759183"/>
          </a:xfrm>
          <a:prstGeom prst="rect">
            <a:avLst/>
          </a:prstGeom>
        </p:spPr>
        <p:txBody>
          <a:bodyPr wrap="square" lIns="119924" tIns="59962" rIns="119924" bIns="59962">
            <a:spAutoFit/>
          </a:bodyPr>
          <a:lstStyle/>
          <a:p>
            <a:pPr algn="just"/>
            <a:r>
              <a:rPr lang="es-CO" sz="1300" dirty="0"/>
              <a:t>Se cumplió con un </a:t>
            </a:r>
            <a:r>
              <a:rPr lang="es-CO" sz="1400" dirty="0">
                <a:solidFill>
                  <a:schemeClr val="accent4"/>
                </a:solidFill>
              </a:rPr>
              <a:t>62% </a:t>
            </a:r>
            <a:r>
              <a:rPr lang="es-CO" sz="1300" dirty="0"/>
              <a:t>el </a:t>
            </a:r>
            <a:r>
              <a:rPr lang="es-CO" sz="1300" b="1" dirty="0"/>
              <a:t>Programa de prevención de desorden musculoesquelético:  </a:t>
            </a:r>
            <a:r>
              <a:rPr lang="es-CO" sz="1300" dirty="0"/>
              <a:t>Se realizó </a:t>
            </a:r>
            <a:r>
              <a:rPr lang="en-US" sz="1300" dirty="0"/>
              <a:t>Linea Basal PVE PDME, </a:t>
            </a:r>
            <a:r>
              <a:rPr lang="es-ES" sz="1300" dirty="0"/>
              <a:t>Diagnóstico de condiciones de salud y trabajo , Programa o procedimiento para la gestión del riesgo , Inspecciones de puesto de trabajo – Administrativo, Reconocimiento del proceso - Cargue y descargue .</a:t>
            </a:r>
            <a:endParaRPr lang="es-CO" sz="1300" dirty="0"/>
          </a:p>
        </p:txBody>
      </p:sp>
      <p:pic>
        <p:nvPicPr>
          <p:cNvPr id="12" name="Imagen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343" y="846632"/>
            <a:ext cx="264505" cy="231589"/>
          </a:xfrm>
          <a:prstGeom prst="rect">
            <a:avLst/>
          </a:prstGeom>
        </p:spPr>
      </p:pic>
      <p:pic>
        <p:nvPicPr>
          <p:cNvPr id="13" name="Imagen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595" y="2756889"/>
            <a:ext cx="321113" cy="281153"/>
          </a:xfrm>
          <a:prstGeom prst="rect">
            <a:avLst/>
          </a:prstGeom>
        </p:spPr>
      </p:pic>
      <p:sp>
        <p:nvSpPr>
          <p:cNvPr id="2" name="Rectángulo 1">
            <a:extLst>
              <a:ext uri="{FF2B5EF4-FFF2-40B4-BE49-F238E27FC236}">
                <a16:creationId xmlns:a16="http://schemas.microsoft.com/office/drawing/2014/main" xmlns="" id="{7B43E9EA-F4B4-4B33-BFAD-08542E365B0D}"/>
              </a:ext>
            </a:extLst>
          </p:cNvPr>
          <p:cNvSpPr/>
          <p:nvPr/>
        </p:nvSpPr>
        <p:spPr>
          <a:xfrm>
            <a:off x="2010889" y="2372884"/>
            <a:ext cx="8840758" cy="1354217"/>
          </a:xfrm>
          <a:prstGeom prst="rect">
            <a:avLst/>
          </a:prstGeom>
        </p:spPr>
        <p:txBody>
          <a:bodyPr wrap="square" lIns="119924" tIns="59962" rIns="119924" bIns="59962">
            <a:spAutoFit/>
          </a:bodyPr>
          <a:lstStyle/>
          <a:p>
            <a:pPr algn="just"/>
            <a:r>
              <a:rPr lang="es-CO" sz="1300" b="1" dirty="0"/>
              <a:t>Elaboración y socialización del Protocolo COVID-19 desde el momento de la declaración de la pandemia hasta la fecha: C</a:t>
            </a:r>
            <a:r>
              <a:rPr lang="es-CO" sz="1300" dirty="0"/>
              <a:t>apacitaciones, aforos (zonas demarcadas en salón multipropósitos y comedores), firmas de compromisos COVID, capacitación a Contratistas</a:t>
            </a:r>
            <a:r>
              <a:rPr lang="es-CO" sz="1300" b="1" dirty="0"/>
              <a:t> </a:t>
            </a:r>
            <a:r>
              <a:rPr lang="es-CO" sz="1300" dirty="0"/>
              <a:t>, señalización, ubicación de carteles informativos, toma de temperatura, entrega de EPP (tapabocas, caretas), hipoclorito, protocolos de desinfección e inspecciones por parte de la ARL SURA para verificación de cumplimiento con cumplimiento de 100%. Cabe resaltar que a la fecha Biocombustibles no ha presentado el primer caso sospechoso o positivo para COVID-19.</a:t>
            </a:r>
            <a:endParaRPr lang="es-MX" sz="1300" dirty="0"/>
          </a:p>
        </p:txBody>
      </p:sp>
      <p:sp>
        <p:nvSpPr>
          <p:cNvPr id="15" name="Rectángulo 14">
            <a:extLst>
              <a:ext uri="{FF2B5EF4-FFF2-40B4-BE49-F238E27FC236}">
                <a16:creationId xmlns:a16="http://schemas.microsoft.com/office/drawing/2014/main" xmlns="" id="{7A840A9D-700E-4952-8AA5-B8D09C262C72}"/>
              </a:ext>
            </a:extLst>
          </p:cNvPr>
          <p:cNvSpPr/>
          <p:nvPr/>
        </p:nvSpPr>
        <p:spPr>
          <a:xfrm>
            <a:off x="2104449" y="5692994"/>
            <a:ext cx="9356039" cy="328295"/>
          </a:xfrm>
          <a:prstGeom prst="rect">
            <a:avLst/>
          </a:prstGeom>
        </p:spPr>
        <p:txBody>
          <a:bodyPr wrap="square" lIns="119924" tIns="59962" rIns="119924" bIns="59962">
            <a:spAutoFit/>
          </a:bodyPr>
          <a:lstStyle/>
          <a:p>
            <a:pPr algn="just"/>
            <a:r>
              <a:rPr lang="es-MX" sz="1300" dirty="0"/>
              <a:t>Realización de programa de Reincorporación y readaptación laboral, en revisión y aprobación por SIG.</a:t>
            </a:r>
          </a:p>
        </p:txBody>
      </p:sp>
      <p:pic>
        <p:nvPicPr>
          <p:cNvPr id="17" name="Imagen 16">
            <a:extLst>
              <a:ext uri="{FF2B5EF4-FFF2-40B4-BE49-F238E27FC236}">
                <a16:creationId xmlns:a16="http://schemas.microsoft.com/office/drawing/2014/main" xmlns="" id="{F7215750-041C-4AA1-BF50-8DADBD51C5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5666" y="5328624"/>
            <a:ext cx="321113" cy="281153"/>
          </a:xfrm>
          <a:prstGeom prst="rect">
            <a:avLst/>
          </a:prstGeom>
        </p:spPr>
      </p:pic>
      <p:pic>
        <p:nvPicPr>
          <p:cNvPr id="21" name="Imagen 20">
            <a:extLst>
              <a:ext uri="{FF2B5EF4-FFF2-40B4-BE49-F238E27FC236}">
                <a16:creationId xmlns:a16="http://schemas.microsoft.com/office/drawing/2014/main" xmlns="" id="{DBD7BE9E-70FB-4FA5-AEA6-95391E4F7E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767" y="1499555"/>
            <a:ext cx="229858" cy="201253"/>
          </a:xfrm>
          <a:prstGeom prst="rect">
            <a:avLst/>
          </a:prstGeom>
        </p:spPr>
      </p:pic>
      <p:pic>
        <p:nvPicPr>
          <p:cNvPr id="22" name="Imagen 21">
            <a:extLst>
              <a:ext uri="{FF2B5EF4-FFF2-40B4-BE49-F238E27FC236}">
                <a16:creationId xmlns:a16="http://schemas.microsoft.com/office/drawing/2014/main" xmlns="" id="{FE9CE29C-4D3D-49C5-861B-32D2A07B0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1071" y="2454071"/>
            <a:ext cx="229858" cy="201253"/>
          </a:xfrm>
          <a:prstGeom prst="rect">
            <a:avLst/>
          </a:prstGeom>
        </p:spPr>
      </p:pic>
      <p:pic>
        <p:nvPicPr>
          <p:cNvPr id="23" name="Imagen 22">
            <a:extLst>
              <a:ext uri="{FF2B5EF4-FFF2-40B4-BE49-F238E27FC236}">
                <a16:creationId xmlns:a16="http://schemas.microsoft.com/office/drawing/2014/main" xmlns="" id="{08AC8A5F-A5EE-4B46-8C03-01697ED901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1635" y="5724024"/>
            <a:ext cx="229858" cy="201253"/>
          </a:xfrm>
          <a:prstGeom prst="rect">
            <a:avLst/>
          </a:prstGeom>
        </p:spPr>
      </p:pic>
      <p:pic>
        <p:nvPicPr>
          <p:cNvPr id="5123" name="Picture 3" descr="C:\Users\MDOMINGUEZC\Pictures\DSC00832.JPG"/>
          <p:cNvPicPr>
            <a:picLocks noChangeAspect="1" noChangeArrowheads="1"/>
          </p:cNvPicPr>
          <p:nvPr/>
        </p:nvPicPr>
        <p:blipFill>
          <a:blip r:embed="rId4" cstate="print"/>
          <a:srcRect/>
          <a:stretch>
            <a:fillRect/>
          </a:stretch>
        </p:blipFill>
        <p:spPr bwMode="auto">
          <a:xfrm>
            <a:off x="2198009" y="3813043"/>
            <a:ext cx="1871208" cy="1440160"/>
          </a:xfrm>
          <a:prstGeom prst="rect">
            <a:avLst/>
          </a:prstGeom>
          <a:noFill/>
        </p:spPr>
      </p:pic>
      <p:pic>
        <p:nvPicPr>
          <p:cNvPr id="5124" name="Picture 4" descr="C:\Users\MDOMINGUEZC\Pictures\DSC00799.JPG"/>
          <p:cNvPicPr>
            <a:picLocks noChangeAspect="1" noChangeArrowheads="1"/>
          </p:cNvPicPr>
          <p:nvPr/>
        </p:nvPicPr>
        <p:blipFill>
          <a:blip r:embed="rId5" cstate="print"/>
          <a:srcRect/>
          <a:stretch>
            <a:fillRect/>
          </a:stretch>
        </p:blipFill>
        <p:spPr bwMode="auto">
          <a:xfrm>
            <a:off x="4537019" y="3813042"/>
            <a:ext cx="1102712" cy="1508787"/>
          </a:xfrm>
          <a:prstGeom prst="rect">
            <a:avLst/>
          </a:prstGeom>
          <a:noFill/>
        </p:spPr>
      </p:pic>
      <p:pic>
        <p:nvPicPr>
          <p:cNvPr id="5125" name="Picture 5" descr="C:\Users\MDOMINGUEZC\Pictures\DSC00797.JPG"/>
          <p:cNvPicPr>
            <a:picLocks noChangeAspect="1" noChangeArrowheads="1"/>
          </p:cNvPicPr>
          <p:nvPr/>
        </p:nvPicPr>
        <p:blipFill>
          <a:blip r:embed="rId6" cstate="print"/>
          <a:srcRect/>
          <a:stretch>
            <a:fillRect/>
          </a:stretch>
        </p:blipFill>
        <p:spPr bwMode="auto">
          <a:xfrm>
            <a:off x="6688907" y="3813043"/>
            <a:ext cx="1995956" cy="1536171"/>
          </a:xfrm>
          <a:prstGeom prst="rect">
            <a:avLst/>
          </a:prstGeom>
          <a:noFill/>
        </p:spPr>
      </p:pic>
      <p:sp>
        <p:nvSpPr>
          <p:cNvPr id="3" name="2 Marcador de número de diapositiva"/>
          <p:cNvSpPr>
            <a:spLocks noGrp="1"/>
          </p:cNvSpPr>
          <p:nvPr>
            <p:ph type="sldNum" sz="quarter" idx="12"/>
          </p:nvPr>
        </p:nvSpPr>
        <p:spPr/>
        <p:txBody>
          <a:bodyPr/>
          <a:lstStyle/>
          <a:p>
            <a:fld id="{FFCAED88-EA73-4BA6-A286-B18324E965BC}" type="slidenum">
              <a:rPr lang="es-CO" smtClean="0"/>
              <a:t>57</a:t>
            </a:fld>
            <a:endParaRPr lang="es-CO" dirty="0"/>
          </a:p>
        </p:txBody>
      </p:sp>
    </p:spTree>
    <p:extLst>
      <p:ext uri="{BB962C8B-B14F-4D97-AF65-F5344CB8AC3E}">
        <p14:creationId xmlns:p14="http://schemas.microsoft.com/office/powerpoint/2010/main" val="24566426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FFCAED88-EA73-4BA6-A286-B18324E965BC}" type="slidenum">
              <a:rPr lang="es-CO" smtClean="0"/>
              <a:t>58</a:t>
            </a:fld>
            <a:endParaRPr lang="es-CO" dirty="0"/>
          </a:p>
        </p:txBody>
      </p:sp>
      <p:sp>
        <p:nvSpPr>
          <p:cNvPr id="5" name="4 Rectángulo"/>
          <p:cNvSpPr/>
          <p:nvPr/>
        </p:nvSpPr>
        <p:spPr>
          <a:xfrm>
            <a:off x="899865" y="2090686"/>
            <a:ext cx="10153128" cy="584775"/>
          </a:xfrm>
          <a:prstGeom prst="rect">
            <a:avLst/>
          </a:prstGeom>
        </p:spPr>
        <p:txBody>
          <a:bodyPr wrap="square">
            <a:spAutoFit/>
          </a:bodyPr>
          <a:lstStyle/>
          <a:p>
            <a:pPr algn="ctr"/>
            <a:r>
              <a:rPr lang="es-CO" sz="3200" b="1" dirty="0" smtClean="0"/>
              <a:t>11. Estado de los compromisos Revisión anterior</a:t>
            </a:r>
            <a:endParaRPr lang="es-CO" sz="3200" b="1" dirty="0"/>
          </a:p>
        </p:txBody>
      </p:sp>
      <p:sp>
        <p:nvSpPr>
          <p:cNvPr id="6" name="5 Redondear rectángulo de esquina del mismo lado"/>
          <p:cNvSpPr/>
          <p:nvPr/>
        </p:nvSpPr>
        <p:spPr>
          <a:xfrm>
            <a:off x="6096048" y="3821810"/>
            <a:ext cx="3734557" cy="2232248"/>
          </a:xfrm>
          <a:prstGeom prst="round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6 Redondear rectángulo de esquina del mismo lado"/>
          <p:cNvSpPr/>
          <p:nvPr/>
        </p:nvSpPr>
        <p:spPr>
          <a:xfrm>
            <a:off x="1943683" y="3821810"/>
            <a:ext cx="3734557" cy="2232248"/>
          </a:xfrm>
          <a:prstGeom prst="round2Same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8" name="Picture 2" descr="C:\Users\hcotes\Downloads\unnam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44" y="4006001"/>
            <a:ext cx="2654437" cy="17416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172" b="100000" l="0" r="100000">
                        <a14:foregroundMark x1="6787" y1="33724" x2="90769" y2="32292"/>
                        <a14:foregroundMark x1="87149" y1="45573" x2="181" y2="43229"/>
                        <a14:foregroundMark x1="2172" y1="89583" x2="18462" y2="96484"/>
                        <a14:foregroundMark x1="2443" y1="97005" x2="18009" y2="92188"/>
                        <a14:foregroundMark x1="21991" y1="92578" x2="31403" y2="92448"/>
                        <a14:foregroundMark x1="26968" y1="95703" x2="31403" y2="96484"/>
                        <a14:foregroundMark x1="35747" y1="92318" x2="45339" y2="96875"/>
                        <a14:foregroundMark x1="35928" y1="96615" x2="35023" y2="93229"/>
                        <a14:foregroundMark x1="48145" y1="91406" x2="52127" y2="96224"/>
                        <a14:foregroundMark x1="52489" y1="92969" x2="54661" y2="94271"/>
                        <a14:foregroundMark x1="56742" y1="93880" x2="92127" y2="93490"/>
                      </a14:backgroundRemoval>
                    </a14:imgEffect>
                  </a14:imgLayer>
                </a14:imgProps>
              </a:ext>
              <a:ext uri="{28A0092B-C50C-407E-A947-70E740481C1C}">
                <a14:useLocalDpi xmlns:a14="http://schemas.microsoft.com/office/drawing/2010/main" val="0"/>
              </a:ext>
            </a:extLst>
          </a:blip>
          <a:srcRect b="16325"/>
          <a:stretch/>
        </p:blipFill>
        <p:spPr bwMode="auto">
          <a:xfrm>
            <a:off x="6588497" y="4302092"/>
            <a:ext cx="2697230" cy="1445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pic>
    </p:spTree>
    <p:extLst>
      <p:ext uri="{BB962C8B-B14F-4D97-AF65-F5344CB8AC3E}">
        <p14:creationId xmlns:p14="http://schemas.microsoft.com/office/powerpoint/2010/main" val="7446925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7CFBDD8A-2DC2-409F-9387-4EF5985A1C92">
            <a:extLst>
              <a:ext uri="{FF2B5EF4-FFF2-40B4-BE49-F238E27FC236}">
                <a16:creationId xmlns="" xmlns:a16="http://schemas.microsoft.com/office/drawing/2014/main" id="{6A9126EE-C89C-45C2-B5C7-DD33F15D0A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015" r="-1960" b="464"/>
          <a:stretch/>
        </p:blipFill>
        <p:spPr bwMode="auto">
          <a:xfrm>
            <a:off x="24209" y="1919250"/>
            <a:ext cx="3996209" cy="4365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Gráfico 5">
            <a:extLst>
              <a:ext uri="{FF2B5EF4-FFF2-40B4-BE49-F238E27FC236}">
                <a16:creationId xmlns="" xmlns:a16="http://schemas.microsoft.com/office/drawing/2014/main" id="{E0814CE0-DBC3-41E2-A20E-40C3CF7D3B1E}"/>
              </a:ext>
            </a:extLst>
          </p:cNvPr>
          <p:cNvGraphicFramePr>
            <a:graphicFrameLocks/>
          </p:cNvGraphicFramePr>
          <p:nvPr>
            <p:extLst>
              <p:ext uri="{D42A27DB-BD31-4B8C-83A1-F6EECF244321}">
                <p14:modId xmlns:p14="http://schemas.microsoft.com/office/powerpoint/2010/main" val="3442763458"/>
              </p:ext>
            </p:extLst>
          </p:nvPr>
        </p:nvGraphicFramePr>
        <p:xfrm>
          <a:off x="7092553" y="1556792"/>
          <a:ext cx="4608512" cy="3744416"/>
        </p:xfrm>
        <a:graphic>
          <a:graphicData uri="http://schemas.openxmlformats.org/drawingml/2006/chart">
            <c:chart xmlns:c="http://schemas.openxmlformats.org/drawingml/2006/chart" xmlns:r="http://schemas.openxmlformats.org/officeDocument/2006/relationships" r:id="rId3"/>
          </a:graphicData>
        </a:graphic>
      </p:graphicFrame>
      <p:sp>
        <p:nvSpPr>
          <p:cNvPr id="9" name="8 Rectángulo"/>
          <p:cNvSpPr/>
          <p:nvPr/>
        </p:nvSpPr>
        <p:spPr>
          <a:xfrm>
            <a:off x="6518" y="-6527"/>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CuadroTexto 6">
            <a:extLst>
              <a:ext uri="{FF2B5EF4-FFF2-40B4-BE49-F238E27FC236}">
                <a16:creationId xmlns="" xmlns:a16="http://schemas.microsoft.com/office/drawing/2014/main" id="{11E747B2-2556-49B8-BEB8-8F781CED6FFC}"/>
              </a:ext>
            </a:extLst>
          </p:cNvPr>
          <p:cNvSpPr txBox="1"/>
          <p:nvPr/>
        </p:nvSpPr>
        <p:spPr>
          <a:xfrm>
            <a:off x="4056003" y="5084023"/>
            <a:ext cx="7041698" cy="1200329"/>
          </a:xfrm>
          <a:prstGeom prst="rect">
            <a:avLst/>
          </a:prstGeom>
          <a:noFill/>
        </p:spPr>
        <p:txBody>
          <a:bodyPr wrap="square" rtlCol="0">
            <a:spAutoFit/>
          </a:bodyPr>
          <a:lstStyle/>
          <a:p>
            <a:pPr algn="just"/>
            <a:r>
              <a:rPr lang="es-CO" dirty="0" smtClean="0">
                <a:solidFill>
                  <a:srgbClr val="145A75"/>
                </a:solidFill>
              </a:rPr>
              <a:t>Durante </a:t>
            </a:r>
            <a:r>
              <a:rPr lang="es-CO" dirty="0">
                <a:solidFill>
                  <a:srgbClr val="145A75"/>
                </a:solidFill>
              </a:rPr>
              <a:t>este año estos nuevos clientes recibieron servicio de limpieza de tanques y análisis de seguimientos de calidad durante el almacenamiento, así como acompañamiento durante el arranque de operación en sus diferentes terminales.   </a:t>
            </a:r>
          </a:p>
        </p:txBody>
      </p:sp>
      <p:graphicFrame>
        <p:nvGraphicFramePr>
          <p:cNvPr id="5" name="3 Marcador de contenido"/>
          <p:cNvGraphicFramePr>
            <a:graphicFrameLocks/>
          </p:cNvGraphicFramePr>
          <p:nvPr>
            <p:extLst>
              <p:ext uri="{D42A27DB-BD31-4B8C-83A1-F6EECF244321}">
                <p14:modId xmlns:p14="http://schemas.microsoft.com/office/powerpoint/2010/main" val="229775041"/>
              </p:ext>
            </p:extLst>
          </p:nvPr>
        </p:nvGraphicFramePr>
        <p:xfrm>
          <a:off x="557855" y="836712"/>
          <a:ext cx="10778176" cy="883920"/>
        </p:xfrm>
        <a:graphic>
          <a:graphicData uri="http://schemas.openxmlformats.org/drawingml/2006/table">
            <a:tbl>
              <a:tblPr firstRow="1" bandRow="1">
                <a:tableStyleId>{7E9639D4-E3E2-4D34-9284-5A2195B3D0D7}</a:tableStyleId>
              </a:tblPr>
              <a:tblGrid>
                <a:gridCol w="7200800"/>
                <a:gridCol w="3577376"/>
              </a:tblGrid>
              <a:tr h="365760">
                <a:tc>
                  <a:txBody>
                    <a:bodyPr/>
                    <a:lstStyle/>
                    <a:p>
                      <a:r>
                        <a:rPr lang="es-CO" sz="1600" dirty="0" smtClean="0">
                          <a:solidFill>
                            <a:schemeClr val="tx1"/>
                          </a:solidFill>
                        </a:rPr>
                        <a:t>Pendiente</a:t>
                      </a:r>
                      <a:endParaRPr lang="es-CO" sz="1600" dirty="0">
                        <a:solidFill>
                          <a:schemeClr val="tx1"/>
                        </a:solidFill>
                      </a:endParaRPr>
                    </a:p>
                  </a:txBody>
                  <a:tcPr marL="118809" marR="118809">
                    <a:lnL w="9525" cap="flat" cmpd="sng" algn="ctr">
                      <a:noFill/>
                      <a:prstDash val="solid"/>
                    </a:lnL>
                    <a:lnR w="12700" cap="flat" cmpd="sng" algn="ctr">
                      <a:solidFill>
                        <a:schemeClr val="tx1"/>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s-CO" sz="1600" dirty="0" smtClean="0">
                          <a:solidFill>
                            <a:schemeClr val="tx1"/>
                          </a:solidFill>
                        </a:rPr>
                        <a:t>Responsable</a:t>
                      </a:r>
                      <a:endParaRPr lang="es-CO" sz="1600" dirty="0">
                        <a:solidFill>
                          <a:schemeClr val="tx1"/>
                        </a:solidFill>
                      </a:endParaRPr>
                    </a:p>
                  </a:txBody>
                  <a:tcPr marL="118809" marR="118809">
                    <a:lnL w="12700" cap="flat" cmpd="sng" algn="ctr">
                      <a:solidFill>
                        <a:schemeClr val="tx1"/>
                      </a:solidFill>
                      <a:prstDash val="solid"/>
                      <a:round/>
                      <a:headEnd type="none" w="med" len="med"/>
                      <a:tailEnd type="none" w="med" len="med"/>
                    </a:lnL>
                    <a:lnR w="9525" cap="flat" cmpd="sng" algn="ctr">
                      <a:noFill/>
                      <a:prstDash val="soli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98336">
                <a:tc>
                  <a:txBody>
                    <a:bodyPr/>
                    <a:lstStyle/>
                    <a:p>
                      <a:r>
                        <a:rPr kumimoji="0" lang="es-ES" sz="1600" u="none" strike="noStrike" kern="1200" baseline="0" dirty="0" smtClean="0"/>
                        <a:t>Robustecer la satisfacción del cliente con el input recibido del servicio post venta. </a:t>
                      </a:r>
                      <a:endParaRPr kumimoji="0" lang="es-ES" sz="1600" b="0" i="0" u="none" strike="noStrike" kern="1200" baseline="0" dirty="0" smtClean="0">
                        <a:solidFill>
                          <a:schemeClr val="dk1"/>
                        </a:solidFill>
                        <a:latin typeface="+mn-lt"/>
                        <a:ea typeface="+mn-ea"/>
                        <a:cs typeface="+mn-cs"/>
                      </a:endParaRPr>
                    </a:p>
                  </a:txBody>
                  <a:tcPr marL="118809" marR="118809">
                    <a:lnL w="9525" cap="flat" cmpd="sng" algn="ctr">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s-CO" sz="1400" dirty="0" smtClean="0"/>
                        <a:t>Director de abastecimiento</a:t>
                      </a:r>
                      <a:r>
                        <a:rPr lang="es-CO" sz="1400" baseline="0" dirty="0" smtClean="0"/>
                        <a:t> y despacho</a:t>
                      </a:r>
                    </a:p>
                    <a:p>
                      <a:pPr marL="285750" indent="-285750">
                        <a:buFont typeface="Arial" panose="020B0604020202020204" pitchFamily="34" charset="0"/>
                        <a:buChar char="•"/>
                      </a:pPr>
                      <a:r>
                        <a:rPr lang="es-CO" sz="1400" baseline="0" dirty="0" smtClean="0"/>
                        <a:t>Ingeniero de servicios</a:t>
                      </a:r>
                      <a:endParaRPr lang="es-CO" sz="1400" dirty="0"/>
                    </a:p>
                  </a:txBody>
                  <a:tcPr marL="118809" marR="118809">
                    <a:lnL w="12700" cap="flat" cmpd="sng" algn="ctr">
                      <a:solidFill>
                        <a:schemeClr val="tx1"/>
                      </a:solidFill>
                      <a:prstDash val="solid"/>
                      <a:round/>
                      <a:headEnd type="none" w="med" len="med"/>
                      <a:tailEnd type="none" w="med" len="med"/>
                    </a:lnL>
                    <a:lnR w="9525" cap="flat" cmpd="sng" algn="ctr">
                      <a:noFill/>
                      <a:prstDash val="solid"/>
                    </a:lnR>
                    <a:lnT w="12700" cap="flat" cmpd="sng" algn="ctr">
                      <a:solidFill>
                        <a:schemeClr val="tx1"/>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tr>
            </a:tbl>
          </a:graphicData>
        </a:graphic>
      </p:graphicFrame>
      <p:sp>
        <p:nvSpPr>
          <p:cNvPr id="2" name="1 Rectángulo"/>
          <p:cNvSpPr/>
          <p:nvPr/>
        </p:nvSpPr>
        <p:spPr>
          <a:xfrm>
            <a:off x="4087423" y="2185525"/>
            <a:ext cx="2736304" cy="2616101"/>
          </a:xfrm>
          <a:prstGeom prst="rect">
            <a:avLst/>
          </a:prstGeom>
        </p:spPr>
        <p:txBody>
          <a:bodyPr wrap="square">
            <a:spAutoFit/>
          </a:bodyPr>
          <a:lstStyle/>
          <a:p>
            <a:pPr algn="just"/>
            <a:r>
              <a:rPr lang="es-CO" dirty="0" smtClean="0">
                <a:solidFill>
                  <a:srgbClr val="145A75"/>
                </a:solidFill>
              </a:rPr>
              <a:t>Durante el 2019 el portafolio del servicio post venta aportaron valor a las propuestas realizadas a clientes potenciales de la compañía como </a:t>
            </a:r>
            <a:r>
              <a:rPr lang="es-CO" b="1" dirty="0" smtClean="0">
                <a:solidFill>
                  <a:srgbClr val="145A75"/>
                </a:solidFill>
              </a:rPr>
              <a:t>Primax Colombia, Ecospetroleo S.A y Carbones del Cerrejón</a:t>
            </a:r>
            <a:r>
              <a:rPr lang="es-CO" sz="2000" b="1" dirty="0" smtClean="0">
                <a:solidFill>
                  <a:srgbClr val="145A75"/>
                </a:solidFill>
              </a:rPr>
              <a:t>.</a:t>
            </a:r>
            <a:endParaRPr lang="es-CO" sz="2000" b="1" dirty="0">
              <a:solidFill>
                <a:srgbClr val="145A75"/>
              </a:solidFill>
            </a:endParaRPr>
          </a:p>
        </p:txBody>
      </p:sp>
      <p:sp>
        <p:nvSpPr>
          <p:cNvPr id="3" name="2 Rectángulo"/>
          <p:cNvSpPr/>
          <p:nvPr/>
        </p:nvSpPr>
        <p:spPr>
          <a:xfrm>
            <a:off x="1700353" y="45027"/>
            <a:ext cx="7772642" cy="523220"/>
          </a:xfrm>
          <a:prstGeom prst="rect">
            <a:avLst/>
          </a:prstGeom>
        </p:spPr>
        <p:txBody>
          <a:bodyPr wrap="none">
            <a:spAutoFit/>
          </a:bodyPr>
          <a:lstStyle/>
          <a:p>
            <a:pPr algn="ctr"/>
            <a:r>
              <a:rPr lang="es-CO" sz="2800" b="1" dirty="0" smtClean="0">
                <a:solidFill>
                  <a:schemeClr val="bg1"/>
                </a:solidFill>
              </a:rPr>
              <a:t>11. Compromisos Revisión por la dirección anterior</a:t>
            </a:r>
            <a:endParaRPr lang="es-CO" sz="2800" b="1" dirty="0">
              <a:solidFill>
                <a:schemeClr val="bg1"/>
              </a:solidFill>
            </a:endParaRPr>
          </a:p>
        </p:txBody>
      </p:sp>
      <p:sp>
        <p:nvSpPr>
          <p:cNvPr id="4" name="3 Marcador de número de diapositiva"/>
          <p:cNvSpPr>
            <a:spLocks noGrp="1"/>
          </p:cNvSpPr>
          <p:nvPr>
            <p:ph type="sldNum" sz="quarter" idx="2"/>
          </p:nvPr>
        </p:nvSpPr>
        <p:spPr/>
        <p:txBody>
          <a:bodyPr/>
          <a:lstStyle/>
          <a:p>
            <a:fld id="{86CB4B4D-7CA3-9044-876B-883B54F8677D}" type="slidenum">
              <a:rPr lang="es-CO" smtClean="0"/>
              <a:t>59</a:t>
            </a:fld>
            <a:endParaRPr lang="es-CO" dirty="0"/>
          </a:p>
        </p:txBody>
      </p:sp>
    </p:spTree>
    <p:extLst>
      <p:ext uri="{BB962C8B-B14F-4D97-AF65-F5344CB8AC3E}">
        <p14:creationId xmlns:p14="http://schemas.microsoft.com/office/powerpoint/2010/main" val="2355414520"/>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dondear rectángulo de esquina del mismo lado"/>
          <p:cNvSpPr/>
          <p:nvPr/>
        </p:nvSpPr>
        <p:spPr>
          <a:xfrm>
            <a:off x="6096048" y="3821810"/>
            <a:ext cx="3734557" cy="2232248"/>
          </a:xfrm>
          <a:prstGeom prst="round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6 Redondear rectángulo de esquina del mismo lado"/>
          <p:cNvSpPr/>
          <p:nvPr/>
        </p:nvSpPr>
        <p:spPr>
          <a:xfrm>
            <a:off x="1943683" y="3821810"/>
            <a:ext cx="3734557" cy="2232248"/>
          </a:xfrm>
          <a:prstGeom prst="round2Same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3 Marcador de número de diapositiva"/>
          <p:cNvSpPr>
            <a:spLocks noGrp="1"/>
          </p:cNvSpPr>
          <p:nvPr>
            <p:ph type="sldNum" sz="quarter" idx="12"/>
          </p:nvPr>
        </p:nvSpPr>
        <p:spPr/>
        <p:txBody>
          <a:bodyPr/>
          <a:lstStyle/>
          <a:p>
            <a:fld id="{FFCAED88-EA73-4BA6-A286-B18324E965BC}" type="slidenum">
              <a:rPr lang="es-CO" smtClean="0"/>
              <a:t>6</a:t>
            </a:fld>
            <a:endParaRPr lang="es-CO" dirty="0"/>
          </a:p>
        </p:txBody>
      </p:sp>
      <p:sp>
        <p:nvSpPr>
          <p:cNvPr id="5" name="1 Título"/>
          <p:cNvSpPr>
            <a:spLocks noGrp="1"/>
          </p:cNvSpPr>
          <p:nvPr>
            <p:ph type="title"/>
          </p:nvPr>
        </p:nvSpPr>
        <p:spPr>
          <a:xfrm>
            <a:off x="2988097" y="2636912"/>
            <a:ext cx="5688632" cy="562074"/>
          </a:xfrm>
        </p:spPr>
        <p:txBody>
          <a:bodyPr>
            <a:normAutofit fontScale="90000"/>
          </a:bodyPr>
          <a:lstStyle/>
          <a:p>
            <a:r>
              <a:rPr lang="es-CO" dirty="0" smtClean="0">
                <a:latin typeface="+mn-lt"/>
              </a:rPr>
              <a:t>2. Satisfacción de clientes</a:t>
            </a:r>
            <a:endParaRPr lang="es-CO" dirty="0">
              <a:latin typeface="+mn-lt"/>
            </a:endParaRPr>
          </a:p>
        </p:txBody>
      </p:sp>
      <p:pic>
        <p:nvPicPr>
          <p:cNvPr id="6" name="Picture 2" descr="C:\Users\hcotes\Downloads\unnam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44" y="4006001"/>
            <a:ext cx="2654437" cy="17416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172" b="100000" l="0" r="100000">
                        <a14:foregroundMark x1="6787" y1="33724" x2="90769" y2="32292"/>
                        <a14:foregroundMark x1="87149" y1="45573" x2="181" y2="43229"/>
                        <a14:foregroundMark x1="2172" y1="89583" x2="18462" y2="96484"/>
                        <a14:foregroundMark x1="2443" y1="97005" x2="18009" y2="92188"/>
                        <a14:foregroundMark x1="21991" y1="92578" x2="31403" y2="92448"/>
                        <a14:foregroundMark x1="26968" y1="95703" x2="31403" y2="96484"/>
                        <a14:foregroundMark x1="35747" y1="92318" x2="45339" y2="96875"/>
                        <a14:foregroundMark x1="35928" y1="96615" x2="35023" y2="93229"/>
                        <a14:foregroundMark x1="48145" y1="91406" x2="52127" y2="96224"/>
                        <a14:foregroundMark x1="52489" y1="92969" x2="54661" y2="94271"/>
                        <a14:foregroundMark x1="56742" y1="93880" x2="92127" y2="93490"/>
                      </a14:backgroundRemoval>
                    </a14:imgEffect>
                  </a14:imgLayer>
                </a14:imgProps>
              </a:ext>
              <a:ext uri="{28A0092B-C50C-407E-A947-70E740481C1C}">
                <a14:useLocalDpi xmlns:a14="http://schemas.microsoft.com/office/drawing/2010/main" val="0"/>
              </a:ext>
            </a:extLst>
          </a:blip>
          <a:srcRect b="16325"/>
          <a:stretch/>
        </p:blipFill>
        <p:spPr bwMode="auto">
          <a:xfrm>
            <a:off x="6588497" y="4302092"/>
            <a:ext cx="2697230" cy="1445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pic>
    </p:spTree>
    <p:extLst>
      <p:ext uri="{BB962C8B-B14F-4D97-AF65-F5344CB8AC3E}">
        <p14:creationId xmlns:p14="http://schemas.microsoft.com/office/powerpoint/2010/main" val="214181884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Marcador de contenido"/>
          <p:cNvGraphicFramePr>
            <a:graphicFrameLocks noGrp="1"/>
          </p:cNvGraphicFramePr>
          <p:nvPr>
            <p:ph idx="1"/>
            <p:extLst>
              <p:ext uri="{D42A27DB-BD31-4B8C-83A1-F6EECF244321}">
                <p14:modId xmlns:p14="http://schemas.microsoft.com/office/powerpoint/2010/main" val="2565636739"/>
              </p:ext>
            </p:extLst>
          </p:nvPr>
        </p:nvGraphicFramePr>
        <p:xfrm>
          <a:off x="593725" y="1600200"/>
          <a:ext cx="10693984" cy="741680"/>
        </p:xfrm>
        <a:graphic>
          <a:graphicData uri="http://schemas.openxmlformats.org/drawingml/2006/table">
            <a:tbl>
              <a:tblPr firstRow="1" bandRow="1">
                <a:tableStyleId>{9D7B26C5-4107-4FEC-AEDC-1716B250A1EF}</a:tableStyleId>
              </a:tblPr>
              <a:tblGrid>
                <a:gridCol w="5346992"/>
                <a:gridCol w="5346992"/>
              </a:tblGrid>
              <a:tr h="370840">
                <a:tc>
                  <a:txBody>
                    <a:bodyPr/>
                    <a:lstStyle/>
                    <a:p>
                      <a:r>
                        <a:rPr lang="es-CO" dirty="0" smtClean="0"/>
                        <a:t>Pendiente</a:t>
                      </a:r>
                      <a:endParaRPr lang="es-CO" dirty="0"/>
                    </a:p>
                  </a:txBody>
                  <a:tcPr marL="114985" marR="114985"/>
                </a:tc>
                <a:tc>
                  <a:txBody>
                    <a:bodyPr/>
                    <a:lstStyle/>
                    <a:p>
                      <a:r>
                        <a:rPr lang="es-CO" dirty="0" smtClean="0"/>
                        <a:t>Responsable</a:t>
                      </a:r>
                      <a:endParaRPr lang="es-CO" dirty="0"/>
                    </a:p>
                  </a:txBody>
                  <a:tcPr marL="114985" marR="114985"/>
                </a:tc>
              </a:tr>
              <a:tr h="370840">
                <a:tc>
                  <a:txBody>
                    <a:bodyPr/>
                    <a:lstStyle/>
                    <a:p>
                      <a:r>
                        <a:rPr kumimoji="0" lang="es-CO" sz="1800" u="none" strike="noStrike" kern="1200" baseline="0" dirty="0" smtClean="0"/>
                        <a:t>Implementar la Norma ISO 45001. </a:t>
                      </a:r>
                      <a:endParaRPr kumimoji="0" lang="es-CO" sz="1800" b="0" i="0" u="none" strike="noStrike" kern="1200" baseline="0" dirty="0" smtClean="0">
                        <a:solidFill>
                          <a:schemeClr val="dk1"/>
                        </a:solidFill>
                        <a:latin typeface="+mn-lt"/>
                        <a:ea typeface="+mn-ea"/>
                        <a:cs typeface="+mn-cs"/>
                      </a:endParaRPr>
                    </a:p>
                  </a:txBody>
                  <a:tcPr marL="114985" marR="114985"/>
                </a:tc>
                <a:tc>
                  <a:txBody>
                    <a:bodyPr/>
                    <a:lstStyle/>
                    <a:p>
                      <a:r>
                        <a:rPr lang="es-CO" dirty="0" smtClean="0"/>
                        <a:t>Coordinador</a:t>
                      </a:r>
                      <a:r>
                        <a:rPr lang="es-CO" baseline="0" dirty="0" smtClean="0"/>
                        <a:t> SST</a:t>
                      </a:r>
                      <a:endParaRPr lang="es-CO" dirty="0"/>
                    </a:p>
                  </a:txBody>
                  <a:tcPr marL="114985" marR="114985"/>
                </a:tc>
              </a:tr>
            </a:tbl>
          </a:graphicData>
        </a:graphic>
      </p:graphicFrame>
      <p:sp>
        <p:nvSpPr>
          <p:cNvPr id="5" name="4 Rectángulo"/>
          <p:cNvSpPr/>
          <p:nvPr/>
        </p:nvSpPr>
        <p:spPr>
          <a:xfrm>
            <a:off x="0" y="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6 Rectángulo"/>
          <p:cNvSpPr/>
          <p:nvPr/>
        </p:nvSpPr>
        <p:spPr>
          <a:xfrm>
            <a:off x="2054104" y="89674"/>
            <a:ext cx="7772642" cy="523220"/>
          </a:xfrm>
          <a:prstGeom prst="rect">
            <a:avLst/>
          </a:prstGeom>
        </p:spPr>
        <p:txBody>
          <a:bodyPr wrap="none">
            <a:spAutoFit/>
          </a:bodyPr>
          <a:lstStyle/>
          <a:p>
            <a:pPr algn="ctr"/>
            <a:r>
              <a:rPr lang="es-CO" sz="2800" b="1" dirty="0" smtClean="0">
                <a:solidFill>
                  <a:schemeClr val="bg1"/>
                </a:solidFill>
              </a:rPr>
              <a:t>11. Compromisos Revisión por la dirección anterior</a:t>
            </a:r>
            <a:endParaRPr lang="es-CO" sz="2800" b="1" dirty="0">
              <a:solidFill>
                <a:schemeClr val="bg1"/>
              </a:solidFill>
            </a:endParaRPr>
          </a:p>
        </p:txBody>
      </p:sp>
      <p:sp>
        <p:nvSpPr>
          <p:cNvPr id="2" name="1 Rectángulo"/>
          <p:cNvSpPr/>
          <p:nvPr/>
        </p:nvSpPr>
        <p:spPr>
          <a:xfrm>
            <a:off x="611833" y="2996952"/>
            <a:ext cx="10657184" cy="2246769"/>
          </a:xfrm>
          <a:prstGeom prst="rect">
            <a:avLst/>
          </a:prstGeom>
        </p:spPr>
        <p:txBody>
          <a:bodyPr wrap="square">
            <a:spAutoFit/>
          </a:bodyPr>
          <a:lstStyle/>
          <a:p>
            <a:pPr algn="just"/>
            <a:r>
              <a:rPr lang="es-CO" sz="2000" dirty="0"/>
              <a:t>No se le dio cumplimiento al compromiso gerencial anterior, debido </a:t>
            </a:r>
            <a:r>
              <a:rPr lang="es-CO" sz="2000" dirty="0" smtClean="0"/>
              <a:t>a:</a:t>
            </a:r>
          </a:p>
          <a:p>
            <a:pPr algn="just"/>
            <a:endParaRPr lang="es-CO" sz="2000" dirty="0"/>
          </a:p>
          <a:p>
            <a:pPr marL="228600" indent="-228600" algn="just">
              <a:buAutoNum type="arabicPeriod"/>
            </a:pPr>
            <a:r>
              <a:rPr lang="es-CO" sz="2000" dirty="0"/>
              <a:t>Declaración de Pandemia por Covid-19,  Trabajo en casa y dificultad en el cumplimiento de objetivos e incluso plan anual de Trabajo.</a:t>
            </a:r>
          </a:p>
          <a:p>
            <a:pPr marL="228600" indent="-228600" algn="just">
              <a:buFontTx/>
              <a:buAutoNum type="arabicPeriod"/>
            </a:pPr>
            <a:r>
              <a:rPr lang="es-CO" sz="2000" dirty="0"/>
              <a:t>Los cambios generados en Biocombustibles de tipo administrativo y laboral</a:t>
            </a:r>
          </a:p>
          <a:p>
            <a:pPr marL="228600" indent="-228600" algn="just">
              <a:buAutoNum type="arabicPeriod"/>
            </a:pPr>
            <a:r>
              <a:rPr lang="es-CO" sz="2000" dirty="0"/>
              <a:t>Debido a todo lo anterior podemos acogernos a la fecha máxima de migración de la norma , es decir, Septiembre de 2021</a:t>
            </a:r>
          </a:p>
        </p:txBody>
      </p:sp>
      <p:sp>
        <p:nvSpPr>
          <p:cNvPr id="3" name="2 Marcador de número de diapositiva"/>
          <p:cNvSpPr>
            <a:spLocks noGrp="1"/>
          </p:cNvSpPr>
          <p:nvPr>
            <p:ph type="sldNum" sz="quarter" idx="12"/>
          </p:nvPr>
        </p:nvSpPr>
        <p:spPr/>
        <p:txBody>
          <a:bodyPr/>
          <a:lstStyle/>
          <a:p>
            <a:fld id="{FFCAED88-EA73-4BA6-A286-B18324E965BC}" type="slidenum">
              <a:rPr lang="es-CO" smtClean="0"/>
              <a:t>60</a:t>
            </a:fld>
            <a:endParaRPr lang="es-CO" dirty="0"/>
          </a:p>
        </p:txBody>
      </p:sp>
    </p:spTree>
    <p:extLst>
      <p:ext uri="{BB962C8B-B14F-4D97-AF65-F5344CB8AC3E}">
        <p14:creationId xmlns:p14="http://schemas.microsoft.com/office/powerpoint/2010/main" val="119202315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Marcador de contenido"/>
          <p:cNvGraphicFramePr>
            <a:graphicFrameLocks noGrp="1"/>
          </p:cNvGraphicFramePr>
          <p:nvPr>
            <p:ph idx="1"/>
            <p:extLst>
              <p:ext uri="{D42A27DB-BD31-4B8C-83A1-F6EECF244321}">
                <p14:modId xmlns:p14="http://schemas.microsoft.com/office/powerpoint/2010/main" val="1641213917"/>
              </p:ext>
            </p:extLst>
          </p:nvPr>
        </p:nvGraphicFramePr>
        <p:xfrm>
          <a:off x="593725" y="1600200"/>
          <a:ext cx="10693984" cy="1559560"/>
        </p:xfrm>
        <a:graphic>
          <a:graphicData uri="http://schemas.openxmlformats.org/drawingml/2006/table">
            <a:tbl>
              <a:tblPr firstRow="1" bandRow="1">
                <a:tableStyleId>{9D7B26C5-4107-4FEC-AEDC-1716B250A1EF}</a:tableStyleId>
              </a:tblPr>
              <a:tblGrid>
                <a:gridCol w="5346992"/>
                <a:gridCol w="5346992"/>
              </a:tblGrid>
              <a:tr h="370840">
                <a:tc>
                  <a:txBody>
                    <a:bodyPr/>
                    <a:lstStyle/>
                    <a:p>
                      <a:r>
                        <a:rPr lang="es-CO" dirty="0" smtClean="0"/>
                        <a:t>Pendiente</a:t>
                      </a:r>
                      <a:endParaRPr lang="es-CO" dirty="0"/>
                    </a:p>
                  </a:txBody>
                  <a:tcPr marL="114985" marR="114985"/>
                </a:tc>
                <a:tc>
                  <a:txBody>
                    <a:bodyPr/>
                    <a:lstStyle/>
                    <a:p>
                      <a:r>
                        <a:rPr lang="es-CO" dirty="0" smtClean="0"/>
                        <a:t>Responsable</a:t>
                      </a:r>
                      <a:endParaRPr lang="es-CO" dirty="0"/>
                    </a:p>
                  </a:txBody>
                  <a:tcPr marL="114985" marR="114985"/>
                </a:tc>
              </a:tr>
              <a:tr h="370840">
                <a:tc>
                  <a:txBody>
                    <a:bodyPr/>
                    <a:lstStyle/>
                    <a:p>
                      <a:pPr algn="just"/>
                      <a:r>
                        <a:rPr lang="es-ES" sz="1800" b="0" i="0" u="none" strike="noStrike" kern="1200" baseline="0" dirty="0" smtClean="0">
                          <a:solidFill>
                            <a:schemeClr val="tx1"/>
                          </a:solidFill>
                          <a:latin typeface="+mn-lt"/>
                          <a:ea typeface="+mn-ea"/>
                          <a:cs typeface="+mn-cs"/>
                        </a:rPr>
                        <a:t>Cambiar el nombre del indicador de reproceso y sustituirlo por producto fuera de especificación con el fin de medir producto no conforme durante el proceso </a:t>
                      </a:r>
                    </a:p>
                    <a:p>
                      <a:endParaRPr kumimoji="0" lang="es-CO" sz="1800" b="0" i="0" u="none" strike="noStrike" kern="1200" baseline="0" dirty="0" smtClean="0">
                        <a:solidFill>
                          <a:schemeClr val="dk1"/>
                        </a:solidFill>
                        <a:latin typeface="+mn-lt"/>
                        <a:ea typeface="+mn-ea"/>
                        <a:cs typeface="+mn-cs"/>
                      </a:endParaRPr>
                    </a:p>
                  </a:txBody>
                  <a:tcPr marL="114985" marR="114985"/>
                </a:tc>
                <a:tc>
                  <a:txBody>
                    <a:bodyPr/>
                    <a:lstStyle/>
                    <a:p>
                      <a:r>
                        <a:rPr lang="es-CO" dirty="0" smtClean="0"/>
                        <a:t>Director de producción</a:t>
                      </a:r>
                      <a:endParaRPr lang="es-CO" dirty="0"/>
                    </a:p>
                  </a:txBody>
                  <a:tcPr marL="114985" marR="114985"/>
                </a:tc>
              </a:tr>
            </a:tbl>
          </a:graphicData>
        </a:graphic>
      </p:graphicFrame>
      <p:sp>
        <p:nvSpPr>
          <p:cNvPr id="5" name="4 Rectángulo"/>
          <p:cNvSpPr/>
          <p:nvPr/>
        </p:nvSpPr>
        <p:spPr>
          <a:xfrm>
            <a:off x="0" y="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6 Rectángulo"/>
          <p:cNvSpPr/>
          <p:nvPr/>
        </p:nvSpPr>
        <p:spPr>
          <a:xfrm>
            <a:off x="2054104" y="89674"/>
            <a:ext cx="7772642" cy="523220"/>
          </a:xfrm>
          <a:prstGeom prst="rect">
            <a:avLst/>
          </a:prstGeom>
        </p:spPr>
        <p:txBody>
          <a:bodyPr wrap="none">
            <a:spAutoFit/>
          </a:bodyPr>
          <a:lstStyle/>
          <a:p>
            <a:pPr algn="ctr"/>
            <a:r>
              <a:rPr lang="es-CO" sz="2800" b="1" dirty="0" smtClean="0">
                <a:solidFill>
                  <a:schemeClr val="bg1"/>
                </a:solidFill>
              </a:rPr>
              <a:t>11. Compromisos Revisión por la dirección anterior</a:t>
            </a:r>
            <a:endParaRPr lang="es-CO" sz="2800" b="1" dirty="0">
              <a:solidFill>
                <a:schemeClr val="bg1"/>
              </a:solidFill>
            </a:endParaRPr>
          </a:p>
        </p:txBody>
      </p:sp>
      <p:sp>
        <p:nvSpPr>
          <p:cNvPr id="2" name="1 Rectángulo"/>
          <p:cNvSpPr/>
          <p:nvPr/>
        </p:nvSpPr>
        <p:spPr>
          <a:xfrm>
            <a:off x="611833" y="3557047"/>
            <a:ext cx="10657184" cy="400110"/>
          </a:xfrm>
          <a:prstGeom prst="rect">
            <a:avLst/>
          </a:prstGeom>
        </p:spPr>
        <p:txBody>
          <a:bodyPr wrap="square">
            <a:spAutoFit/>
          </a:bodyPr>
          <a:lstStyle/>
          <a:p>
            <a:pPr algn="just"/>
            <a:endParaRPr lang="es-CO" sz="2000" dirty="0"/>
          </a:p>
        </p:txBody>
      </p:sp>
      <p:sp>
        <p:nvSpPr>
          <p:cNvPr id="3" name="2 Rectángulo redondeado"/>
          <p:cNvSpPr/>
          <p:nvPr/>
        </p:nvSpPr>
        <p:spPr>
          <a:xfrm>
            <a:off x="1763961" y="3557047"/>
            <a:ext cx="7848872" cy="19601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dirty="0" smtClean="0">
                <a:solidFill>
                  <a:schemeClr val="tx1"/>
                </a:solidFill>
              </a:rPr>
              <a:t>Se actualiza el nombre y el numerador del indicador:</a:t>
            </a:r>
          </a:p>
          <a:p>
            <a:pPr algn="ctr"/>
            <a:endParaRPr lang="es-CO" dirty="0" smtClean="0"/>
          </a:p>
          <a:p>
            <a:pPr algn="ctr"/>
            <a:r>
              <a:rPr lang="es-ES" sz="2000" u="sng" dirty="0">
                <a:solidFill>
                  <a:srgbClr val="000000"/>
                </a:solidFill>
              </a:rPr>
              <a:t>Producto fuera de especificación en </a:t>
            </a:r>
            <a:r>
              <a:rPr lang="es-ES" sz="2000" u="sng" dirty="0" smtClean="0">
                <a:solidFill>
                  <a:srgbClr val="000000"/>
                </a:solidFill>
              </a:rPr>
              <a:t>tanque final</a:t>
            </a:r>
          </a:p>
          <a:p>
            <a:pPr algn="ctr"/>
            <a:endParaRPr lang="es-ES" sz="2000" u="sng" dirty="0" smtClean="0">
              <a:solidFill>
                <a:srgbClr val="000000"/>
              </a:solidFill>
            </a:endParaRPr>
          </a:p>
          <a:p>
            <a:r>
              <a:rPr lang="es-ES" sz="2000" u="sng" dirty="0">
                <a:solidFill>
                  <a:srgbClr val="000000"/>
                </a:solidFill>
              </a:rPr>
              <a:t>Objetivo:  </a:t>
            </a:r>
            <a:r>
              <a:rPr lang="es-ES" dirty="0">
                <a:solidFill>
                  <a:srgbClr val="000000"/>
                </a:solidFill>
              </a:rPr>
              <a:t>Medir el porcentaje de B100 fuera de especificaciones en tanques finales que debió ser reprocesado</a:t>
            </a:r>
          </a:p>
        </p:txBody>
      </p:sp>
      <p:sp>
        <p:nvSpPr>
          <p:cNvPr id="6" name="5 Marcador de número de diapositiva"/>
          <p:cNvSpPr>
            <a:spLocks noGrp="1"/>
          </p:cNvSpPr>
          <p:nvPr>
            <p:ph type="sldNum" sz="quarter" idx="12"/>
          </p:nvPr>
        </p:nvSpPr>
        <p:spPr/>
        <p:txBody>
          <a:bodyPr/>
          <a:lstStyle/>
          <a:p>
            <a:fld id="{FFCAED88-EA73-4BA6-A286-B18324E965BC}" type="slidenum">
              <a:rPr lang="es-CO" smtClean="0"/>
              <a:t>61</a:t>
            </a:fld>
            <a:endParaRPr lang="es-CO" dirty="0"/>
          </a:p>
        </p:txBody>
      </p:sp>
    </p:spTree>
    <p:extLst>
      <p:ext uri="{BB962C8B-B14F-4D97-AF65-F5344CB8AC3E}">
        <p14:creationId xmlns:p14="http://schemas.microsoft.com/office/powerpoint/2010/main" val="366394323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CO" sz="2800" dirty="0" smtClean="0">
                <a:solidFill>
                  <a:schemeClr val="tx1"/>
                </a:solidFill>
              </a:rPr>
              <a:t>Compromisos </a:t>
            </a:r>
            <a:r>
              <a:rPr lang="es-CO" sz="2800" dirty="0">
                <a:solidFill>
                  <a:schemeClr val="tx1"/>
                </a:solidFill>
              </a:rPr>
              <a:t>Revisión por la dirección anterior</a:t>
            </a:r>
            <a:endParaRPr lang="es-CO" sz="2800" dirty="0"/>
          </a:p>
        </p:txBody>
      </p:sp>
      <p:sp>
        <p:nvSpPr>
          <p:cNvPr id="3" name="2 Marcador de contenido"/>
          <p:cNvSpPr>
            <a:spLocks noGrp="1"/>
          </p:cNvSpPr>
          <p:nvPr>
            <p:ph idx="1"/>
          </p:nvPr>
        </p:nvSpPr>
        <p:spPr>
          <a:xfrm>
            <a:off x="600560" y="3140969"/>
            <a:ext cx="10692765" cy="2160240"/>
          </a:xfrm>
        </p:spPr>
        <p:txBody>
          <a:bodyPr/>
          <a:lstStyle/>
          <a:p>
            <a:pPr algn="just"/>
            <a:r>
              <a:rPr lang="es-CO" sz="2000" dirty="0"/>
              <a:t>Actualmente con el cambio a Daabon </a:t>
            </a:r>
            <a:r>
              <a:rPr lang="es-CO" sz="2000" dirty="0" smtClean="0"/>
              <a:t>Se acogió al </a:t>
            </a:r>
            <a:r>
              <a:rPr lang="es-CO" sz="2000" dirty="0"/>
              <a:t>formato de evaluación del grupo, el cual ha presentado unos cambios importantes debido a recopilación de información cuantitativa, para evaluar más eficazmente el cumplimiento en las entregas de los proveedores ( tiempo y cantidad), variación en los precios de venta, además de la implementación de 2 tipos tipo de evaluaciones diferenciadas por importancia del proveedor dentro de la organización. </a:t>
            </a:r>
          </a:p>
          <a:p>
            <a:endParaRPr lang="es-CO" dirty="0"/>
          </a:p>
        </p:txBody>
      </p:sp>
      <p:graphicFrame>
        <p:nvGraphicFramePr>
          <p:cNvPr id="4" name="3 Marcador de contenido"/>
          <p:cNvGraphicFramePr>
            <a:graphicFrameLocks/>
          </p:cNvGraphicFramePr>
          <p:nvPr>
            <p:extLst>
              <p:ext uri="{D42A27DB-BD31-4B8C-83A1-F6EECF244321}">
                <p14:modId xmlns:p14="http://schemas.microsoft.com/office/powerpoint/2010/main" val="397207963"/>
              </p:ext>
            </p:extLst>
          </p:nvPr>
        </p:nvGraphicFramePr>
        <p:xfrm>
          <a:off x="391904" y="1527178"/>
          <a:ext cx="11049604" cy="1376065"/>
        </p:xfrm>
        <a:graphic>
          <a:graphicData uri="http://schemas.openxmlformats.org/drawingml/2006/table">
            <a:tbl>
              <a:tblPr firstRow="1" bandRow="1">
                <a:tableStyleId>{00A15C55-8517-42AA-B614-E9B94910E393}</a:tableStyleId>
              </a:tblPr>
              <a:tblGrid>
                <a:gridCol w="5524802"/>
                <a:gridCol w="5524802"/>
              </a:tblGrid>
              <a:tr h="461665">
                <a:tc>
                  <a:txBody>
                    <a:bodyPr/>
                    <a:lstStyle/>
                    <a:p>
                      <a:r>
                        <a:rPr kumimoji="0" lang="es-CO" sz="1800" u="none" strike="noStrike" kern="1200" baseline="0" dirty="0" smtClean="0">
                          <a:solidFill>
                            <a:schemeClr val="tx1"/>
                          </a:solidFill>
                          <a:latin typeface="+mn-lt"/>
                          <a:ea typeface="+mn-ea"/>
                          <a:cs typeface="+mn-cs"/>
                        </a:rPr>
                        <a:t>Pendiente</a:t>
                      </a:r>
                      <a:endParaRPr kumimoji="0" lang="es-CO" sz="1800" u="none" strike="noStrike" kern="1200" baseline="0" dirty="0">
                        <a:solidFill>
                          <a:schemeClr val="tx1"/>
                        </a:solidFill>
                        <a:latin typeface="+mn-lt"/>
                        <a:ea typeface="+mn-ea"/>
                        <a:cs typeface="+mn-cs"/>
                      </a:endParaRPr>
                    </a:p>
                  </a:txBody>
                  <a:tcPr marL="118809" marR="118809"/>
                </a:tc>
                <a:tc>
                  <a:txBody>
                    <a:bodyPr/>
                    <a:lstStyle/>
                    <a:p>
                      <a:r>
                        <a:rPr kumimoji="0" lang="es-CO" sz="1800" u="none" strike="noStrike" kern="1200" baseline="0" dirty="0" smtClean="0">
                          <a:solidFill>
                            <a:schemeClr val="tx1"/>
                          </a:solidFill>
                          <a:latin typeface="+mn-lt"/>
                          <a:ea typeface="+mn-ea"/>
                          <a:cs typeface="+mn-cs"/>
                        </a:rPr>
                        <a:t>Responsable</a:t>
                      </a:r>
                      <a:endParaRPr kumimoji="0" lang="es-CO" sz="1800" u="none" strike="noStrike" kern="1200" baseline="0" dirty="0">
                        <a:solidFill>
                          <a:schemeClr val="tx1"/>
                        </a:solidFill>
                        <a:latin typeface="+mn-lt"/>
                        <a:ea typeface="+mn-ea"/>
                        <a:cs typeface="+mn-cs"/>
                      </a:endParaRPr>
                    </a:p>
                  </a:txBody>
                  <a:tcPr marL="118809" marR="118809"/>
                </a:tc>
              </a:tr>
              <a:tr h="370840">
                <a:tc>
                  <a:txBody>
                    <a:bodyPr/>
                    <a:lstStyle/>
                    <a:p>
                      <a:r>
                        <a:rPr kumimoji="0" lang="es-ES" sz="1800" u="none" strike="noStrike" kern="1200" baseline="0" dirty="0" smtClean="0">
                          <a:solidFill>
                            <a:schemeClr val="tx1"/>
                          </a:solidFill>
                          <a:latin typeface="+mn-lt"/>
                          <a:ea typeface="+mn-ea"/>
                          <a:cs typeface="+mn-cs"/>
                        </a:rPr>
                        <a:t>Revisar el procedimiento y formato de evaluación de proveedores, modificar rangos y revisar criterios de evaluación. </a:t>
                      </a:r>
                    </a:p>
                  </a:txBody>
                  <a:tcPr marL="118809" marR="118809"/>
                </a:tc>
                <a:tc>
                  <a:txBody>
                    <a:bodyPr/>
                    <a:lstStyle/>
                    <a:p>
                      <a:r>
                        <a:rPr kumimoji="0" lang="es-CO" sz="1800" u="none" strike="noStrike" kern="1200" baseline="0" dirty="0" smtClean="0">
                          <a:solidFill>
                            <a:schemeClr val="tx1"/>
                          </a:solidFill>
                          <a:latin typeface="+mn-lt"/>
                          <a:ea typeface="+mn-ea"/>
                          <a:cs typeface="+mn-cs"/>
                        </a:rPr>
                        <a:t>Director de compras</a:t>
                      </a:r>
                    </a:p>
                    <a:p>
                      <a:r>
                        <a:rPr kumimoji="0" lang="es-CO" sz="1800" u="none" strike="noStrike" kern="1200" baseline="0" dirty="0" smtClean="0">
                          <a:solidFill>
                            <a:schemeClr val="tx1"/>
                          </a:solidFill>
                          <a:latin typeface="+mn-lt"/>
                          <a:ea typeface="+mn-ea"/>
                          <a:cs typeface="+mn-cs"/>
                        </a:rPr>
                        <a:t>Coordinador de compras</a:t>
                      </a:r>
                      <a:endParaRPr kumimoji="0" lang="es-CO" sz="1800" u="none" strike="noStrike" kern="1200" baseline="0" dirty="0">
                        <a:solidFill>
                          <a:schemeClr val="tx1"/>
                        </a:solidFill>
                        <a:latin typeface="+mn-lt"/>
                        <a:ea typeface="+mn-ea"/>
                        <a:cs typeface="+mn-cs"/>
                      </a:endParaRPr>
                    </a:p>
                  </a:txBody>
                  <a:tcPr marL="118809" marR="118809"/>
                </a:tc>
              </a:tr>
            </a:tbl>
          </a:graphicData>
        </a:graphic>
      </p:graphicFrame>
      <p:sp>
        <p:nvSpPr>
          <p:cNvPr id="5" name="4 Rectángulo"/>
          <p:cNvSpPr/>
          <p:nvPr/>
        </p:nvSpPr>
        <p:spPr>
          <a:xfrm>
            <a:off x="6518" y="-6527"/>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5 Rectángulo"/>
          <p:cNvSpPr/>
          <p:nvPr/>
        </p:nvSpPr>
        <p:spPr>
          <a:xfrm>
            <a:off x="1700353" y="45027"/>
            <a:ext cx="7772642" cy="523220"/>
          </a:xfrm>
          <a:prstGeom prst="rect">
            <a:avLst/>
          </a:prstGeom>
        </p:spPr>
        <p:txBody>
          <a:bodyPr wrap="none">
            <a:spAutoFit/>
          </a:bodyPr>
          <a:lstStyle/>
          <a:p>
            <a:pPr algn="ctr"/>
            <a:r>
              <a:rPr lang="es-CO" sz="2800" b="1" dirty="0" smtClean="0">
                <a:solidFill>
                  <a:schemeClr val="bg1"/>
                </a:solidFill>
              </a:rPr>
              <a:t>11. Compromisos Revisión por la dirección anterior</a:t>
            </a:r>
            <a:endParaRPr lang="es-CO" sz="2800" b="1" dirty="0">
              <a:solidFill>
                <a:schemeClr val="bg1"/>
              </a:solidFill>
            </a:endParaRPr>
          </a:p>
        </p:txBody>
      </p:sp>
      <p:sp>
        <p:nvSpPr>
          <p:cNvPr id="7" name="6 Marcador de número de diapositiva"/>
          <p:cNvSpPr>
            <a:spLocks noGrp="1"/>
          </p:cNvSpPr>
          <p:nvPr>
            <p:ph type="sldNum" sz="quarter" idx="12"/>
          </p:nvPr>
        </p:nvSpPr>
        <p:spPr/>
        <p:txBody>
          <a:bodyPr/>
          <a:lstStyle/>
          <a:p>
            <a:fld id="{FFCAED88-EA73-4BA6-A286-B18324E965BC}" type="slidenum">
              <a:rPr lang="es-CO" smtClean="0"/>
              <a:t>62</a:t>
            </a:fld>
            <a:endParaRPr lang="es-CO" dirty="0"/>
          </a:p>
        </p:txBody>
      </p:sp>
    </p:spTree>
    <p:extLst>
      <p:ext uri="{BB962C8B-B14F-4D97-AF65-F5344CB8AC3E}">
        <p14:creationId xmlns:p14="http://schemas.microsoft.com/office/powerpoint/2010/main" val="32906282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FFCAED88-EA73-4BA6-A286-B18324E965BC}" type="slidenum">
              <a:rPr lang="es-CO" smtClean="0"/>
              <a:t>63</a:t>
            </a:fld>
            <a:endParaRPr lang="es-CO" dirty="0"/>
          </a:p>
        </p:txBody>
      </p:sp>
      <p:sp>
        <p:nvSpPr>
          <p:cNvPr id="5" name="4 Rectángulo"/>
          <p:cNvSpPr/>
          <p:nvPr/>
        </p:nvSpPr>
        <p:spPr>
          <a:xfrm>
            <a:off x="899865" y="2090686"/>
            <a:ext cx="10153128" cy="584775"/>
          </a:xfrm>
          <a:prstGeom prst="rect">
            <a:avLst/>
          </a:prstGeom>
        </p:spPr>
        <p:txBody>
          <a:bodyPr wrap="square">
            <a:spAutoFit/>
          </a:bodyPr>
          <a:lstStyle/>
          <a:p>
            <a:pPr algn="ctr"/>
            <a:r>
              <a:rPr lang="es-CO" sz="3200" b="1" dirty="0" smtClean="0"/>
              <a:t>12. Cambios del sistema de </a:t>
            </a:r>
            <a:r>
              <a:rPr lang="es-CO" sz="3200" b="1" dirty="0" smtClean="0"/>
              <a:t>gestión</a:t>
            </a:r>
            <a:endParaRPr lang="es-CO" sz="3200" b="1" dirty="0"/>
          </a:p>
        </p:txBody>
      </p:sp>
      <p:sp>
        <p:nvSpPr>
          <p:cNvPr id="6" name="5 Redondear rectángulo de esquina del mismo lado"/>
          <p:cNvSpPr/>
          <p:nvPr/>
        </p:nvSpPr>
        <p:spPr>
          <a:xfrm>
            <a:off x="6096048" y="3821810"/>
            <a:ext cx="3734557" cy="2232248"/>
          </a:xfrm>
          <a:prstGeom prst="round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6 Redondear rectángulo de esquina del mismo lado"/>
          <p:cNvSpPr/>
          <p:nvPr/>
        </p:nvSpPr>
        <p:spPr>
          <a:xfrm>
            <a:off x="1943683" y="3821810"/>
            <a:ext cx="3734557" cy="2232248"/>
          </a:xfrm>
          <a:prstGeom prst="round2Same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8" name="Picture 2" descr="C:\Users\hcotes\Downloads\unnam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44" y="4006001"/>
            <a:ext cx="2654437" cy="17416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172" b="100000" l="0" r="100000">
                        <a14:foregroundMark x1="6787" y1="33724" x2="90769" y2="32292"/>
                        <a14:foregroundMark x1="87149" y1="45573" x2="181" y2="43229"/>
                        <a14:foregroundMark x1="2172" y1="89583" x2="18462" y2="96484"/>
                        <a14:foregroundMark x1="2443" y1="97005" x2="18009" y2="92188"/>
                        <a14:foregroundMark x1="21991" y1="92578" x2="31403" y2="92448"/>
                        <a14:foregroundMark x1="26968" y1="95703" x2="31403" y2="96484"/>
                        <a14:foregroundMark x1="35747" y1="92318" x2="45339" y2="96875"/>
                        <a14:foregroundMark x1="35928" y1="96615" x2="35023" y2="93229"/>
                        <a14:foregroundMark x1="48145" y1="91406" x2="52127" y2="96224"/>
                        <a14:foregroundMark x1="52489" y1="92969" x2="54661" y2="94271"/>
                        <a14:foregroundMark x1="56742" y1="93880" x2="92127" y2="93490"/>
                      </a14:backgroundRemoval>
                    </a14:imgEffect>
                  </a14:imgLayer>
                </a14:imgProps>
              </a:ext>
              <a:ext uri="{28A0092B-C50C-407E-A947-70E740481C1C}">
                <a14:useLocalDpi xmlns:a14="http://schemas.microsoft.com/office/drawing/2010/main" val="0"/>
              </a:ext>
            </a:extLst>
          </a:blip>
          <a:srcRect b="16325"/>
          <a:stretch/>
        </p:blipFill>
        <p:spPr bwMode="auto">
          <a:xfrm>
            <a:off x="6588497" y="4302092"/>
            <a:ext cx="2697230" cy="1445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pic>
    </p:spTree>
    <p:extLst>
      <p:ext uri="{BB962C8B-B14F-4D97-AF65-F5344CB8AC3E}">
        <p14:creationId xmlns:p14="http://schemas.microsoft.com/office/powerpoint/2010/main" val="7718765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125 Rectángulo"/>
          <p:cNvSpPr/>
          <p:nvPr/>
        </p:nvSpPr>
        <p:spPr>
          <a:xfrm>
            <a:off x="-18827" y="1084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1 Título"/>
          <p:cNvSpPr>
            <a:spLocks noGrp="1"/>
          </p:cNvSpPr>
          <p:nvPr>
            <p:ph type="title"/>
          </p:nvPr>
        </p:nvSpPr>
        <p:spPr>
          <a:xfrm>
            <a:off x="1835969" y="0"/>
            <a:ext cx="7506622" cy="706090"/>
          </a:xfrm>
        </p:spPr>
        <p:txBody>
          <a:bodyPr>
            <a:normAutofit/>
          </a:bodyPr>
          <a:lstStyle/>
          <a:p>
            <a:r>
              <a:rPr lang="es-CO" sz="3200" b="1" dirty="0" smtClean="0">
                <a:solidFill>
                  <a:schemeClr val="bg1"/>
                </a:solidFill>
              </a:rPr>
              <a:t>12. Cambios del sistema de gestión </a:t>
            </a:r>
            <a:endParaRPr lang="es-CO" sz="3200" b="1" dirty="0">
              <a:solidFill>
                <a:schemeClr val="bg1"/>
              </a:solidFill>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785" y="559520"/>
            <a:ext cx="5307194" cy="3677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7" name="126 Imagen"/>
          <p:cNvPicPr/>
          <p:nvPr/>
        </p:nvPicPr>
        <p:blipFill>
          <a:blip r:embed="rId3"/>
          <a:stretch>
            <a:fillRect/>
          </a:stretch>
        </p:blipFill>
        <p:spPr>
          <a:xfrm>
            <a:off x="5763011" y="559520"/>
            <a:ext cx="5904656" cy="4494880"/>
          </a:xfrm>
          <a:prstGeom prst="rect">
            <a:avLst/>
          </a:prstGeom>
        </p:spPr>
      </p:pic>
      <p:sp>
        <p:nvSpPr>
          <p:cNvPr id="2053" name="2052 Rectángulo redondeado"/>
          <p:cNvSpPr/>
          <p:nvPr/>
        </p:nvSpPr>
        <p:spPr>
          <a:xfrm>
            <a:off x="1285210" y="4073750"/>
            <a:ext cx="3096344" cy="416147"/>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s-CO" dirty="0" smtClean="0"/>
              <a:t>Cambios Significativos</a:t>
            </a:r>
            <a:endParaRPr lang="es-CO" dirty="0"/>
          </a:p>
        </p:txBody>
      </p:sp>
      <p:sp>
        <p:nvSpPr>
          <p:cNvPr id="2054" name="2053 Redondear rectángulo de esquina del mismo lado"/>
          <p:cNvSpPr/>
          <p:nvPr/>
        </p:nvSpPr>
        <p:spPr>
          <a:xfrm>
            <a:off x="174424" y="4653136"/>
            <a:ext cx="5588587" cy="2107455"/>
          </a:xfrm>
          <a:prstGeom prst="round2Same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342900" indent="-342900">
              <a:buFont typeface="+mj-lt"/>
              <a:buAutoNum type="arabicPeriod"/>
            </a:pPr>
            <a:r>
              <a:rPr lang="es-CO" dirty="0" smtClean="0"/>
              <a:t>Separación del proceso de DH y SST</a:t>
            </a:r>
          </a:p>
          <a:p>
            <a:pPr marL="342900" indent="-342900">
              <a:buFont typeface="+mj-lt"/>
              <a:buAutoNum type="arabicPeriod"/>
            </a:pPr>
            <a:r>
              <a:rPr lang="es-CO" dirty="0" smtClean="0"/>
              <a:t>Integración del proceso Gestión Integral con los 3 enfoques</a:t>
            </a:r>
          </a:p>
          <a:p>
            <a:pPr marL="342900" indent="-342900">
              <a:buFont typeface="+mj-lt"/>
              <a:buAutoNum type="arabicPeriod"/>
            </a:pPr>
            <a:r>
              <a:rPr lang="es-CO" dirty="0" smtClean="0"/>
              <a:t>Separación del proceso Laboratorio por: Lab  y Aseg de la calidad.</a:t>
            </a:r>
          </a:p>
          <a:p>
            <a:pPr marL="342900" indent="-342900">
              <a:buFont typeface="+mj-lt"/>
              <a:buAutoNum type="arabicPeriod"/>
            </a:pPr>
            <a:r>
              <a:rPr lang="es-CO" dirty="0" smtClean="0"/>
              <a:t>Creación Proceso de Gestión Logística que incluye la logística del abastecimiento y despacho</a:t>
            </a:r>
            <a:endParaRPr lang="es-CO" dirty="0"/>
          </a:p>
        </p:txBody>
      </p:sp>
      <p:sp>
        <p:nvSpPr>
          <p:cNvPr id="2055" name="2054 Recortar rectángulo de esquina sencilla"/>
          <p:cNvSpPr/>
          <p:nvPr/>
        </p:nvSpPr>
        <p:spPr>
          <a:xfrm>
            <a:off x="6228457" y="5229200"/>
            <a:ext cx="4968552" cy="1368152"/>
          </a:xfrm>
          <a:prstGeom prst="snip1Rect">
            <a:avLst/>
          </a:prstGeom>
          <a:solidFill>
            <a:schemeClr val="bg2">
              <a:lumMod val="9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CO" dirty="0" smtClean="0"/>
              <a:t>5. Procesos Corporativos (DH – G. Compras y almacén y Sistemas de información)</a:t>
            </a:r>
          </a:p>
          <a:p>
            <a:pPr algn="ctr"/>
            <a:r>
              <a:rPr lang="es-CO" dirty="0" smtClean="0"/>
              <a:t>6. Ampliar el alcance del proceso de mantenimiento de equipos e infraestructura</a:t>
            </a:r>
            <a:endParaRPr lang="es-CO" dirty="0"/>
          </a:p>
        </p:txBody>
      </p:sp>
      <p:sp>
        <p:nvSpPr>
          <p:cNvPr id="3" name="2 Marcador de número de diapositiva"/>
          <p:cNvSpPr>
            <a:spLocks noGrp="1"/>
          </p:cNvSpPr>
          <p:nvPr>
            <p:ph type="sldNum" sz="quarter" idx="12"/>
          </p:nvPr>
        </p:nvSpPr>
        <p:spPr/>
        <p:txBody>
          <a:bodyPr/>
          <a:lstStyle/>
          <a:p>
            <a:fld id="{FFCAED88-EA73-4BA6-A286-B18324E965BC}" type="slidenum">
              <a:rPr lang="es-CO" smtClean="0"/>
              <a:t>64</a:t>
            </a:fld>
            <a:endParaRPr lang="es-CO" dirty="0"/>
          </a:p>
        </p:txBody>
      </p:sp>
    </p:spTree>
    <p:extLst>
      <p:ext uri="{BB962C8B-B14F-4D97-AF65-F5344CB8AC3E}">
        <p14:creationId xmlns:p14="http://schemas.microsoft.com/office/powerpoint/2010/main" val="19341809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94043" y="1340768"/>
            <a:ext cx="10692765" cy="4933032"/>
          </a:xfrm>
        </p:spPr>
        <p:txBody>
          <a:bodyPr>
            <a:normAutofit/>
          </a:bodyPr>
          <a:lstStyle/>
          <a:p>
            <a:pPr marL="0" indent="0" algn="just">
              <a:buNone/>
            </a:pPr>
            <a:endParaRPr lang="es-CO" sz="2000" dirty="0" smtClean="0">
              <a:latin typeface="Arial" panose="020B0604020202020204" pitchFamily="34" charset="0"/>
              <a:cs typeface="Arial" panose="020B0604020202020204" pitchFamily="34" charset="0"/>
            </a:endParaRPr>
          </a:p>
          <a:p>
            <a:pPr marL="0" indent="0" algn="just">
              <a:buNone/>
            </a:pPr>
            <a:r>
              <a:rPr lang="es-CO" sz="2000" dirty="0" smtClean="0">
                <a:latin typeface="Arial" panose="020B0604020202020204" pitchFamily="34" charset="0"/>
                <a:cs typeface="Arial" panose="020B0604020202020204" pitchFamily="34" charset="0"/>
              </a:rPr>
              <a:t>1. Talleres de identificación didáctica de contexto interno y externo reunión con varios procesos  </a:t>
            </a:r>
          </a:p>
        </p:txBody>
      </p:sp>
      <p:pic>
        <p:nvPicPr>
          <p:cNvPr id="7" name="Picture 2" descr="Resultado de imagen para dof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6503" y="2396487"/>
            <a:ext cx="5520063" cy="31822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para pest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582" y="2564904"/>
            <a:ext cx="5625039" cy="2845423"/>
          </a:xfrm>
          <a:prstGeom prst="rect">
            <a:avLst/>
          </a:prstGeom>
          <a:noFill/>
          <a:extLst>
            <a:ext uri="{909E8E84-426E-40DD-AFC4-6F175D3DCCD1}">
              <a14:hiddenFill xmlns:a14="http://schemas.microsoft.com/office/drawing/2010/main">
                <a:solidFill>
                  <a:srgbClr val="FFFFFF"/>
                </a:solidFill>
              </a14:hiddenFill>
            </a:ext>
          </a:extLst>
        </p:spPr>
      </p:pic>
      <p:sp>
        <p:nvSpPr>
          <p:cNvPr id="9" name="8 Rectángulo"/>
          <p:cNvSpPr/>
          <p:nvPr/>
        </p:nvSpPr>
        <p:spPr>
          <a:xfrm>
            <a:off x="6518" y="-6527"/>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9 Rectángulo"/>
          <p:cNvSpPr/>
          <p:nvPr/>
        </p:nvSpPr>
        <p:spPr>
          <a:xfrm>
            <a:off x="1904876" y="45027"/>
            <a:ext cx="7363619" cy="523220"/>
          </a:xfrm>
          <a:prstGeom prst="rect">
            <a:avLst/>
          </a:prstGeom>
        </p:spPr>
        <p:txBody>
          <a:bodyPr wrap="none">
            <a:spAutoFit/>
          </a:bodyPr>
          <a:lstStyle/>
          <a:p>
            <a:pPr algn="ctr"/>
            <a:r>
              <a:rPr lang="es-CO" sz="2800" b="1" dirty="0" smtClean="0">
                <a:solidFill>
                  <a:schemeClr val="bg1"/>
                </a:solidFill>
              </a:rPr>
              <a:t>12.1 Cambios en cuestiones externos e internos</a:t>
            </a:r>
            <a:endParaRPr lang="es-CO" sz="2800" b="1" dirty="0">
              <a:solidFill>
                <a:schemeClr val="bg1"/>
              </a:solidFill>
            </a:endParaRPr>
          </a:p>
        </p:txBody>
      </p:sp>
      <p:sp>
        <p:nvSpPr>
          <p:cNvPr id="11" name="10 Título"/>
          <p:cNvSpPr>
            <a:spLocks noGrp="1"/>
          </p:cNvSpPr>
          <p:nvPr>
            <p:ph type="title"/>
          </p:nvPr>
        </p:nvSpPr>
        <p:spPr>
          <a:xfrm>
            <a:off x="2730001" y="764704"/>
            <a:ext cx="7002566" cy="634082"/>
          </a:xfrm>
        </p:spPr>
        <p:txBody>
          <a:bodyPr>
            <a:normAutofit/>
          </a:bodyPr>
          <a:lstStyle/>
          <a:p>
            <a:r>
              <a:rPr lang="es-CO" sz="2800" dirty="0" smtClean="0"/>
              <a:t>Actualización de contexto interno y externo</a:t>
            </a:r>
            <a:endParaRPr lang="es-CO" sz="2800" dirty="0"/>
          </a:p>
        </p:txBody>
      </p:sp>
    </p:spTree>
    <p:extLst>
      <p:ext uri="{BB962C8B-B14F-4D97-AF65-F5344CB8AC3E}">
        <p14:creationId xmlns:p14="http://schemas.microsoft.com/office/powerpoint/2010/main" val="20256354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00560" y="306637"/>
            <a:ext cx="10692765" cy="4933032"/>
          </a:xfrm>
        </p:spPr>
        <p:txBody>
          <a:bodyPr>
            <a:normAutofit/>
          </a:bodyPr>
          <a:lstStyle/>
          <a:p>
            <a:pPr marL="0" indent="0" algn="just">
              <a:buNone/>
            </a:pPr>
            <a:endParaRPr lang="es-CO" sz="2000" dirty="0" smtClean="0">
              <a:latin typeface="Arial" panose="020B0604020202020204" pitchFamily="34" charset="0"/>
              <a:cs typeface="Arial" panose="020B0604020202020204" pitchFamily="34" charset="0"/>
            </a:endParaRPr>
          </a:p>
          <a:p>
            <a:pPr marL="0" indent="0" algn="just">
              <a:buNone/>
            </a:pPr>
            <a:r>
              <a:rPr lang="es-CO" sz="2000" dirty="0">
                <a:latin typeface="Arial" panose="020B0604020202020204" pitchFamily="34" charset="0"/>
                <a:cs typeface="Arial" panose="020B0604020202020204" pitchFamily="34" charset="0"/>
              </a:rPr>
              <a:t>2</a:t>
            </a:r>
            <a:r>
              <a:rPr lang="es-CO" sz="2000" dirty="0" smtClean="0">
                <a:latin typeface="Arial" panose="020B0604020202020204" pitchFamily="34" charset="0"/>
                <a:cs typeface="Arial" panose="020B0604020202020204" pitchFamily="34" charset="0"/>
              </a:rPr>
              <a:t>. Depuración de información y conformación dentro del sistema integrado de gestión formatos asociados a DOFA- PESTEL. </a:t>
            </a:r>
          </a:p>
          <a:p>
            <a:pPr marL="0" indent="0" algn="just">
              <a:buNone/>
            </a:pPr>
            <a:r>
              <a:rPr lang="es-CO" sz="2000" dirty="0" smtClean="0">
                <a:latin typeface="Arial" panose="020B0604020202020204" pitchFamily="34" charset="0"/>
                <a:cs typeface="Arial" panose="020B0604020202020204" pitchFamily="34" charset="0"/>
              </a:rPr>
              <a:t>3. </a:t>
            </a:r>
            <a:r>
              <a:rPr lang="es-CO" sz="2000" dirty="0">
                <a:latin typeface="Arial" panose="020B0604020202020204" pitchFamily="34" charset="0"/>
                <a:cs typeface="Arial" panose="020B0604020202020204" pitchFamily="34" charset="0"/>
              </a:rPr>
              <a:t> </a:t>
            </a:r>
            <a:r>
              <a:rPr lang="es-CO" sz="2000" dirty="0" smtClean="0">
                <a:latin typeface="Arial" panose="020B0604020202020204" pitchFamily="34" charset="0"/>
                <a:cs typeface="Arial" panose="020B0604020202020204" pitchFamily="34" charset="0"/>
              </a:rPr>
              <a:t>Evaluación de situaciones como entrada a priorización de riesgos y oportunidades </a:t>
            </a:r>
          </a:p>
          <a:p>
            <a:pPr marL="0" indent="0" algn="just">
              <a:buNone/>
            </a:pPr>
            <a:endParaRPr lang="es-CO" sz="2000" dirty="0" smtClean="0">
              <a:latin typeface="Arial" panose="020B0604020202020204" pitchFamily="34" charset="0"/>
              <a:cs typeface="Arial" panose="020B0604020202020204" pitchFamily="34" charset="0"/>
            </a:endParaRPr>
          </a:p>
        </p:txBody>
      </p:sp>
      <p:graphicFrame>
        <p:nvGraphicFramePr>
          <p:cNvPr id="9" name="8 Diagrama"/>
          <p:cNvGraphicFramePr/>
          <p:nvPr>
            <p:extLst>
              <p:ext uri="{D42A27DB-BD31-4B8C-83A1-F6EECF244321}">
                <p14:modId xmlns:p14="http://schemas.microsoft.com/office/powerpoint/2010/main" val="3022118687"/>
              </p:ext>
            </p:extLst>
          </p:nvPr>
        </p:nvGraphicFramePr>
        <p:xfrm>
          <a:off x="1850145" y="1700808"/>
          <a:ext cx="7920567"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9 Flecha derecha"/>
          <p:cNvSpPr/>
          <p:nvPr/>
        </p:nvSpPr>
        <p:spPr>
          <a:xfrm>
            <a:off x="1392520" y="2044814"/>
            <a:ext cx="8420436" cy="432048"/>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CO" dirty="0"/>
          </a:p>
        </p:txBody>
      </p:sp>
      <p:sp>
        <p:nvSpPr>
          <p:cNvPr id="11" name="10 Rectángulo"/>
          <p:cNvSpPr/>
          <p:nvPr/>
        </p:nvSpPr>
        <p:spPr>
          <a:xfrm>
            <a:off x="6518" y="-6527"/>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2" name="11 Rectángulo"/>
          <p:cNvSpPr/>
          <p:nvPr/>
        </p:nvSpPr>
        <p:spPr>
          <a:xfrm>
            <a:off x="1904876" y="45027"/>
            <a:ext cx="7363619" cy="523220"/>
          </a:xfrm>
          <a:prstGeom prst="rect">
            <a:avLst/>
          </a:prstGeom>
        </p:spPr>
        <p:txBody>
          <a:bodyPr wrap="none">
            <a:spAutoFit/>
          </a:bodyPr>
          <a:lstStyle/>
          <a:p>
            <a:pPr algn="ctr"/>
            <a:r>
              <a:rPr lang="es-CO" sz="2800" b="1" dirty="0" smtClean="0">
                <a:solidFill>
                  <a:schemeClr val="bg1"/>
                </a:solidFill>
              </a:rPr>
              <a:t>12.1 Cambios en cuestiones externos e internos</a:t>
            </a:r>
            <a:endParaRPr lang="es-CO" sz="2800" b="1" dirty="0">
              <a:solidFill>
                <a:schemeClr val="bg1"/>
              </a:solidFill>
            </a:endParaRPr>
          </a:p>
        </p:txBody>
      </p:sp>
      <p:sp>
        <p:nvSpPr>
          <p:cNvPr id="8" name="7 CuadroTexto"/>
          <p:cNvSpPr txBox="1"/>
          <p:nvPr/>
        </p:nvSpPr>
        <p:spPr>
          <a:xfrm>
            <a:off x="1202147" y="5661248"/>
            <a:ext cx="8769075" cy="707886"/>
          </a:xfrm>
          <a:prstGeom prst="rect">
            <a:avLst/>
          </a:prstGeom>
          <a:noFill/>
        </p:spPr>
        <p:txBody>
          <a:bodyPr wrap="square" rtlCol="0">
            <a:spAutoFit/>
          </a:bodyPr>
          <a:lstStyle/>
          <a:p>
            <a:pPr algn="ctr"/>
            <a:r>
              <a:rPr lang="es-CO" sz="2000" dirty="0" smtClean="0"/>
              <a:t>Ya se inicio los talleres con las áreas de Desarrollo Humano, Producción, Componente SST, Sostenibilidad</a:t>
            </a:r>
            <a:endParaRPr lang="es-CO" sz="2000" dirty="0"/>
          </a:p>
        </p:txBody>
      </p:sp>
    </p:spTree>
    <p:extLst>
      <p:ext uri="{BB962C8B-B14F-4D97-AF65-F5344CB8AC3E}">
        <p14:creationId xmlns:p14="http://schemas.microsoft.com/office/powerpoint/2010/main" val="29207005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FFCAED88-EA73-4BA6-A286-B18324E965BC}" type="slidenum">
              <a:rPr lang="es-CO" smtClean="0"/>
              <a:t>67</a:t>
            </a:fld>
            <a:endParaRPr lang="es-CO" dirty="0"/>
          </a:p>
        </p:txBody>
      </p:sp>
      <p:sp>
        <p:nvSpPr>
          <p:cNvPr id="5" name="4 Rectángulo"/>
          <p:cNvSpPr/>
          <p:nvPr/>
        </p:nvSpPr>
        <p:spPr>
          <a:xfrm>
            <a:off x="1837717" y="1844824"/>
            <a:ext cx="7992888" cy="1077218"/>
          </a:xfrm>
          <a:prstGeom prst="rect">
            <a:avLst/>
          </a:prstGeom>
        </p:spPr>
        <p:txBody>
          <a:bodyPr wrap="square">
            <a:spAutoFit/>
          </a:bodyPr>
          <a:lstStyle/>
          <a:p>
            <a:pPr algn="ctr"/>
            <a:r>
              <a:rPr lang="es-CO" sz="3200" b="1" dirty="0" smtClean="0"/>
              <a:t>13. POLÍTICA Y GRADO DE CUMPLIMIENTO DE OBJETIVOS</a:t>
            </a:r>
            <a:endParaRPr lang="es-CO" sz="3200" b="1" dirty="0"/>
          </a:p>
        </p:txBody>
      </p:sp>
      <p:sp>
        <p:nvSpPr>
          <p:cNvPr id="6" name="5 Redondear rectángulo de esquina del mismo lado"/>
          <p:cNvSpPr/>
          <p:nvPr/>
        </p:nvSpPr>
        <p:spPr>
          <a:xfrm>
            <a:off x="6096048" y="3821810"/>
            <a:ext cx="3734557" cy="2232248"/>
          </a:xfrm>
          <a:prstGeom prst="round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6 Redondear rectángulo de esquina del mismo lado"/>
          <p:cNvSpPr/>
          <p:nvPr/>
        </p:nvSpPr>
        <p:spPr>
          <a:xfrm>
            <a:off x="1943683" y="3821810"/>
            <a:ext cx="3734557" cy="2232248"/>
          </a:xfrm>
          <a:prstGeom prst="round2Same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8" name="Picture 2" descr="C:\Users\hcotes\Downloads\unnam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44" y="4006001"/>
            <a:ext cx="2654437" cy="17416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172" b="100000" l="0" r="100000">
                        <a14:foregroundMark x1="6787" y1="33724" x2="90769" y2="32292"/>
                        <a14:foregroundMark x1="87149" y1="45573" x2="181" y2="43229"/>
                        <a14:foregroundMark x1="2172" y1="89583" x2="18462" y2="96484"/>
                        <a14:foregroundMark x1="2443" y1="97005" x2="18009" y2="92188"/>
                        <a14:foregroundMark x1="21991" y1="92578" x2="31403" y2="92448"/>
                        <a14:foregroundMark x1="26968" y1="95703" x2="31403" y2="96484"/>
                        <a14:foregroundMark x1="35747" y1="92318" x2="45339" y2="96875"/>
                        <a14:foregroundMark x1="35928" y1="96615" x2="35023" y2="93229"/>
                        <a14:foregroundMark x1="48145" y1="91406" x2="52127" y2="96224"/>
                        <a14:foregroundMark x1="52489" y1="92969" x2="54661" y2="94271"/>
                        <a14:foregroundMark x1="56742" y1="93880" x2="92127" y2="93490"/>
                      </a14:backgroundRemoval>
                    </a14:imgEffect>
                  </a14:imgLayer>
                </a14:imgProps>
              </a:ext>
              <a:ext uri="{28A0092B-C50C-407E-A947-70E740481C1C}">
                <a14:useLocalDpi xmlns:a14="http://schemas.microsoft.com/office/drawing/2010/main" val="0"/>
              </a:ext>
            </a:extLst>
          </a:blip>
          <a:srcRect b="16325"/>
          <a:stretch/>
        </p:blipFill>
        <p:spPr bwMode="auto">
          <a:xfrm>
            <a:off x="6588497" y="4302092"/>
            <a:ext cx="2697230" cy="1445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pic>
    </p:spTree>
    <p:extLst>
      <p:ext uri="{BB962C8B-B14F-4D97-AF65-F5344CB8AC3E}">
        <p14:creationId xmlns:p14="http://schemas.microsoft.com/office/powerpoint/2010/main" val="2398276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276129" y="3201900"/>
            <a:ext cx="8388697" cy="3656100"/>
          </a:xfrm>
        </p:spPr>
        <p:txBody>
          <a:bodyPr>
            <a:normAutofit fontScale="55000" lnSpcReduction="20000"/>
          </a:bodyPr>
          <a:lstStyle/>
          <a:p>
            <a:pPr marL="0" indent="0" algn="ctr">
              <a:buNone/>
            </a:pPr>
            <a:r>
              <a:rPr lang="es-CO" dirty="0" smtClean="0">
                <a:solidFill>
                  <a:schemeClr val="tx2">
                    <a:lumMod val="75000"/>
                  </a:schemeClr>
                </a:solidFill>
              </a:rPr>
              <a:t>Política Integral</a:t>
            </a:r>
          </a:p>
          <a:p>
            <a:pPr marL="0" indent="0" algn="just">
              <a:buNone/>
            </a:pPr>
            <a:endParaRPr lang="es-CO" dirty="0">
              <a:solidFill>
                <a:schemeClr val="tx2">
                  <a:lumMod val="75000"/>
                </a:schemeClr>
              </a:solidFill>
            </a:endParaRPr>
          </a:p>
          <a:p>
            <a:pPr marL="0" indent="0" algn="just">
              <a:buNone/>
            </a:pPr>
            <a:r>
              <a:rPr lang="es-CO" dirty="0" smtClean="0">
                <a:solidFill>
                  <a:schemeClr val="tx2">
                    <a:lumMod val="75000"/>
                  </a:schemeClr>
                </a:solidFill>
              </a:rPr>
              <a:t>Biocombustibles </a:t>
            </a:r>
            <a:r>
              <a:rPr lang="es-CO" dirty="0">
                <a:solidFill>
                  <a:schemeClr val="tx2">
                    <a:lumMod val="75000"/>
                  </a:schemeClr>
                </a:solidFill>
              </a:rPr>
              <a:t>Sostenibles del Caribe S.A se compromete a producir, comercializar y distribuir Biodiesel y Glicerina Cruda, aplicando los estándares de calidad y </a:t>
            </a:r>
            <a:r>
              <a:rPr lang="es-CO" dirty="0">
                <a:solidFill>
                  <a:srgbClr val="00B050"/>
                </a:solidFill>
              </a:rPr>
              <a:t>respeto por el medioambiente </a:t>
            </a:r>
            <a:r>
              <a:rPr lang="es-CO" u="sng" dirty="0">
                <a:solidFill>
                  <a:schemeClr val="tx2">
                    <a:lumMod val="75000"/>
                  </a:schemeClr>
                </a:solidFill>
              </a:rPr>
              <a:t>cumpliendo con las necesidades y satisfaciendo las expectativas de nuestros clientes</a:t>
            </a:r>
            <a:r>
              <a:rPr lang="es-CO" dirty="0">
                <a:solidFill>
                  <a:schemeClr val="tx2">
                    <a:lumMod val="75000"/>
                  </a:schemeClr>
                </a:solidFill>
              </a:rPr>
              <a:t>. </a:t>
            </a:r>
            <a:r>
              <a:rPr lang="es-CO" dirty="0">
                <a:solidFill>
                  <a:srgbClr val="00B050"/>
                </a:solidFill>
              </a:rPr>
              <a:t>Así mismo, velamos por la protección y el impacto ambiental, a través de la prevención, minimización y</a:t>
            </a:r>
            <a:r>
              <a:rPr lang="es-CO" u="sng" dirty="0">
                <a:solidFill>
                  <a:srgbClr val="00B050"/>
                </a:solidFill>
              </a:rPr>
              <a:t> control de la contaminación.  </a:t>
            </a:r>
            <a:r>
              <a:rPr lang="es-CO" dirty="0">
                <a:solidFill>
                  <a:srgbClr val="FF0000"/>
                </a:solidFill>
              </a:rPr>
              <a:t>T</a:t>
            </a:r>
            <a:r>
              <a:rPr lang="es-CO" u="sng" dirty="0">
                <a:solidFill>
                  <a:srgbClr val="FF0000"/>
                </a:solidFill>
              </a:rPr>
              <a:t>rabajamos para mantener condiciones seguras y saludables</a:t>
            </a:r>
            <a:r>
              <a:rPr lang="es-CO" dirty="0">
                <a:solidFill>
                  <a:srgbClr val="FF0000"/>
                </a:solidFill>
              </a:rPr>
              <a:t>, previniendo la ocurrencia de incidentes, accidentes de trabajo y la aparición de enfermedades laborales, gestionando los riesgos de la organización para asegurar el bienestar de empleados, contratistas y demás partes interesadas incluyendo cualquier daño a la propiedad</a:t>
            </a:r>
            <a:r>
              <a:rPr lang="es-CO" dirty="0">
                <a:solidFill>
                  <a:schemeClr val="bg1"/>
                </a:solidFill>
              </a:rPr>
              <a:t>.</a:t>
            </a:r>
          </a:p>
          <a:p>
            <a:pPr marL="0" indent="0" algn="just">
              <a:buNone/>
            </a:pPr>
            <a:endParaRPr lang="es-CO" dirty="0">
              <a:solidFill>
                <a:schemeClr val="bg1"/>
              </a:solidFill>
            </a:endParaRPr>
          </a:p>
          <a:p>
            <a:pPr marL="0" indent="0" algn="just">
              <a:buNone/>
            </a:pPr>
            <a:r>
              <a:rPr lang="es-CO" dirty="0">
                <a:solidFill>
                  <a:schemeClr val="tx1">
                    <a:lumMod val="95000"/>
                    <a:lumOff val="5000"/>
                  </a:schemeClr>
                </a:solidFill>
              </a:rPr>
              <a:t>Adicionalmente, Velamos por el cumplimiento de los requisitos legales aplicables y la mejora continua de nuestro sistema de gestión.</a:t>
            </a:r>
          </a:p>
          <a:p>
            <a:pPr marL="0" indent="0">
              <a:buNone/>
            </a:pPr>
            <a:endParaRPr lang="es-CO" dirty="0"/>
          </a:p>
        </p:txBody>
      </p:sp>
      <p:sp>
        <p:nvSpPr>
          <p:cNvPr id="4" name="3 Rectángulo"/>
          <p:cNvSpPr/>
          <p:nvPr/>
        </p:nvSpPr>
        <p:spPr>
          <a:xfrm>
            <a:off x="-18827" y="1084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1 Título"/>
          <p:cNvSpPr txBox="1">
            <a:spLocks/>
          </p:cNvSpPr>
          <p:nvPr/>
        </p:nvSpPr>
        <p:spPr>
          <a:xfrm>
            <a:off x="1835969" y="0"/>
            <a:ext cx="7506622" cy="70609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3200" b="1" dirty="0" smtClean="0">
                <a:solidFill>
                  <a:schemeClr val="bg1"/>
                </a:solidFill>
              </a:rPr>
              <a:t>13. Política Integral</a:t>
            </a:r>
            <a:endParaRPr lang="es-CO" sz="3200" b="1" dirty="0">
              <a:solidFill>
                <a:schemeClr val="bg1"/>
              </a:solidFill>
            </a:endParaRPr>
          </a:p>
        </p:txBody>
      </p:sp>
      <p:sp>
        <p:nvSpPr>
          <p:cNvPr id="2" name="1 CuadroTexto"/>
          <p:cNvSpPr txBox="1"/>
          <p:nvPr/>
        </p:nvSpPr>
        <p:spPr>
          <a:xfrm>
            <a:off x="107777" y="700235"/>
            <a:ext cx="7776864" cy="2246769"/>
          </a:xfrm>
          <a:prstGeom prst="rect">
            <a:avLst/>
          </a:prstGeom>
          <a:noFill/>
        </p:spPr>
        <p:txBody>
          <a:bodyPr wrap="square" rtlCol="0">
            <a:spAutoFit/>
          </a:bodyPr>
          <a:lstStyle/>
          <a:p>
            <a:pPr algn="ctr"/>
            <a:r>
              <a:rPr lang="es-CO" sz="1400" b="1" dirty="0"/>
              <a:t>POLITICA INTEGRAL</a:t>
            </a:r>
            <a:endParaRPr lang="es-CO" sz="1400" dirty="0"/>
          </a:p>
          <a:p>
            <a:pPr algn="just"/>
            <a:r>
              <a:rPr lang="es-CO" sz="1400" dirty="0"/>
              <a:t>Satisfacer las expectativas de nuestros clientes, accionistas,  empleados y comunidad mediante una cultura de  gestión de la calidad, seguridad y respeto por el medioambiente, en la producción, comercialización y distribución de Biodiesel y Glicerina Cruda, </a:t>
            </a:r>
            <a:r>
              <a:rPr lang="es-CO" sz="1400" strike="sngStrike" dirty="0"/>
              <a:t>maximizando la rentabilidad</a:t>
            </a:r>
            <a:r>
              <a:rPr lang="es-CO" sz="1400" dirty="0"/>
              <a:t>, comprometidos siempre con la mejora continua, la gestión del riesgo en los procesos, la calidad de vida de nuestros empleados, controlando y minimizando los peligros y aspectos ambientales generados por nuestras operaciones, así mismo la protección y prevención de lesiones y enfermedades de todos los empleados y demás partes interesadas incluyendo entre otros a contratistas, subcontratistas y visitantes, cumpliendo la normatividad legal aplicable y otros requisitos suscritos por la organización.</a:t>
            </a:r>
          </a:p>
        </p:txBody>
      </p:sp>
      <p:sp>
        <p:nvSpPr>
          <p:cNvPr id="6" name="5 Marcador de número de diapositiva"/>
          <p:cNvSpPr>
            <a:spLocks noGrp="1"/>
          </p:cNvSpPr>
          <p:nvPr>
            <p:ph type="sldNum" sz="quarter" idx="12"/>
          </p:nvPr>
        </p:nvSpPr>
        <p:spPr/>
        <p:txBody>
          <a:bodyPr/>
          <a:lstStyle/>
          <a:p>
            <a:fld id="{FFCAED88-EA73-4BA6-A286-B18324E965BC}" type="slidenum">
              <a:rPr lang="es-CO" smtClean="0"/>
              <a:t>68</a:t>
            </a:fld>
            <a:endParaRPr lang="es-CO" dirty="0"/>
          </a:p>
        </p:txBody>
      </p:sp>
    </p:spTree>
    <p:extLst>
      <p:ext uri="{BB962C8B-B14F-4D97-AF65-F5344CB8AC3E}">
        <p14:creationId xmlns:p14="http://schemas.microsoft.com/office/powerpoint/2010/main" val="58081776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94043" y="692697"/>
            <a:ext cx="10692765" cy="648071"/>
          </a:xfrm>
        </p:spPr>
        <p:txBody>
          <a:bodyPr/>
          <a:lstStyle/>
          <a:p>
            <a:r>
              <a:rPr lang="es-CO" sz="2400" dirty="0" smtClean="0"/>
              <a:t>Perspectiva Financiera</a:t>
            </a:r>
          </a:p>
          <a:p>
            <a:pPr marL="0" indent="0">
              <a:buNone/>
            </a:pPr>
            <a:endParaRPr lang="es-CO" dirty="0"/>
          </a:p>
        </p:txBody>
      </p:sp>
      <p:sp>
        <p:nvSpPr>
          <p:cNvPr id="4" name="3 Rectángulo"/>
          <p:cNvSpPr/>
          <p:nvPr/>
        </p:nvSpPr>
        <p:spPr>
          <a:xfrm>
            <a:off x="6518" y="-6527"/>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4 Rectángulo"/>
          <p:cNvSpPr/>
          <p:nvPr/>
        </p:nvSpPr>
        <p:spPr>
          <a:xfrm>
            <a:off x="1556671" y="45027"/>
            <a:ext cx="8060028" cy="523220"/>
          </a:xfrm>
          <a:prstGeom prst="rect">
            <a:avLst/>
          </a:prstGeom>
        </p:spPr>
        <p:txBody>
          <a:bodyPr wrap="none">
            <a:spAutoFit/>
          </a:bodyPr>
          <a:lstStyle/>
          <a:p>
            <a:pPr algn="ctr"/>
            <a:r>
              <a:rPr lang="es-CO" sz="2800" b="1" dirty="0" smtClean="0">
                <a:solidFill>
                  <a:schemeClr val="bg1"/>
                </a:solidFill>
              </a:rPr>
              <a:t>12. Grado de cumplimiento de Objetivos Estratégicos</a:t>
            </a:r>
            <a:endParaRPr lang="es-CO" sz="2800" b="1" dirty="0">
              <a:solidFill>
                <a:schemeClr val="bg1"/>
              </a:solidFill>
            </a:endParaRPr>
          </a:p>
        </p:txBody>
      </p:sp>
      <p:sp>
        <p:nvSpPr>
          <p:cNvPr id="6" name="5 Marcador de número de diapositiva"/>
          <p:cNvSpPr>
            <a:spLocks noGrp="1"/>
          </p:cNvSpPr>
          <p:nvPr>
            <p:ph type="sldNum" sz="quarter" idx="12"/>
          </p:nvPr>
        </p:nvSpPr>
        <p:spPr/>
        <p:txBody>
          <a:bodyPr/>
          <a:lstStyle/>
          <a:p>
            <a:fld id="{FFCAED88-EA73-4BA6-A286-B18324E965BC}" type="slidenum">
              <a:rPr lang="es-CO" smtClean="0"/>
              <a:t>69</a:t>
            </a:fld>
            <a:endParaRPr lang="es-CO" dirty="0"/>
          </a:p>
        </p:txBody>
      </p:sp>
      <p:graphicFrame>
        <p:nvGraphicFramePr>
          <p:cNvPr id="8" name="7 Tabla"/>
          <p:cNvGraphicFramePr>
            <a:graphicFrameLocks noGrp="1"/>
          </p:cNvGraphicFramePr>
          <p:nvPr>
            <p:extLst>
              <p:ext uri="{D42A27DB-BD31-4B8C-83A1-F6EECF244321}">
                <p14:modId xmlns:p14="http://schemas.microsoft.com/office/powerpoint/2010/main" val="1709787652"/>
              </p:ext>
            </p:extLst>
          </p:nvPr>
        </p:nvGraphicFramePr>
        <p:xfrm>
          <a:off x="330318" y="1268760"/>
          <a:ext cx="11233249" cy="1893988"/>
        </p:xfrm>
        <a:graphic>
          <a:graphicData uri="http://schemas.openxmlformats.org/drawingml/2006/table">
            <a:tbl>
              <a:tblPr firstRow="1" firstCol="1" bandRow="1"/>
              <a:tblGrid>
                <a:gridCol w="2009707"/>
                <a:gridCol w="1944397"/>
                <a:gridCol w="1078392"/>
                <a:gridCol w="1527722"/>
                <a:gridCol w="4673031"/>
              </a:tblGrid>
              <a:tr h="400767">
                <a:tc>
                  <a:txBody>
                    <a:bodyPr/>
                    <a:lstStyle/>
                    <a:p>
                      <a:pPr>
                        <a:spcAft>
                          <a:spcPts val="0"/>
                        </a:spcAft>
                      </a:pPr>
                      <a:r>
                        <a:rPr lang="es-CO" sz="1800" dirty="0">
                          <a:solidFill>
                            <a:srgbClr val="000000"/>
                          </a:solidFill>
                          <a:effectLst/>
                          <a:latin typeface="Calibri"/>
                          <a:ea typeface="Calibri"/>
                        </a:rPr>
                        <a:t>Objetivo</a:t>
                      </a:r>
                      <a:endParaRPr lang="es-CO" sz="1800" dirty="0">
                        <a:effectLst/>
                        <a:latin typeface="Calibri"/>
                        <a:ea typeface="Calibri"/>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924A"/>
                    </a:solidFill>
                  </a:tcPr>
                </a:tc>
                <a:tc>
                  <a:txBody>
                    <a:bodyPr/>
                    <a:lstStyle/>
                    <a:p>
                      <a:pPr>
                        <a:spcAft>
                          <a:spcPts val="0"/>
                        </a:spcAft>
                      </a:pPr>
                      <a:r>
                        <a:rPr lang="es-CO" sz="1800" dirty="0">
                          <a:solidFill>
                            <a:srgbClr val="000000"/>
                          </a:solidFill>
                          <a:effectLst/>
                          <a:latin typeface="Calibri"/>
                          <a:ea typeface="Calibri"/>
                        </a:rPr>
                        <a:t>Indicador</a:t>
                      </a:r>
                      <a:endParaRPr lang="es-CO" sz="1800" dirty="0">
                        <a:effectLst/>
                        <a:latin typeface="Calibri"/>
                        <a:ea typeface="Calibri"/>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924A"/>
                    </a:solidFill>
                  </a:tcPr>
                </a:tc>
                <a:tc>
                  <a:txBody>
                    <a:bodyPr/>
                    <a:lstStyle/>
                    <a:p>
                      <a:pPr>
                        <a:spcAft>
                          <a:spcPts val="0"/>
                        </a:spcAft>
                      </a:pPr>
                      <a:r>
                        <a:rPr lang="es-CO" sz="1800" dirty="0">
                          <a:solidFill>
                            <a:srgbClr val="000000"/>
                          </a:solidFill>
                          <a:effectLst/>
                          <a:latin typeface="Calibri"/>
                          <a:ea typeface="Calibri"/>
                        </a:rPr>
                        <a:t>Meta </a:t>
                      </a:r>
                      <a:endParaRPr lang="es-CO" sz="1800" dirty="0">
                        <a:effectLst/>
                        <a:latin typeface="Calibri"/>
                        <a:ea typeface="Calibri"/>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924A"/>
                    </a:solidFill>
                  </a:tcPr>
                </a:tc>
                <a:tc>
                  <a:txBody>
                    <a:bodyPr/>
                    <a:lstStyle/>
                    <a:p>
                      <a:pPr>
                        <a:spcAft>
                          <a:spcPts val="0"/>
                        </a:spcAft>
                      </a:pPr>
                      <a:r>
                        <a:rPr lang="es-CO" sz="1800" dirty="0" smtClean="0">
                          <a:effectLst/>
                          <a:latin typeface="Calibri"/>
                          <a:ea typeface="Calibri"/>
                        </a:rPr>
                        <a:t>Resultado</a:t>
                      </a:r>
                      <a:endParaRPr lang="es-CO" sz="1800" dirty="0">
                        <a:effectLst/>
                        <a:latin typeface="Calibri"/>
                        <a:ea typeface="Calibri"/>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924A"/>
                    </a:solidFill>
                  </a:tcPr>
                </a:tc>
                <a:tc>
                  <a:txBody>
                    <a:bodyPr/>
                    <a:lstStyle/>
                    <a:p>
                      <a:pPr>
                        <a:spcAft>
                          <a:spcPts val="0"/>
                        </a:spcAft>
                      </a:pPr>
                      <a:r>
                        <a:rPr lang="es-CO" sz="1800" dirty="0">
                          <a:solidFill>
                            <a:srgbClr val="000000"/>
                          </a:solidFill>
                          <a:effectLst/>
                          <a:latin typeface="Calibri"/>
                          <a:ea typeface="Calibri"/>
                        </a:rPr>
                        <a:t>Comentarios de cumplimiento</a:t>
                      </a:r>
                      <a:endParaRPr lang="es-CO" sz="1800" dirty="0">
                        <a:effectLst/>
                        <a:latin typeface="Calibri"/>
                        <a:ea typeface="Calibri"/>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924A"/>
                    </a:solidFill>
                  </a:tcPr>
                </a:tc>
              </a:tr>
              <a:tr h="514267">
                <a:tc>
                  <a:txBody>
                    <a:bodyPr/>
                    <a:lstStyle/>
                    <a:p>
                      <a:pPr algn="ctr">
                        <a:spcAft>
                          <a:spcPts val="0"/>
                        </a:spcAft>
                      </a:pPr>
                      <a:r>
                        <a:rPr lang="es-CO" sz="1600" dirty="0">
                          <a:solidFill>
                            <a:srgbClr val="000000"/>
                          </a:solidFill>
                          <a:effectLst/>
                          <a:latin typeface="Calibri"/>
                          <a:ea typeface="Calibri"/>
                        </a:rPr>
                        <a:t>Incrementar el Ebitda</a:t>
                      </a:r>
                      <a:endParaRPr lang="es-CO" sz="1600" dirty="0">
                        <a:effectLst/>
                        <a:latin typeface="Calibri"/>
                        <a:ea typeface="Calibri"/>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l">
                        <a:spcAft>
                          <a:spcPts val="0"/>
                        </a:spcAft>
                      </a:pPr>
                      <a:r>
                        <a:rPr lang="es-CO" sz="1600" dirty="0">
                          <a:effectLst/>
                          <a:latin typeface="Calibri"/>
                          <a:ea typeface="Calibri"/>
                        </a:rPr>
                        <a:t>Margen de EBITDA</a:t>
                      </a: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600" dirty="0">
                          <a:effectLst/>
                          <a:latin typeface="Calibri"/>
                          <a:ea typeface="Calibri"/>
                        </a:rPr>
                        <a:t>6,22%</a:t>
                      </a: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200" dirty="0" smtClean="0">
                          <a:effectLst/>
                          <a:latin typeface="Calibri"/>
                          <a:ea typeface="Calibri"/>
                        </a:rPr>
                        <a:t>7,8%</a:t>
                      </a:r>
                      <a:endParaRPr lang="es-CO" sz="1200" dirty="0">
                        <a:effectLst/>
                        <a:latin typeface="Calibri"/>
                        <a:ea typeface="Calibri"/>
                      </a:endParaRPr>
                    </a:p>
                  </a:txBody>
                  <a:tcPr marL="3136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CO" sz="1400" dirty="0">
                          <a:effectLst/>
                          <a:latin typeface="Calibri"/>
                          <a:ea typeface="Calibri"/>
                        </a:rPr>
                        <a:t>Se ha venido cumpliendo la meta durante este año, con un promedio de  margen de Ebitda de 7,8% </a:t>
                      </a:r>
                    </a:p>
                  </a:txBody>
                  <a:tcPr marL="3136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57174">
                <a:tc>
                  <a:txBody>
                    <a:bodyPr/>
                    <a:lstStyle/>
                    <a:p>
                      <a:pPr>
                        <a:spcAft>
                          <a:spcPts val="0"/>
                        </a:spcAft>
                      </a:pPr>
                      <a:r>
                        <a:rPr lang="es-CO" sz="1600" dirty="0">
                          <a:solidFill>
                            <a:srgbClr val="000000"/>
                          </a:solidFill>
                          <a:effectLst/>
                          <a:latin typeface="Calibri"/>
                          <a:ea typeface="Calibri"/>
                        </a:rPr>
                        <a:t>Incrementar Ingresos Operacionales</a:t>
                      </a:r>
                      <a:endParaRPr lang="es-CO" sz="1600" dirty="0">
                        <a:effectLst/>
                        <a:latin typeface="Calibri"/>
                        <a:ea typeface="Calibri"/>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marL="0" algn="l" defTabSz="914400" rtl="0" eaLnBrk="1" latinLnBrk="0" hangingPunct="1">
                        <a:spcAft>
                          <a:spcPts val="0"/>
                        </a:spcAft>
                      </a:pPr>
                      <a:r>
                        <a:rPr lang="es-CO" sz="1600" kern="1200" dirty="0">
                          <a:solidFill>
                            <a:schemeClr val="tx1"/>
                          </a:solidFill>
                          <a:effectLst/>
                          <a:latin typeface="Calibri"/>
                          <a:ea typeface="Calibri"/>
                          <a:cs typeface="+mn-cs"/>
                        </a:rPr>
                        <a:t>Ingresos operacionales del periodo</a:t>
                      </a: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914400" rtl="0" eaLnBrk="1" latinLnBrk="0" hangingPunct="1">
                        <a:spcAft>
                          <a:spcPts val="0"/>
                        </a:spcAft>
                      </a:pPr>
                      <a:r>
                        <a:rPr lang="es-CO" sz="1600" kern="1200" dirty="0" smtClean="0">
                          <a:solidFill>
                            <a:schemeClr val="tx1"/>
                          </a:solidFill>
                          <a:effectLst/>
                          <a:latin typeface="Calibri"/>
                          <a:ea typeface="Calibri"/>
                          <a:cs typeface="+mn-cs"/>
                        </a:rPr>
                        <a:t>272.535.00</a:t>
                      </a:r>
                      <a:endParaRPr lang="es-CO" sz="1600" kern="1200" dirty="0">
                        <a:solidFill>
                          <a:schemeClr val="tx1"/>
                        </a:solidFill>
                        <a:effectLst/>
                        <a:latin typeface="Calibri"/>
                        <a:ea typeface="Calibri"/>
                        <a:cs typeface="+mn-cs"/>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200" dirty="0" smtClean="0">
                          <a:effectLst/>
                          <a:latin typeface="+mn-lt"/>
                          <a:ea typeface="Calibri"/>
                        </a:rPr>
                        <a:t>198.521.00</a:t>
                      </a:r>
                      <a:endParaRPr lang="es-CO" sz="1200" dirty="0">
                        <a:effectLst/>
                        <a:latin typeface="Calibri"/>
                        <a:ea typeface="Calibri"/>
                      </a:endParaRPr>
                    </a:p>
                  </a:txBody>
                  <a:tcPr marL="3136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CO" sz="1600" kern="1200" dirty="0">
                          <a:solidFill>
                            <a:schemeClr val="tx1"/>
                          </a:solidFill>
                          <a:effectLst/>
                          <a:latin typeface="Calibri"/>
                          <a:ea typeface="Calibri"/>
                          <a:cs typeface="+mn-cs"/>
                        </a:rPr>
                        <a:t>Hasta la fecha  se han generado $ 198.521.00 M(COP)  de ingresos operacionales , se espera sobrepasar la meta con respecto al año anterior de $ 272.535.00 M(COP)</a:t>
                      </a:r>
                    </a:p>
                  </a:txBody>
                  <a:tcPr marL="3136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9" name="8 Tabla"/>
          <p:cNvGraphicFramePr>
            <a:graphicFrameLocks noGrp="1"/>
          </p:cNvGraphicFramePr>
          <p:nvPr>
            <p:extLst>
              <p:ext uri="{D42A27DB-BD31-4B8C-83A1-F6EECF244321}">
                <p14:modId xmlns:p14="http://schemas.microsoft.com/office/powerpoint/2010/main" val="1570674140"/>
              </p:ext>
            </p:extLst>
          </p:nvPr>
        </p:nvGraphicFramePr>
        <p:xfrm>
          <a:off x="330318" y="3963143"/>
          <a:ext cx="11233249" cy="2160240"/>
        </p:xfrm>
        <a:graphic>
          <a:graphicData uri="http://schemas.openxmlformats.org/drawingml/2006/table">
            <a:tbl>
              <a:tblPr firstRow="1" firstCol="1" bandRow="1"/>
              <a:tblGrid>
                <a:gridCol w="2009707"/>
                <a:gridCol w="1944397"/>
                <a:gridCol w="1078392"/>
                <a:gridCol w="1527722"/>
                <a:gridCol w="4673031"/>
              </a:tblGrid>
              <a:tr h="320356">
                <a:tc>
                  <a:txBody>
                    <a:bodyPr/>
                    <a:lstStyle/>
                    <a:p>
                      <a:pPr>
                        <a:spcAft>
                          <a:spcPts val="0"/>
                        </a:spcAft>
                      </a:pPr>
                      <a:r>
                        <a:rPr lang="es-CO" sz="1800" dirty="0">
                          <a:solidFill>
                            <a:srgbClr val="000000"/>
                          </a:solidFill>
                          <a:effectLst/>
                          <a:latin typeface="Calibri"/>
                          <a:ea typeface="Calibri"/>
                        </a:rPr>
                        <a:t>Objetivo</a:t>
                      </a:r>
                      <a:endParaRPr lang="es-CO" sz="1800" dirty="0">
                        <a:effectLst/>
                        <a:latin typeface="Calibri"/>
                        <a:ea typeface="Calibri"/>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924A"/>
                    </a:solidFill>
                  </a:tcPr>
                </a:tc>
                <a:tc>
                  <a:txBody>
                    <a:bodyPr/>
                    <a:lstStyle/>
                    <a:p>
                      <a:pPr>
                        <a:spcAft>
                          <a:spcPts val="0"/>
                        </a:spcAft>
                      </a:pPr>
                      <a:r>
                        <a:rPr lang="es-CO" sz="1800" dirty="0">
                          <a:solidFill>
                            <a:srgbClr val="000000"/>
                          </a:solidFill>
                          <a:effectLst/>
                          <a:latin typeface="Calibri"/>
                          <a:ea typeface="Calibri"/>
                        </a:rPr>
                        <a:t>Indicador</a:t>
                      </a:r>
                      <a:endParaRPr lang="es-CO" sz="1800" dirty="0">
                        <a:effectLst/>
                        <a:latin typeface="Calibri"/>
                        <a:ea typeface="Calibri"/>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924A"/>
                    </a:solidFill>
                  </a:tcPr>
                </a:tc>
                <a:tc>
                  <a:txBody>
                    <a:bodyPr/>
                    <a:lstStyle/>
                    <a:p>
                      <a:pPr>
                        <a:spcAft>
                          <a:spcPts val="0"/>
                        </a:spcAft>
                      </a:pPr>
                      <a:r>
                        <a:rPr lang="es-CO" sz="1800" dirty="0">
                          <a:solidFill>
                            <a:srgbClr val="000000"/>
                          </a:solidFill>
                          <a:effectLst/>
                          <a:latin typeface="Calibri"/>
                          <a:ea typeface="Calibri"/>
                        </a:rPr>
                        <a:t>Meta </a:t>
                      </a:r>
                      <a:endParaRPr lang="es-CO" sz="1800" dirty="0">
                        <a:effectLst/>
                        <a:latin typeface="Calibri"/>
                        <a:ea typeface="Calibri"/>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924A"/>
                    </a:solidFill>
                  </a:tcPr>
                </a:tc>
                <a:tc>
                  <a:txBody>
                    <a:bodyPr/>
                    <a:lstStyle/>
                    <a:p>
                      <a:pPr>
                        <a:spcAft>
                          <a:spcPts val="0"/>
                        </a:spcAft>
                      </a:pPr>
                      <a:r>
                        <a:rPr lang="es-CO" sz="1800" dirty="0" smtClean="0">
                          <a:effectLst/>
                          <a:latin typeface="Calibri"/>
                          <a:ea typeface="Calibri"/>
                        </a:rPr>
                        <a:t>Resultado</a:t>
                      </a:r>
                      <a:endParaRPr lang="es-CO" sz="1800" dirty="0">
                        <a:effectLst/>
                        <a:latin typeface="Calibri"/>
                        <a:ea typeface="Calibri"/>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924A"/>
                    </a:solidFill>
                  </a:tcPr>
                </a:tc>
                <a:tc>
                  <a:txBody>
                    <a:bodyPr/>
                    <a:lstStyle/>
                    <a:p>
                      <a:pPr>
                        <a:spcAft>
                          <a:spcPts val="0"/>
                        </a:spcAft>
                      </a:pPr>
                      <a:r>
                        <a:rPr lang="es-CO" sz="1800" dirty="0">
                          <a:solidFill>
                            <a:srgbClr val="000000"/>
                          </a:solidFill>
                          <a:effectLst/>
                          <a:latin typeface="Calibri"/>
                          <a:ea typeface="Calibri"/>
                        </a:rPr>
                        <a:t>Comentarios de cumplimiento</a:t>
                      </a:r>
                      <a:endParaRPr lang="es-CO" sz="1800" dirty="0">
                        <a:effectLst/>
                        <a:latin typeface="Calibri"/>
                        <a:ea typeface="Calibri"/>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924A"/>
                    </a:solidFill>
                  </a:tcPr>
                </a:tc>
              </a:tr>
              <a:tr h="919942">
                <a:tc rowSpan="2">
                  <a:txBody>
                    <a:bodyPr/>
                    <a:lstStyle/>
                    <a:p>
                      <a:pPr algn="ctr">
                        <a:spcAft>
                          <a:spcPts val="0"/>
                        </a:spcAft>
                      </a:pPr>
                      <a:r>
                        <a:rPr lang="es-CO" sz="1600" dirty="0">
                          <a:solidFill>
                            <a:srgbClr val="000000"/>
                          </a:solidFill>
                          <a:effectLst/>
                          <a:latin typeface="Calibri"/>
                          <a:ea typeface="Calibri"/>
                        </a:rPr>
                        <a:t>Diversificar el mercado</a:t>
                      </a:r>
                      <a:endParaRPr lang="es-CO" sz="1600" dirty="0">
                        <a:effectLst/>
                        <a:latin typeface="Calibri"/>
                        <a:ea typeface="Calibri"/>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l">
                        <a:spcAft>
                          <a:spcPts val="0"/>
                        </a:spcAft>
                      </a:pPr>
                      <a:r>
                        <a:rPr lang="es-CO" sz="1600" dirty="0">
                          <a:effectLst/>
                          <a:latin typeface="Calibri"/>
                          <a:ea typeface="Calibri"/>
                        </a:rPr>
                        <a:t>Crecimiento en ventas</a:t>
                      </a: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600" dirty="0">
                          <a:effectLst/>
                          <a:latin typeface="Calibri"/>
                          <a:ea typeface="Calibri"/>
                        </a:rPr>
                        <a:t>10%</a:t>
                      </a: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200" dirty="0" smtClean="0">
                          <a:effectLst/>
                          <a:latin typeface="Calibri"/>
                          <a:ea typeface="Calibri"/>
                        </a:rPr>
                        <a:t> -8,70% (2019)</a:t>
                      </a:r>
                      <a:endParaRPr lang="es-CO" sz="1200" dirty="0">
                        <a:effectLst/>
                        <a:latin typeface="Calibri"/>
                        <a:ea typeface="Calibri"/>
                      </a:endParaRPr>
                    </a:p>
                  </a:txBody>
                  <a:tcPr marL="3136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sz="1400" dirty="0" smtClean="0">
                          <a:effectLst/>
                          <a:latin typeface="+mn-lt"/>
                          <a:ea typeface="Calibri"/>
                        </a:rPr>
                        <a:t>Afectaciones principales del no cumplimiento: * Suspensión del contrato de Ecopetrol. * Bajas de Mezcla por parte de MME en los meses de Sept – Diciembre</a:t>
                      </a:r>
                    </a:p>
                  </a:txBody>
                  <a:tcPr marL="3136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19942">
                <a:tc vMerge="1">
                  <a:txBody>
                    <a:bodyPr/>
                    <a:lstStyle/>
                    <a:p>
                      <a:pPr algn="ctr">
                        <a:spcAft>
                          <a:spcPts val="0"/>
                        </a:spcAft>
                      </a:pPr>
                      <a:endParaRPr lang="es-CO" sz="1600" dirty="0">
                        <a:effectLst/>
                        <a:latin typeface="Calibri"/>
                        <a:ea typeface="Calibri"/>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spcAft>
                          <a:spcPts val="0"/>
                        </a:spcAft>
                      </a:pPr>
                      <a:r>
                        <a:rPr lang="es-CO" sz="1400" kern="1200" dirty="0">
                          <a:solidFill>
                            <a:schemeClr val="tx1"/>
                          </a:solidFill>
                          <a:effectLst/>
                          <a:latin typeface="+mn-lt"/>
                          <a:ea typeface="Calibri"/>
                          <a:cs typeface="+mn-cs"/>
                        </a:rPr>
                        <a:t>% de Satisfacción de clientes</a:t>
                      </a: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400" kern="1200" dirty="0">
                          <a:solidFill>
                            <a:schemeClr val="tx1"/>
                          </a:solidFill>
                          <a:effectLst/>
                          <a:latin typeface="+mn-lt"/>
                          <a:ea typeface="Calibri"/>
                          <a:cs typeface="+mn-cs"/>
                        </a:rPr>
                        <a:t>98%</a:t>
                      </a: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400" kern="1200" dirty="0" smtClean="0">
                          <a:solidFill>
                            <a:schemeClr val="tx1"/>
                          </a:solidFill>
                          <a:effectLst/>
                          <a:latin typeface="+mn-lt"/>
                          <a:ea typeface="Calibri"/>
                          <a:cs typeface="+mn-cs"/>
                        </a:rPr>
                        <a:t>98,2</a:t>
                      </a:r>
                      <a:endParaRPr lang="es-CO" sz="1400" kern="1200" dirty="0">
                        <a:solidFill>
                          <a:schemeClr val="tx1"/>
                        </a:solidFill>
                        <a:effectLst/>
                        <a:latin typeface="+mn-lt"/>
                        <a:ea typeface="Calibri"/>
                        <a:cs typeface="+mn-cs"/>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CO" sz="1400" kern="1200" dirty="0">
                          <a:solidFill>
                            <a:schemeClr val="tx1"/>
                          </a:solidFill>
                          <a:effectLst/>
                          <a:latin typeface="+mn-lt"/>
                          <a:ea typeface="Calibri"/>
                          <a:cs typeface="+mn-cs"/>
                        </a:rPr>
                        <a:t>Este indicador se mide anualmente , no se tienen datos de cumplimiento de este año, cuando se aplique nuevamente la encuesta  de este año programada  </a:t>
                      </a:r>
                      <a:r>
                        <a:rPr lang="es-CO" sz="1400" kern="1200" dirty="0" smtClean="0">
                          <a:solidFill>
                            <a:schemeClr val="tx1"/>
                          </a:solidFill>
                          <a:effectLst/>
                          <a:latin typeface="+mn-lt"/>
                          <a:ea typeface="Calibri"/>
                          <a:cs typeface="+mn-cs"/>
                        </a:rPr>
                        <a:t>para</a:t>
                      </a:r>
                      <a:r>
                        <a:rPr lang="es-CO" sz="1400" kern="1200" baseline="0" dirty="0" smtClean="0">
                          <a:solidFill>
                            <a:schemeClr val="tx1"/>
                          </a:solidFill>
                          <a:effectLst/>
                          <a:latin typeface="+mn-lt"/>
                          <a:ea typeface="Calibri"/>
                          <a:cs typeface="+mn-cs"/>
                        </a:rPr>
                        <a:t> finales del mes de Diciembre</a:t>
                      </a:r>
                      <a:endParaRPr lang="es-CO" sz="1400" kern="1200" dirty="0">
                        <a:solidFill>
                          <a:schemeClr val="tx1"/>
                        </a:solidFill>
                        <a:effectLst/>
                        <a:latin typeface="+mn-lt"/>
                        <a:ea typeface="Calibri"/>
                        <a:cs typeface="+mn-cs"/>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0" name="2 Marcador de contenido"/>
          <p:cNvSpPr txBox="1">
            <a:spLocks/>
          </p:cNvSpPr>
          <p:nvPr/>
        </p:nvSpPr>
        <p:spPr>
          <a:xfrm>
            <a:off x="467817" y="3284984"/>
            <a:ext cx="10692765" cy="64807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CO" sz="2400" dirty="0" smtClean="0"/>
              <a:t>Perspectiva Clientes</a:t>
            </a:r>
          </a:p>
          <a:p>
            <a:pPr marL="0" indent="0">
              <a:buFont typeface="Arial" panose="020B0604020202020204" pitchFamily="34" charset="0"/>
              <a:buNone/>
            </a:pPr>
            <a:endParaRPr lang="es-CO" dirty="0"/>
          </a:p>
        </p:txBody>
      </p:sp>
    </p:spTree>
    <p:extLst>
      <p:ext uri="{BB962C8B-B14F-4D97-AF65-F5344CB8AC3E}">
        <p14:creationId xmlns:p14="http://schemas.microsoft.com/office/powerpoint/2010/main" val="24972585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1 Título"/>
          <p:cNvSpPr>
            <a:spLocks noGrp="1"/>
          </p:cNvSpPr>
          <p:nvPr>
            <p:ph type="title"/>
          </p:nvPr>
        </p:nvSpPr>
        <p:spPr>
          <a:xfrm>
            <a:off x="602938" y="-13394"/>
            <a:ext cx="10674974" cy="562074"/>
          </a:xfrm>
        </p:spPr>
        <p:txBody>
          <a:bodyPr>
            <a:normAutofit fontScale="90000"/>
          </a:bodyPr>
          <a:lstStyle/>
          <a:p>
            <a:r>
              <a:rPr lang="es-CO" dirty="0" smtClean="0">
                <a:solidFill>
                  <a:schemeClr val="bg1"/>
                </a:solidFill>
                <a:latin typeface="+mn-lt"/>
              </a:rPr>
              <a:t>2. Satisfacción de clientes</a:t>
            </a:r>
            <a:endParaRPr lang="es-CO" dirty="0">
              <a:solidFill>
                <a:schemeClr val="bg1"/>
              </a:solidFill>
              <a:latin typeface="+mn-lt"/>
            </a:endParaRPr>
          </a:p>
        </p:txBody>
      </p:sp>
      <p:graphicFrame>
        <p:nvGraphicFramePr>
          <p:cNvPr id="5" name="2 Tabla">
            <a:extLst>
              <a:ext uri="{FF2B5EF4-FFF2-40B4-BE49-F238E27FC236}">
                <a16:creationId xmlns:a16="http://schemas.microsoft.com/office/drawing/2014/main" xmlns="" id="{89B08F67-42F2-4C94-9FD4-6D6CD453FAE4}"/>
              </a:ext>
            </a:extLst>
          </p:cNvPr>
          <p:cNvGraphicFramePr>
            <a:graphicFrameLocks noGrp="1"/>
          </p:cNvGraphicFramePr>
          <p:nvPr>
            <p:extLst>
              <p:ext uri="{D42A27DB-BD31-4B8C-83A1-F6EECF244321}">
                <p14:modId xmlns:p14="http://schemas.microsoft.com/office/powerpoint/2010/main" val="2683550541"/>
              </p:ext>
            </p:extLst>
          </p:nvPr>
        </p:nvGraphicFramePr>
        <p:xfrm>
          <a:off x="971873" y="836712"/>
          <a:ext cx="9731765" cy="4877093"/>
        </p:xfrm>
        <a:graphic>
          <a:graphicData uri="http://schemas.openxmlformats.org/drawingml/2006/table">
            <a:tbl>
              <a:tblPr firstRow="1" firstCol="1" bandRow="1">
                <a:tableStyleId>{1FECB4D8-DB02-4DC6-A0A2-4F2EBAE1DC90}</a:tableStyleId>
              </a:tblPr>
              <a:tblGrid>
                <a:gridCol w="4729138">
                  <a:extLst>
                    <a:ext uri="{9D8B030D-6E8A-4147-A177-3AD203B41FA5}">
                      <a16:colId xmlns:a16="http://schemas.microsoft.com/office/drawing/2014/main" xmlns="" val="20000"/>
                    </a:ext>
                  </a:extLst>
                </a:gridCol>
                <a:gridCol w="5002627">
                  <a:extLst>
                    <a:ext uri="{9D8B030D-6E8A-4147-A177-3AD203B41FA5}">
                      <a16:colId xmlns:a16="http://schemas.microsoft.com/office/drawing/2014/main" xmlns="" val="20001"/>
                    </a:ext>
                  </a:extLst>
                </a:gridCol>
              </a:tblGrid>
              <a:tr h="751529">
                <a:tc gridSpan="2">
                  <a:txBody>
                    <a:bodyPr/>
                    <a:lstStyle/>
                    <a:p>
                      <a:pPr marL="90170" algn="ctr">
                        <a:lnSpc>
                          <a:spcPct val="115000"/>
                        </a:lnSpc>
                        <a:spcAft>
                          <a:spcPts val="0"/>
                        </a:spcAft>
                      </a:pPr>
                      <a:r>
                        <a:rPr lang="es-CO" sz="2000" dirty="0">
                          <a:effectLst/>
                        </a:rPr>
                        <a:t>FICHA TÉCNICA</a:t>
                      </a:r>
                      <a:r>
                        <a:rPr lang="es-CO" sz="1400" dirty="0">
                          <a:effectLst/>
                        </a:rPr>
                        <a:t> </a:t>
                      </a:r>
                      <a:br>
                        <a:rPr lang="es-CO" sz="1400" dirty="0">
                          <a:effectLst/>
                        </a:rPr>
                      </a:br>
                      <a:r>
                        <a:rPr lang="es-CO" sz="1100" dirty="0">
                          <a:effectLst/>
                        </a:rPr>
                        <a:t>ENCUESTAS DE SATISFACCIÓN</a:t>
                      </a:r>
                      <a:endParaRPr lang="es-CO" sz="1800" dirty="0">
                        <a:solidFill>
                          <a:schemeClr val="tx1"/>
                        </a:solidFill>
                        <a:effectLst/>
                      </a:endParaRPr>
                    </a:p>
                  </a:txBody>
                  <a:tcPr marL="68580" marR="68580" marT="0" marB="0">
                    <a:solidFill>
                      <a:srgbClr val="00B050"/>
                    </a:solidFill>
                  </a:tcPr>
                </a:tc>
                <a:tc hMerge="1">
                  <a:txBody>
                    <a:bodyPr/>
                    <a:lstStyle/>
                    <a:p>
                      <a:endParaRPr lang="es-CO"/>
                    </a:p>
                  </a:txBody>
                  <a:tcPr/>
                </a:tc>
                <a:extLst>
                  <a:ext uri="{0D108BD9-81ED-4DB2-BD59-A6C34878D82A}">
                    <a16:rowId xmlns:a16="http://schemas.microsoft.com/office/drawing/2014/main" xmlns="" val="10000"/>
                  </a:ext>
                </a:extLst>
              </a:tr>
              <a:tr h="291926">
                <a:tc>
                  <a:txBody>
                    <a:bodyPr/>
                    <a:lstStyle/>
                    <a:p>
                      <a:endParaRPr lang="es-CO" sz="1800" dirty="0">
                        <a:effectLst/>
                        <a:latin typeface="Arial Narrow" panose="020B0606020202030204" pitchFamily="34" charset="0"/>
                      </a:endParaRPr>
                    </a:p>
                  </a:txBody>
                  <a:tcPr marL="68580" marR="68580" marT="0" marB="0" anchor="ctr"/>
                </a:tc>
                <a:tc>
                  <a:txBody>
                    <a:bodyPr/>
                    <a:lstStyle/>
                    <a:p>
                      <a:endParaRPr lang="es-CO" sz="1800" dirty="0">
                        <a:effectLst/>
                        <a:latin typeface="Arial Narrow" panose="020B0606020202030204" pitchFamily="34" charset="0"/>
                      </a:endParaRPr>
                    </a:p>
                  </a:txBody>
                  <a:tcPr marL="68580" marR="68580" marT="0" marB="0"/>
                </a:tc>
                <a:extLst>
                  <a:ext uri="{0D108BD9-81ED-4DB2-BD59-A6C34878D82A}">
                    <a16:rowId xmlns:a16="http://schemas.microsoft.com/office/drawing/2014/main" xmlns="" val="10001"/>
                  </a:ext>
                </a:extLst>
              </a:tr>
              <a:tr h="261112">
                <a:tc>
                  <a:txBody>
                    <a:bodyPr/>
                    <a:lstStyle/>
                    <a:p>
                      <a:pPr marL="90170">
                        <a:lnSpc>
                          <a:spcPct val="115000"/>
                        </a:lnSpc>
                        <a:spcAft>
                          <a:spcPts val="0"/>
                        </a:spcAft>
                      </a:pPr>
                      <a:r>
                        <a:rPr lang="es-CO" sz="1400" kern="1200" dirty="0"/>
                        <a:t>Periodo evaluado:</a:t>
                      </a:r>
                      <a:endParaRPr lang="es-CO" sz="1400" b="0" kern="1200" dirty="0">
                        <a:solidFill>
                          <a:srgbClr val="145A75"/>
                        </a:solidFill>
                        <a:latin typeface="Montserrat Light"/>
                        <a:ea typeface="+mn-ea"/>
                        <a:cs typeface="+mn-cs"/>
                      </a:endParaRPr>
                    </a:p>
                  </a:txBody>
                  <a:tcPr marL="68580" marR="68580" marT="0" marB="0" anchor="ctr"/>
                </a:tc>
                <a:tc>
                  <a:txBody>
                    <a:bodyPr/>
                    <a:lstStyle/>
                    <a:p>
                      <a:pPr marL="90170" algn="just">
                        <a:lnSpc>
                          <a:spcPct val="115000"/>
                        </a:lnSpc>
                        <a:spcAft>
                          <a:spcPts val="0"/>
                        </a:spcAft>
                      </a:pPr>
                      <a:r>
                        <a:rPr lang="es-CO" sz="1400" kern="1200" dirty="0"/>
                        <a:t>2019</a:t>
                      </a:r>
                      <a:endParaRPr lang="es-CO" sz="1400" b="0" kern="1200" dirty="0">
                        <a:solidFill>
                          <a:srgbClr val="145A75"/>
                        </a:solidFill>
                        <a:latin typeface="Montserrat Light"/>
                        <a:ea typeface="+mn-ea"/>
                        <a:cs typeface="+mn-cs"/>
                      </a:endParaRPr>
                    </a:p>
                  </a:txBody>
                  <a:tcPr marL="68580" marR="68580" marT="0" marB="0"/>
                </a:tc>
                <a:extLst>
                  <a:ext uri="{0D108BD9-81ED-4DB2-BD59-A6C34878D82A}">
                    <a16:rowId xmlns:a16="http://schemas.microsoft.com/office/drawing/2014/main" xmlns="" val="10002"/>
                  </a:ext>
                </a:extLst>
              </a:tr>
              <a:tr h="247272">
                <a:tc>
                  <a:txBody>
                    <a:bodyPr/>
                    <a:lstStyle/>
                    <a:p>
                      <a:endParaRPr lang="es-CO" sz="1400" b="0" kern="1200" dirty="0">
                        <a:solidFill>
                          <a:srgbClr val="145A75"/>
                        </a:solidFill>
                        <a:latin typeface="Montserrat Light"/>
                        <a:ea typeface="+mn-ea"/>
                        <a:cs typeface="+mn-cs"/>
                      </a:endParaRPr>
                    </a:p>
                  </a:txBody>
                  <a:tcPr marL="68580" marR="68580" marT="0" marB="0" anchor="ctr"/>
                </a:tc>
                <a:tc>
                  <a:txBody>
                    <a:bodyPr/>
                    <a:lstStyle/>
                    <a:p>
                      <a:endParaRPr lang="es-CO" sz="1400" b="0" kern="1200" dirty="0">
                        <a:solidFill>
                          <a:srgbClr val="145A75"/>
                        </a:solidFill>
                        <a:latin typeface="Montserrat Light"/>
                        <a:ea typeface="+mn-ea"/>
                        <a:cs typeface="+mn-cs"/>
                      </a:endParaRPr>
                    </a:p>
                  </a:txBody>
                  <a:tcPr marL="68580" marR="68580" marT="0" marB="0"/>
                </a:tc>
                <a:extLst>
                  <a:ext uri="{0D108BD9-81ED-4DB2-BD59-A6C34878D82A}">
                    <a16:rowId xmlns:a16="http://schemas.microsoft.com/office/drawing/2014/main" xmlns="" val="10003"/>
                  </a:ext>
                </a:extLst>
              </a:tr>
              <a:tr h="261112">
                <a:tc>
                  <a:txBody>
                    <a:bodyPr/>
                    <a:lstStyle/>
                    <a:p>
                      <a:pPr marL="90170">
                        <a:lnSpc>
                          <a:spcPct val="115000"/>
                        </a:lnSpc>
                        <a:spcAft>
                          <a:spcPts val="0"/>
                        </a:spcAft>
                      </a:pPr>
                      <a:r>
                        <a:rPr lang="es-CO" sz="1400" kern="1200" dirty="0"/>
                        <a:t>Total de encuestas enviadas:</a:t>
                      </a:r>
                      <a:endParaRPr lang="es-CO" sz="1400" b="0" kern="1200" dirty="0">
                        <a:solidFill>
                          <a:srgbClr val="145A75"/>
                        </a:solidFill>
                        <a:latin typeface="Montserrat Light"/>
                        <a:ea typeface="+mn-ea"/>
                        <a:cs typeface="+mn-cs"/>
                      </a:endParaRPr>
                    </a:p>
                  </a:txBody>
                  <a:tcPr marL="68580" marR="68580" marT="0" marB="0" anchor="ctr"/>
                </a:tc>
                <a:tc>
                  <a:txBody>
                    <a:bodyPr/>
                    <a:lstStyle/>
                    <a:p>
                      <a:pPr marL="90170" algn="just">
                        <a:lnSpc>
                          <a:spcPct val="115000"/>
                        </a:lnSpc>
                        <a:spcAft>
                          <a:spcPts val="0"/>
                        </a:spcAft>
                      </a:pPr>
                      <a:r>
                        <a:rPr lang="es-CO" sz="1400" kern="1200" dirty="0"/>
                        <a:t>20 Contactos de clientes.</a:t>
                      </a:r>
                      <a:endParaRPr lang="es-CO" sz="1400" b="0" kern="1200" dirty="0">
                        <a:solidFill>
                          <a:srgbClr val="145A75"/>
                        </a:solidFill>
                        <a:latin typeface="Montserrat Light"/>
                        <a:ea typeface="+mn-ea"/>
                        <a:cs typeface="+mn-cs"/>
                      </a:endParaRPr>
                    </a:p>
                  </a:txBody>
                  <a:tcPr marL="68580" marR="68580" marT="0" marB="0"/>
                </a:tc>
                <a:extLst>
                  <a:ext uri="{0D108BD9-81ED-4DB2-BD59-A6C34878D82A}">
                    <a16:rowId xmlns:a16="http://schemas.microsoft.com/office/drawing/2014/main" xmlns="" val="10004"/>
                  </a:ext>
                </a:extLst>
              </a:tr>
              <a:tr h="247272">
                <a:tc>
                  <a:txBody>
                    <a:bodyPr/>
                    <a:lstStyle/>
                    <a:p>
                      <a:endParaRPr lang="es-CO" sz="1400" b="0" kern="1200" dirty="0">
                        <a:solidFill>
                          <a:srgbClr val="145A75"/>
                        </a:solidFill>
                        <a:latin typeface="Montserrat Light"/>
                        <a:ea typeface="+mn-ea"/>
                        <a:cs typeface="+mn-cs"/>
                      </a:endParaRPr>
                    </a:p>
                  </a:txBody>
                  <a:tcPr marL="68580" marR="68580" marT="0" marB="0" anchor="ctr"/>
                </a:tc>
                <a:tc>
                  <a:txBody>
                    <a:bodyPr/>
                    <a:lstStyle/>
                    <a:p>
                      <a:endParaRPr lang="es-CO" sz="1400" b="0" kern="1200" dirty="0">
                        <a:solidFill>
                          <a:srgbClr val="145A75"/>
                        </a:solidFill>
                        <a:latin typeface="Montserrat Light"/>
                        <a:ea typeface="+mn-ea"/>
                        <a:cs typeface="+mn-cs"/>
                      </a:endParaRPr>
                    </a:p>
                  </a:txBody>
                  <a:tcPr marL="68580" marR="68580" marT="0" marB="0"/>
                </a:tc>
                <a:extLst>
                  <a:ext uri="{0D108BD9-81ED-4DB2-BD59-A6C34878D82A}">
                    <a16:rowId xmlns:a16="http://schemas.microsoft.com/office/drawing/2014/main" xmlns="" val="10005"/>
                  </a:ext>
                </a:extLst>
              </a:tr>
              <a:tr h="261112">
                <a:tc>
                  <a:txBody>
                    <a:bodyPr/>
                    <a:lstStyle/>
                    <a:p>
                      <a:pPr marL="90170">
                        <a:lnSpc>
                          <a:spcPct val="115000"/>
                        </a:lnSpc>
                        <a:spcAft>
                          <a:spcPts val="0"/>
                        </a:spcAft>
                      </a:pPr>
                      <a:r>
                        <a:rPr lang="es-CO" sz="1400" kern="1200" dirty="0"/>
                        <a:t>No. de empresas:</a:t>
                      </a:r>
                      <a:endParaRPr lang="es-CO" sz="1400" b="0" kern="1200" dirty="0">
                        <a:solidFill>
                          <a:srgbClr val="145A75"/>
                        </a:solidFill>
                        <a:latin typeface="Montserrat Light"/>
                        <a:ea typeface="+mn-ea"/>
                        <a:cs typeface="+mn-cs"/>
                      </a:endParaRPr>
                    </a:p>
                  </a:txBody>
                  <a:tcPr marL="68580" marR="68580" marT="0" marB="0" anchor="ctr"/>
                </a:tc>
                <a:tc>
                  <a:txBody>
                    <a:bodyPr/>
                    <a:lstStyle/>
                    <a:p>
                      <a:pPr marL="90170" algn="just">
                        <a:lnSpc>
                          <a:spcPct val="115000"/>
                        </a:lnSpc>
                        <a:spcAft>
                          <a:spcPts val="0"/>
                        </a:spcAft>
                      </a:pPr>
                      <a:r>
                        <a:rPr lang="es-CO" sz="1400" kern="1200" dirty="0"/>
                        <a:t>6 empresas activas</a:t>
                      </a:r>
                      <a:endParaRPr lang="es-CO" sz="1400" b="0" kern="1200" dirty="0">
                        <a:solidFill>
                          <a:srgbClr val="145A75"/>
                        </a:solidFill>
                        <a:latin typeface="Montserrat Light"/>
                        <a:ea typeface="+mn-ea"/>
                        <a:cs typeface="+mn-cs"/>
                      </a:endParaRPr>
                    </a:p>
                  </a:txBody>
                  <a:tcPr marL="68580" marR="68580" marT="0" marB="0"/>
                </a:tc>
                <a:extLst>
                  <a:ext uri="{0D108BD9-81ED-4DB2-BD59-A6C34878D82A}">
                    <a16:rowId xmlns:a16="http://schemas.microsoft.com/office/drawing/2014/main" xmlns="" val="10006"/>
                  </a:ext>
                </a:extLst>
              </a:tr>
              <a:tr h="247272">
                <a:tc>
                  <a:txBody>
                    <a:bodyPr/>
                    <a:lstStyle/>
                    <a:p>
                      <a:endParaRPr lang="es-CO" sz="1400" b="0" kern="1200" dirty="0">
                        <a:solidFill>
                          <a:srgbClr val="145A75"/>
                        </a:solidFill>
                        <a:latin typeface="Montserrat Light"/>
                        <a:ea typeface="+mn-ea"/>
                        <a:cs typeface="+mn-cs"/>
                      </a:endParaRPr>
                    </a:p>
                  </a:txBody>
                  <a:tcPr marL="68580" marR="68580" marT="0" marB="0" anchor="ctr"/>
                </a:tc>
                <a:tc>
                  <a:txBody>
                    <a:bodyPr/>
                    <a:lstStyle/>
                    <a:p>
                      <a:endParaRPr lang="es-CO" sz="1400" b="0" kern="1200" dirty="0">
                        <a:solidFill>
                          <a:srgbClr val="145A75"/>
                        </a:solidFill>
                        <a:latin typeface="Montserrat Light"/>
                        <a:ea typeface="+mn-ea"/>
                        <a:cs typeface="+mn-cs"/>
                      </a:endParaRPr>
                    </a:p>
                  </a:txBody>
                  <a:tcPr marL="68580" marR="68580" marT="0" marB="0"/>
                </a:tc>
                <a:extLst>
                  <a:ext uri="{0D108BD9-81ED-4DB2-BD59-A6C34878D82A}">
                    <a16:rowId xmlns:a16="http://schemas.microsoft.com/office/drawing/2014/main" xmlns="" val="10007"/>
                  </a:ext>
                </a:extLst>
              </a:tr>
              <a:tr h="522223">
                <a:tc>
                  <a:txBody>
                    <a:bodyPr/>
                    <a:lstStyle/>
                    <a:p>
                      <a:pPr marL="90170">
                        <a:lnSpc>
                          <a:spcPct val="115000"/>
                        </a:lnSpc>
                        <a:spcAft>
                          <a:spcPts val="0"/>
                        </a:spcAft>
                      </a:pPr>
                      <a:r>
                        <a:rPr lang="es-CO" sz="1400" kern="1200" dirty="0"/>
                        <a:t>Población:</a:t>
                      </a:r>
                      <a:endParaRPr lang="es-CO" sz="1400" b="0" kern="1200" dirty="0">
                        <a:solidFill>
                          <a:srgbClr val="145A75"/>
                        </a:solidFill>
                        <a:latin typeface="Montserrat Light"/>
                        <a:ea typeface="+mn-ea"/>
                        <a:cs typeface="+mn-cs"/>
                      </a:endParaRPr>
                    </a:p>
                  </a:txBody>
                  <a:tcPr marL="68580" marR="68580" marT="0" marB="0" anchor="ctr"/>
                </a:tc>
                <a:tc>
                  <a:txBody>
                    <a:bodyPr/>
                    <a:lstStyle/>
                    <a:p>
                      <a:pPr marL="90170" algn="just">
                        <a:lnSpc>
                          <a:spcPct val="115000"/>
                        </a:lnSpc>
                        <a:spcAft>
                          <a:spcPts val="0"/>
                        </a:spcAft>
                      </a:pPr>
                      <a:r>
                        <a:rPr lang="es-CO" sz="1400" kern="1200" dirty="0"/>
                        <a:t>20 Contactos de clientes de Biodiesel con los cuales se ha tenido relación comercial en el año </a:t>
                      </a:r>
                      <a:r>
                        <a:rPr lang="es-CO" sz="1400" kern="1200" dirty="0" smtClean="0"/>
                        <a:t>2019</a:t>
                      </a:r>
                      <a:endParaRPr lang="es-CO" sz="1400" b="0" kern="1200" dirty="0">
                        <a:solidFill>
                          <a:srgbClr val="145A75"/>
                        </a:solidFill>
                        <a:latin typeface="Montserrat Light"/>
                        <a:ea typeface="+mn-ea"/>
                        <a:cs typeface="+mn-cs"/>
                      </a:endParaRPr>
                    </a:p>
                  </a:txBody>
                  <a:tcPr marL="68580" marR="68580" marT="0" marB="0"/>
                </a:tc>
                <a:extLst>
                  <a:ext uri="{0D108BD9-81ED-4DB2-BD59-A6C34878D82A}">
                    <a16:rowId xmlns:a16="http://schemas.microsoft.com/office/drawing/2014/main" xmlns="" val="10008"/>
                  </a:ext>
                </a:extLst>
              </a:tr>
              <a:tr h="247272">
                <a:tc>
                  <a:txBody>
                    <a:bodyPr/>
                    <a:lstStyle/>
                    <a:p>
                      <a:endParaRPr lang="es-CO" sz="1400" b="0" kern="1200" dirty="0">
                        <a:solidFill>
                          <a:srgbClr val="145A75"/>
                        </a:solidFill>
                        <a:latin typeface="Montserrat Light"/>
                        <a:ea typeface="+mn-ea"/>
                        <a:cs typeface="+mn-cs"/>
                      </a:endParaRPr>
                    </a:p>
                  </a:txBody>
                  <a:tcPr marL="68580" marR="68580" marT="0" marB="0" anchor="ctr"/>
                </a:tc>
                <a:tc>
                  <a:txBody>
                    <a:bodyPr/>
                    <a:lstStyle/>
                    <a:p>
                      <a:endParaRPr lang="es-CO" sz="1400" b="0" kern="1200" dirty="0">
                        <a:solidFill>
                          <a:srgbClr val="145A75"/>
                        </a:solidFill>
                        <a:latin typeface="Montserrat Light"/>
                        <a:ea typeface="+mn-ea"/>
                        <a:cs typeface="+mn-cs"/>
                      </a:endParaRPr>
                    </a:p>
                  </a:txBody>
                  <a:tcPr marL="68580" marR="68580" marT="0" marB="0"/>
                </a:tc>
                <a:extLst>
                  <a:ext uri="{0D108BD9-81ED-4DB2-BD59-A6C34878D82A}">
                    <a16:rowId xmlns:a16="http://schemas.microsoft.com/office/drawing/2014/main" xmlns="" val="10009"/>
                  </a:ext>
                </a:extLst>
              </a:tr>
              <a:tr h="522223">
                <a:tc>
                  <a:txBody>
                    <a:bodyPr/>
                    <a:lstStyle/>
                    <a:p>
                      <a:pPr marL="90170">
                        <a:lnSpc>
                          <a:spcPct val="115000"/>
                        </a:lnSpc>
                        <a:spcAft>
                          <a:spcPts val="0"/>
                        </a:spcAft>
                      </a:pPr>
                      <a:r>
                        <a:rPr lang="es-CO" sz="1400" kern="1200" dirty="0"/>
                        <a:t>Método de recolección de la información:</a:t>
                      </a:r>
                      <a:endParaRPr lang="es-CO" sz="1400" b="0" kern="1200" dirty="0">
                        <a:solidFill>
                          <a:srgbClr val="145A75"/>
                        </a:solidFill>
                        <a:latin typeface="Montserrat Light"/>
                        <a:ea typeface="+mn-ea"/>
                        <a:cs typeface="+mn-cs"/>
                      </a:endParaRPr>
                    </a:p>
                  </a:txBody>
                  <a:tcPr marL="68580" marR="68580" marT="0" marB="0" anchor="ctr"/>
                </a:tc>
                <a:tc>
                  <a:txBody>
                    <a:bodyPr/>
                    <a:lstStyle/>
                    <a:p>
                      <a:pPr marL="90170" algn="just">
                        <a:lnSpc>
                          <a:spcPct val="115000"/>
                        </a:lnSpc>
                        <a:spcAft>
                          <a:spcPts val="0"/>
                        </a:spcAft>
                      </a:pPr>
                      <a:r>
                        <a:rPr lang="es-CO" sz="1400" kern="1200" dirty="0"/>
                        <a:t>Encuestas de servicios realizadas personalmente y enviadas a través del portal Encuestafacil.com</a:t>
                      </a:r>
                      <a:endParaRPr lang="es-CO" sz="1400" b="0" kern="1200" dirty="0">
                        <a:solidFill>
                          <a:srgbClr val="145A75"/>
                        </a:solidFill>
                        <a:latin typeface="Montserrat Light"/>
                        <a:ea typeface="+mn-ea"/>
                        <a:cs typeface="+mn-cs"/>
                      </a:endParaRPr>
                    </a:p>
                  </a:txBody>
                  <a:tcPr marL="68580" marR="68580" marT="0" marB="0"/>
                </a:tc>
                <a:extLst>
                  <a:ext uri="{0D108BD9-81ED-4DB2-BD59-A6C34878D82A}">
                    <a16:rowId xmlns:a16="http://schemas.microsoft.com/office/drawing/2014/main" xmlns="" val="10010"/>
                  </a:ext>
                </a:extLst>
              </a:tr>
              <a:tr h="247272">
                <a:tc>
                  <a:txBody>
                    <a:bodyPr/>
                    <a:lstStyle/>
                    <a:p>
                      <a:endParaRPr lang="es-CO" sz="1400" b="0" kern="1200" dirty="0">
                        <a:solidFill>
                          <a:srgbClr val="145A75"/>
                        </a:solidFill>
                        <a:latin typeface="Montserrat Light"/>
                        <a:ea typeface="+mn-ea"/>
                        <a:cs typeface="+mn-cs"/>
                      </a:endParaRPr>
                    </a:p>
                  </a:txBody>
                  <a:tcPr marL="68580" marR="68580" marT="0" marB="0" anchor="ctr"/>
                </a:tc>
                <a:tc>
                  <a:txBody>
                    <a:bodyPr/>
                    <a:lstStyle/>
                    <a:p>
                      <a:endParaRPr lang="es-CO" sz="1400" b="0" kern="1200" dirty="0">
                        <a:solidFill>
                          <a:srgbClr val="145A75"/>
                        </a:solidFill>
                        <a:latin typeface="Montserrat Light"/>
                        <a:ea typeface="+mn-ea"/>
                        <a:cs typeface="+mn-cs"/>
                      </a:endParaRPr>
                    </a:p>
                  </a:txBody>
                  <a:tcPr marL="68580" marR="68580" marT="0" marB="0"/>
                </a:tc>
                <a:extLst>
                  <a:ext uri="{0D108BD9-81ED-4DB2-BD59-A6C34878D82A}">
                    <a16:rowId xmlns:a16="http://schemas.microsoft.com/office/drawing/2014/main" xmlns="" val="10011"/>
                  </a:ext>
                </a:extLst>
              </a:tr>
              <a:tr h="261112">
                <a:tc>
                  <a:txBody>
                    <a:bodyPr/>
                    <a:lstStyle/>
                    <a:p>
                      <a:pPr marL="90170">
                        <a:lnSpc>
                          <a:spcPct val="115000"/>
                        </a:lnSpc>
                        <a:spcAft>
                          <a:spcPts val="0"/>
                        </a:spcAft>
                      </a:pPr>
                      <a:r>
                        <a:rPr lang="es-CO" sz="1400" kern="1200" dirty="0"/>
                        <a:t>Total encuestas recibidas:</a:t>
                      </a:r>
                      <a:endParaRPr lang="es-CO" sz="1400" b="0" kern="1200" dirty="0">
                        <a:solidFill>
                          <a:srgbClr val="145A75"/>
                        </a:solidFill>
                        <a:latin typeface="Montserrat Light"/>
                        <a:ea typeface="+mn-ea"/>
                        <a:cs typeface="+mn-cs"/>
                      </a:endParaRPr>
                    </a:p>
                  </a:txBody>
                  <a:tcPr marL="68580" marR="68580" marT="0" marB="0" anchor="ctr"/>
                </a:tc>
                <a:tc>
                  <a:txBody>
                    <a:bodyPr/>
                    <a:lstStyle/>
                    <a:p>
                      <a:pPr marL="90170" algn="just">
                        <a:lnSpc>
                          <a:spcPct val="115000"/>
                        </a:lnSpc>
                        <a:spcAft>
                          <a:spcPts val="0"/>
                        </a:spcAft>
                      </a:pPr>
                      <a:r>
                        <a:rPr lang="es-CO" sz="1400" kern="1200" dirty="0"/>
                        <a:t>11 encuestas </a:t>
                      </a:r>
                      <a:endParaRPr lang="es-CO" sz="1400" b="0" kern="1200" dirty="0">
                        <a:solidFill>
                          <a:srgbClr val="145A75"/>
                        </a:solidFill>
                        <a:latin typeface="Montserrat Light"/>
                        <a:ea typeface="+mn-ea"/>
                        <a:cs typeface="+mn-cs"/>
                      </a:endParaRPr>
                    </a:p>
                  </a:txBody>
                  <a:tcPr marL="68580" marR="68580" marT="0" marB="0"/>
                </a:tc>
                <a:extLst>
                  <a:ext uri="{0D108BD9-81ED-4DB2-BD59-A6C34878D82A}">
                    <a16:rowId xmlns:a16="http://schemas.microsoft.com/office/drawing/2014/main" xmlns="" val="10012"/>
                  </a:ext>
                </a:extLst>
              </a:tr>
              <a:tr h="247272">
                <a:tc>
                  <a:txBody>
                    <a:bodyPr/>
                    <a:lstStyle/>
                    <a:p>
                      <a:endParaRPr lang="es-CO" sz="1400" b="0" kern="1200" dirty="0">
                        <a:solidFill>
                          <a:srgbClr val="145A75"/>
                        </a:solidFill>
                        <a:latin typeface="Montserrat Light"/>
                        <a:ea typeface="+mn-ea"/>
                        <a:cs typeface="+mn-cs"/>
                      </a:endParaRPr>
                    </a:p>
                  </a:txBody>
                  <a:tcPr marL="68580" marR="68580" marT="0" marB="0" anchor="ctr"/>
                </a:tc>
                <a:tc>
                  <a:txBody>
                    <a:bodyPr/>
                    <a:lstStyle/>
                    <a:p>
                      <a:endParaRPr lang="es-CO" sz="1400" b="0" kern="1200" dirty="0">
                        <a:solidFill>
                          <a:srgbClr val="145A75"/>
                        </a:solidFill>
                        <a:latin typeface="Montserrat Light"/>
                        <a:ea typeface="+mn-ea"/>
                        <a:cs typeface="+mn-cs"/>
                      </a:endParaRPr>
                    </a:p>
                  </a:txBody>
                  <a:tcPr marL="68580" marR="68580" marT="0" marB="0"/>
                </a:tc>
                <a:extLst>
                  <a:ext uri="{0D108BD9-81ED-4DB2-BD59-A6C34878D82A}">
                    <a16:rowId xmlns:a16="http://schemas.microsoft.com/office/drawing/2014/main" xmlns="" val="10015"/>
                  </a:ext>
                </a:extLst>
              </a:tr>
              <a:tr h="261112">
                <a:tc>
                  <a:txBody>
                    <a:bodyPr/>
                    <a:lstStyle/>
                    <a:p>
                      <a:pPr marL="90170">
                        <a:lnSpc>
                          <a:spcPct val="115000"/>
                        </a:lnSpc>
                        <a:spcAft>
                          <a:spcPts val="0"/>
                        </a:spcAft>
                      </a:pPr>
                      <a:r>
                        <a:rPr lang="es-CO" sz="1400" kern="1200" dirty="0"/>
                        <a:t>Realizada por:</a:t>
                      </a:r>
                      <a:endParaRPr lang="es-CO" sz="1400" b="0" kern="1200" dirty="0">
                        <a:solidFill>
                          <a:srgbClr val="145A75"/>
                        </a:solidFill>
                        <a:latin typeface="Montserrat Light"/>
                        <a:ea typeface="+mn-ea"/>
                        <a:cs typeface="+mn-cs"/>
                      </a:endParaRPr>
                    </a:p>
                  </a:txBody>
                  <a:tcPr marL="68580" marR="68580" marT="0" marB="0" anchor="ctr"/>
                </a:tc>
                <a:tc>
                  <a:txBody>
                    <a:bodyPr/>
                    <a:lstStyle/>
                    <a:p>
                      <a:pPr marL="90170" algn="just">
                        <a:lnSpc>
                          <a:spcPct val="115000"/>
                        </a:lnSpc>
                        <a:spcAft>
                          <a:spcPts val="0"/>
                        </a:spcAft>
                      </a:pPr>
                      <a:r>
                        <a:rPr lang="es-CO" sz="1400" kern="1200" dirty="0" smtClean="0"/>
                        <a:t>Dir. Logística de Abastecimientos. – Ingeniero de servicios BIOSC</a:t>
                      </a:r>
                      <a:endParaRPr lang="es-CO" sz="1400" b="1" kern="1200" dirty="0">
                        <a:solidFill>
                          <a:srgbClr val="FF0000"/>
                        </a:solidFill>
                        <a:latin typeface="Montserrat Light"/>
                        <a:ea typeface="+mn-ea"/>
                        <a:cs typeface="+mn-cs"/>
                      </a:endParaRPr>
                    </a:p>
                  </a:txBody>
                  <a:tcPr marL="68580" marR="68580" marT="0" marB="0"/>
                </a:tc>
                <a:extLst>
                  <a:ext uri="{0D108BD9-81ED-4DB2-BD59-A6C34878D82A}">
                    <a16:rowId xmlns:a16="http://schemas.microsoft.com/office/drawing/2014/main" xmlns="" val="10016"/>
                  </a:ext>
                </a:extLst>
              </a:tr>
            </a:tbl>
          </a:graphicData>
        </a:graphic>
      </p:graphicFrame>
      <p:sp>
        <p:nvSpPr>
          <p:cNvPr id="3" name="2 Marcador de número de diapositiva"/>
          <p:cNvSpPr>
            <a:spLocks noGrp="1"/>
          </p:cNvSpPr>
          <p:nvPr>
            <p:ph type="sldNum" sz="quarter" idx="12"/>
          </p:nvPr>
        </p:nvSpPr>
        <p:spPr/>
        <p:txBody>
          <a:bodyPr/>
          <a:lstStyle/>
          <a:p>
            <a:fld id="{FFCAED88-EA73-4BA6-A286-B18324E965BC}" type="slidenum">
              <a:rPr lang="es-CO" smtClean="0"/>
              <a:t>7</a:t>
            </a:fld>
            <a:endParaRPr lang="es-CO" dirty="0"/>
          </a:p>
        </p:txBody>
      </p:sp>
    </p:spTree>
    <p:extLst>
      <p:ext uri="{BB962C8B-B14F-4D97-AF65-F5344CB8AC3E}">
        <p14:creationId xmlns:p14="http://schemas.microsoft.com/office/powerpoint/2010/main" val="415427274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5 Marcador de contenido"/>
          <p:cNvGraphicFramePr>
            <a:graphicFrameLocks noGrp="1"/>
          </p:cNvGraphicFramePr>
          <p:nvPr>
            <p:ph idx="1"/>
            <p:extLst>
              <p:ext uri="{D42A27DB-BD31-4B8C-83A1-F6EECF244321}">
                <p14:modId xmlns:p14="http://schemas.microsoft.com/office/powerpoint/2010/main" val="3279906035"/>
              </p:ext>
            </p:extLst>
          </p:nvPr>
        </p:nvGraphicFramePr>
        <p:xfrm>
          <a:off x="402327" y="1340768"/>
          <a:ext cx="11089232" cy="4784599"/>
        </p:xfrm>
        <a:graphic>
          <a:graphicData uri="http://schemas.openxmlformats.org/drawingml/2006/table">
            <a:tbl>
              <a:tblPr firstRow="1" firstCol="1" bandRow="1"/>
              <a:tblGrid>
                <a:gridCol w="1774277"/>
                <a:gridCol w="2129133"/>
                <a:gridCol w="1064566"/>
                <a:gridCol w="1508136"/>
                <a:gridCol w="4613120"/>
              </a:tblGrid>
              <a:tr h="107241">
                <a:tc gridSpan="5">
                  <a:txBody>
                    <a:bodyPr/>
                    <a:lstStyle/>
                    <a:p>
                      <a:pPr>
                        <a:spcAft>
                          <a:spcPts val="0"/>
                        </a:spcAft>
                      </a:pPr>
                      <a:r>
                        <a:rPr lang="es-CO" sz="900" b="1" dirty="0">
                          <a:effectLst/>
                          <a:latin typeface="Calibri"/>
                          <a:ea typeface="Calibri"/>
                        </a:rPr>
                        <a:t>CUMPLIMIENTO DE </a:t>
                      </a:r>
                      <a:r>
                        <a:rPr lang="es-CO" sz="900" b="1" dirty="0" smtClean="0">
                          <a:effectLst/>
                          <a:latin typeface="Calibri"/>
                          <a:ea typeface="Calibri"/>
                        </a:rPr>
                        <a:t>OBJETIVOS</a:t>
                      </a:r>
                      <a:endParaRPr lang="es-CO" sz="900" dirty="0">
                        <a:effectLst/>
                        <a:latin typeface="Calibri"/>
                        <a:ea typeface="Calibri"/>
                      </a:endParaRPr>
                    </a:p>
                  </a:txBody>
                  <a:tcPr marL="3594" marR="3594" marT="359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r>
              <a:tr h="324808">
                <a:tc>
                  <a:txBody>
                    <a:bodyPr/>
                    <a:lstStyle/>
                    <a:p>
                      <a:pPr>
                        <a:spcAft>
                          <a:spcPts val="0"/>
                        </a:spcAft>
                      </a:pPr>
                      <a:r>
                        <a:rPr lang="es-CO" sz="1400" dirty="0">
                          <a:solidFill>
                            <a:srgbClr val="000000"/>
                          </a:solidFill>
                          <a:effectLst/>
                          <a:latin typeface="Calibri"/>
                          <a:ea typeface="Calibri"/>
                        </a:rPr>
                        <a:t>Objetivo</a:t>
                      </a:r>
                      <a:endParaRPr lang="es-CO" sz="1400" dirty="0">
                        <a:effectLst/>
                        <a:latin typeface="Calibri"/>
                        <a:ea typeface="Calibri"/>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924A"/>
                    </a:solidFill>
                  </a:tcPr>
                </a:tc>
                <a:tc>
                  <a:txBody>
                    <a:bodyPr/>
                    <a:lstStyle/>
                    <a:p>
                      <a:pPr>
                        <a:spcAft>
                          <a:spcPts val="0"/>
                        </a:spcAft>
                      </a:pPr>
                      <a:r>
                        <a:rPr lang="es-CO" sz="1400" dirty="0">
                          <a:solidFill>
                            <a:srgbClr val="000000"/>
                          </a:solidFill>
                          <a:effectLst/>
                          <a:latin typeface="Calibri"/>
                          <a:ea typeface="Calibri"/>
                        </a:rPr>
                        <a:t>Indicador</a:t>
                      </a:r>
                      <a:endParaRPr lang="es-CO" sz="1400" dirty="0">
                        <a:effectLst/>
                        <a:latin typeface="Calibri"/>
                        <a:ea typeface="Calibri"/>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924A"/>
                    </a:solidFill>
                  </a:tcPr>
                </a:tc>
                <a:tc>
                  <a:txBody>
                    <a:bodyPr/>
                    <a:lstStyle/>
                    <a:p>
                      <a:pPr>
                        <a:spcAft>
                          <a:spcPts val="0"/>
                        </a:spcAft>
                      </a:pPr>
                      <a:r>
                        <a:rPr lang="es-CO" sz="1400" dirty="0">
                          <a:solidFill>
                            <a:srgbClr val="000000"/>
                          </a:solidFill>
                          <a:effectLst/>
                          <a:latin typeface="Calibri"/>
                          <a:ea typeface="Calibri"/>
                        </a:rPr>
                        <a:t>Meta </a:t>
                      </a:r>
                      <a:endParaRPr lang="es-CO" sz="1400" dirty="0">
                        <a:effectLst/>
                        <a:latin typeface="Calibri"/>
                        <a:ea typeface="Calibri"/>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924A"/>
                    </a:solidFill>
                  </a:tcPr>
                </a:tc>
                <a:tc>
                  <a:txBody>
                    <a:bodyPr/>
                    <a:lstStyle/>
                    <a:p>
                      <a:pPr>
                        <a:spcAft>
                          <a:spcPts val="0"/>
                        </a:spcAft>
                      </a:pPr>
                      <a:r>
                        <a:rPr lang="es-CO" sz="1400" dirty="0" smtClean="0">
                          <a:effectLst/>
                          <a:latin typeface="Calibri"/>
                          <a:ea typeface="Calibri"/>
                        </a:rPr>
                        <a:t>Resultado</a:t>
                      </a:r>
                      <a:endParaRPr lang="es-CO" sz="1400" dirty="0">
                        <a:effectLst/>
                        <a:latin typeface="Calibri"/>
                        <a:ea typeface="Calibri"/>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924A"/>
                    </a:solidFill>
                  </a:tcPr>
                </a:tc>
                <a:tc>
                  <a:txBody>
                    <a:bodyPr/>
                    <a:lstStyle/>
                    <a:p>
                      <a:pPr>
                        <a:spcAft>
                          <a:spcPts val="0"/>
                        </a:spcAft>
                      </a:pPr>
                      <a:r>
                        <a:rPr lang="es-CO" sz="1400" dirty="0">
                          <a:solidFill>
                            <a:srgbClr val="000000"/>
                          </a:solidFill>
                          <a:effectLst/>
                          <a:latin typeface="Calibri"/>
                          <a:ea typeface="Calibri"/>
                        </a:rPr>
                        <a:t>Comentarios de cumplimiento</a:t>
                      </a:r>
                      <a:endParaRPr lang="es-CO" sz="1400" dirty="0">
                        <a:effectLst/>
                        <a:latin typeface="Calibri"/>
                        <a:ea typeface="Calibri"/>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924A"/>
                    </a:solidFill>
                  </a:tcPr>
                </a:tc>
              </a:tr>
              <a:tr h="623168">
                <a:tc rowSpan="2">
                  <a:txBody>
                    <a:bodyPr/>
                    <a:lstStyle/>
                    <a:p>
                      <a:pPr>
                        <a:spcAft>
                          <a:spcPts val="0"/>
                        </a:spcAft>
                      </a:pPr>
                      <a:r>
                        <a:rPr lang="es-CO" sz="1100" kern="1200" dirty="0">
                          <a:solidFill>
                            <a:srgbClr val="000000"/>
                          </a:solidFill>
                          <a:effectLst/>
                          <a:latin typeface="Calibri"/>
                          <a:ea typeface="Calibri"/>
                          <a:cs typeface="+mn-cs"/>
                        </a:rPr>
                        <a:t>Lograr eficiencia en la producción de biodiesel</a:t>
                      </a: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spcAft>
                          <a:spcPts val="0"/>
                        </a:spcAft>
                      </a:pPr>
                      <a:r>
                        <a:rPr lang="es-CO" sz="1100" kern="1200" dirty="0">
                          <a:solidFill>
                            <a:schemeClr val="tx1"/>
                          </a:solidFill>
                          <a:effectLst/>
                          <a:latin typeface="Calibri"/>
                          <a:ea typeface="Calibri"/>
                          <a:cs typeface="+mn-cs"/>
                        </a:rPr>
                        <a:t>Consumo específico de Metilato / ton B100 en P1</a:t>
                      </a: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100" kern="1200" dirty="0" smtClean="0">
                          <a:solidFill>
                            <a:schemeClr val="tx1"/>
                          </a:solidFill>
                          <a:effectLst/>
                          <a:latin typeface="+mn-lt"/>
                          <a:ea typeface="Calibri"/>
                          <a:cs typeface="+mn-cs"/>
                        </a:rPr>
                        <a:t>24 – 26 kg </a:t>
                      </a:r>
                      <a:r>
                        <a:rPr lang="es-CO" sz="1100" kern="1200" dirty="0" smtClean="0">
                          <a:solidFill>
                            <a:schemeClr val="tx1"/>
                          </a:solidFill>
                          <a:effectLst/>
                          <a:latin typeface="Calibri"/>
                          <a:ea typeface="Calibri"/>
                          <a:cs typeface="+mn-cs"/>
                        </a:rPr>
                        <a:t>Metilato / ton B100 en P1</a:t>
                      </a:r>
                      <a:endParaRPr lang="es-CO" sz="1100" kern="1200" dirty="0">
                        <a:solidFill>
                          <a:schemeClr val="tx1"/>
                        </a:solidFill>
                        <a:effectLst/>
                        <a:latin typeface="Calibri"/>
                        <a:ea typeface="Calibri"/>
                        <a:cs typeface="+mn-cs"/>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200" dirty="0" smtClean="0">
                          <a:effectLst/>
                          <a:latin typeface="+mn-lt"/>
                          <a:ea typeface="Calibri"/>
                        </a:rPr>
                        <a:t>20,17 </a:t>
                      </a:r>
                      <a:r>
                        <a:rPr lang="es-CO" sz="1000" dirty="0" smtClean="0">
                          <a:effectLst/>
                          <a:latin typeface="+mn-lt"/>
                          <a:ea typeface="Calibri"/>
                        </a:rPr>
                        <a:t>kg/ton B100</a:t>
                      </a:r>
                      <a:endParaRPr lang="es-CO" sz="1000" dirty="0">
                        <a:effectLst/>
                        <a:latin typeface="Calibri"/>
                        <a:ea typeface="Calibri"/>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CO" sz="1000" kern="1200" dirty="0" smtClean="0">
                          <a:solidFill>
                            <a:schemeClr val="tx1"/>
                          </a:solidFill>
                          <a:effectLst/>
                          <a:latin typeface="+mn-lt"/>
                          <a:ea typeface="Calibri"/>
                          <a:cs typeface="+mn-cs"/>
                        </a:rPr>
                        <a:t>Se ha estado dosificando </a:t>
                      </a:r>
                      <a:r>
                        <a:rPr lang="es-CO" sz="1000" kern="1200" dirty="0">
                          <a:solidFill>
                            <a:schemeClr val="tx1"/>
                          </a:solidFill>
                          <a:effectLst/>
                          <a:latin typeface="+mn-lt"/>
                          <a:ea typeface="Calibri"/>
                          <a:cs typeface="+mn-cs"/>
                        </a:rPr>
                        <a:t>por encima de la meta iniciando el año para asegurar la calidad debido a los bajos inventarios de B100 y posteriormente para asegurar la calidad de los despachos al cliente Cerrejón utilizando AS. </a:t>
                      </a: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3168">
                <a:tc vMerge="1">
                  <a:txBody>
                    <a:bodyPr/>
                    <a:lstStyle/>
                    <a:p>
                      <a:endParaRPr lang="es-CO"/>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spcAft>
                          <a:spcPts val="0"/>
                        </a:spcAft>
                      </a:pPr>
                      <a:r>
                        <a:rPr lang="es-CO" sz="1100" kern="1200" dirty="0">
                          <a:solidFill>
                            <a:schemeClr val="tx1"/>
                          </a:solidFill>
                          <a:effectLst/>
                          <a:latin typeface="Calibri"/>
                          <a:ea typeface="Calibri"/>
                          <a:cs typeface="+mn-cs"/>
                        </a:rPr>
                        <a:t>Consumo específico de Metanol / ton B100 en P1</a:t>
                      </a: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nl-NL" sz="1100" kern="1200" dirty="0" smtClean="0">
                          <a:solidFill>
                            <a:schemeClr val="tx1"/>
                          </a:solidFill>
                          <a:effectLst/>
                          <a:latin typeface="Calibri"/>
                          <a:ea typeface="Calibri"/>
                          <a:cs typeface="+mn-cs"/>
                        </a:rPr>
                        <a:t>100</a:t>
                      </a:r>
                      <a:r>
                        <a:rPr lang="nl-NL" sz="1100" kern="1200" baseline="0" dirty="0" smtClean="0">
                          <a:solidFill>
                            <a:schemeClr val="tx1"/>
                          </a:solidFill>
                          <a:effectLst/>
                          <a:latin typeface="Calibri"/>
                          <a:ea typeface="Calibri"/>
                          <a:cs typeface="+mn-cs"/>
                        </a:rPr>
                        <a:t> - 103</a:t>
                      </a:r>
                      <a:r>
                        <a:rPr lang="nl-NL" sz="1100" kern="1200" dirty="0" smtClean="0">
                          <a:solidFill>
                            <a:schemeClr val="tx1"/>
                          </a:solidFill>
                          <a:effectLst/>
                          <a:latin typeface="Calibri"/>
                          <a:ea typeface="Calibri"/>
                          <a:cs typeface="+mn-cs"/>
                        </a:rPr>
                        <a:t> </a:t>
                      </a:r>
                      <a:r>
                        <a:rPr lang="nl-NL" sz="1100" kern="1200" dirty="0">
                          <a:solidFill>
                            <a:schemeClr val="tx1"/>
                          </a:solidFill>
                          <a:effectLst/>
                          <a:latin typeface="Calibri"/>
                          <a:ea typeface="Calibri"/>
                          <a:cs typeface="+mn-cs"/>
                        </a:rPr>
                        <a:t>kg Metanol / ton B100 en P1</a:t>
                      </a:r>
                      <a:endParaRPr lang="es-CO" sz="1100" kern="1200" dirty="0">
                        <a:solidFill>
                          <a:schemeClr val="tx1"/>
                        </a:solidFill>
                        <a:effectLst/>
                        <a:latin typeface="Calibri"/>
                        <a:ea typeface="Calibri"/>
                        <a:cs typeface="+mn-cs"/>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200" dirty="0" smtClean="0">
                          <a:effectLst/>
                          <a:latin typeface="+mn-lt"/>
                          <a:ea typeface="Calibri"/>
                        </a:rPr>
                        <a:t>99,68 </a:t>
                      </a:r>
                      <a:r>
                        <a:rPr lang="es-CO" sz="1000" dirty="0" smtClean="0">
                          <a:effectLst/>
                          <a:latin typeface="+mn-lt"/>
                          <a:ea typeface="Calibri"/>
                        </a:rPr>
                        <a:t>kg/ton B100</a:t>
                      </a:r>
                      <a:endParaRPr lang="es-CO" sz="1000" dirty="0">
                        <a:effectLst/>
                        <a:latin typeface="Calibri"/>
                        <a:ea typeface="Calibri"/>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CO" sz="1000" kern="1200" dirty="0">
                          <a:solidFill>
                            <a:schemeClr val="tx1"/>
                          </a:solidFill>
                          <a:effectLst/>
                          <a:latin typeface="+mn-lt"/>
                          <a:ea typeface="Calibri"/>
                          <a:cs typeface="+mn-cs"/>
                        </a:rPr>
                        <a:t>A la fecha el consumo acumulado de metanol en el año es de </a:t>
                      </a:r>
                      <a:r>
                        <a:rPr lang="es-CO" sz="1000" kern="1200" dirty="0" smtClean="0">
                          <a:solidFill>
                            <a:schemeClr val="tx1"/>
                          </a:solidFill>
                          <a:effectLst/>
                          <a:latin typeface="+mn-lt"/>
                          <a:ea typeface="Calibri"/>
                          <a:cs typeface="+mn-cs"/>
                        </a:rPr>
                        <a:t>99,68 </a:t>
                      </a:r>
                      <a:r>
                        <a:rPr lang="es-CO" sz="1000" kern="1200" dirty="0">
                          <a:solidFill>
                            <a:schemeClr val="tx1"/>
                          </a:solidFill>
                          <a:effectLst/>
                          <a:latin typeface="+mn-lt"/>
                          <a:ea typeface="Calibri"/>
                          <a:cs typeface="+mn-cs"/>
                        </a:rPr>
                        <a:t>kg/ton </a:t>
                      </a:r>
                      <a:r>
                        <a:rPr lang="es-CO" sz="1000" kern="1200" dirty="0" smtClean="0">
                          <a:solidFill>
                            <a:schemeClr val="tx1"/>
                          </a:solidFill>
                          <a:effectLst/>
                          <a:latin typeface="+mn-lt"/>
                          <a:ea typeface="Calibri"/>
                          <a:cs typeface="+mn-cs"/>
                        </a:rPr>
                        <a:t>B100, En</a:t>
                      </a:r>
                      <a:r>
                        <a:rPr lang="es-CO" sz="1000" kern="1200" baseline="0" dirty="0" smtClean="0">
                          <a:solidFill>
                            <a:schemeClr val="tx1"/>
                          </a:solidFill>
                          <a:effectLst/>
                          <a:latin typeface="+mn-lt"/>
                          <a:ea typeface="Calibri"/>
                          <a:cs typeface="+mn-cs"/>
                        </a:rPr>
                        <a:t> lo corrido del año, se ha programado limpieza del condensador de la columna de metanol con frecuencia mensual lo que ayuda a una mayor recuperación de metanol, durante el tiempo de operación </a:t>
                      </a:r>
                      <a:endParaRPr lang="es-CO" sz="1000" kern="1200" dirty="0">
                        <a:solidFill>
                          <a:schemeClr val="tx1"/>
                        </a:solidFill>
                        <a:effectLst/>
                        <a:latin typeface="+mn-lt"/>
                        <a:ea typeface="Calibri"/>
                        <a:cs typeface="+mn-cs"/>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3168">
                <a:tc>
                  <a:txBody>
                    <a:bodyPr/>
                    <a:lstStyle/>
                    <a:p>
                      <a:pPr>
                        <a:spcAft>
                          <a:spcPts val="0"/>
                        </a:spcAft>
                      </a:pPr>
                      <a:r>
                        <a:rPr lang="es-CO" sz="1100" dirty="0">
                          <a:solidFill>
                            <a:srgbClr val="000000"/>
                          </a:solidFill>
                          <a:effectLst/>
                          <a:latin typeface="Calibri"/>
                          <a:ea typeface="Calibri"/>
                        </a:rPr>
                        <a:t>Incrementar Ingresos Operacionales</a:t>
                      </a:r>
                      <a:endParaRPr lang="es-CO" sz="1100" dirty="0">
                        <a:effectLst/>
                        <a:latin typeface="Calibri"/>
                        <a:ea typeface="Calibri"/>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spcAft>
                          <a:spcPts val="0"/>
                        </a:spcAft>
                      </a:pPr>
                      <a:r>
                        <a:rPr lang="es-CO" sz="1100" dirty="0">
                          <a:effectLst/>
                          <a:latin typeface="Calibri"/>
                          <a:ea typeface="Calibri"/>
                        </a:rPr>
                        <a:t>Ingresos operacionales del periodo</a:t>
                      </a: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100" dirty="0">
                          <a:effectLst/>
                          <a:latin typeface="Calibri"/>
                          <a:ea typeface="Calibri"/>
                        </a:rPr>
                        <a:t>Aumento con respecto al año </a:t>
                      </a:r>
                      <a:r>
                        <a:rPr lang="es-CO" sz="1100" dirty="0" smtClean="0">
                          <a:effectLst/>
                          <a:latin typeface="Calibri"/>
                          <a:ea typeface="Calibri"/>
                        </a:rPr>
                        <a:t>anterior.</a:t>
                      </a:r>
                    </a:p>
                    <a:p>
                      <a:pPr algn="ctr">
                        <a:spcAft>
                          <a:spcPts val="0"/>
                        </a:spcAft>
                      </a:pPr>
                      <a:r>
                        <a:rPr lang="es-CO" sz="1100" dirty="0" smtClean="0">
                          <a:effectLst/>
                          <a:latin typeface="+mn-lt"/>
                          <a:ea typeface="Calibri"/>
                        </a:rPr>
                        <a:t>272.535</a:t>
                      </a:r>
                      <a:endParaRPr lang="es-CO" sz="1100" dirty="0">
                        <a:effectLst/>
                        <a:latin typeface="Calibri"/>
                        <a:ea typeface="Calibri"/>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200" dirty="0" smtClean="0">
                          <a:effectLst/>
                          <a:latin typeface="+mn-lt"/>
                          <a:ea typeface="Calibri"/>
                        </a:rPr>
                        <a:t>198.521</a:t>
                      </a:r>
                      <a:endParaRPr lang="es-CO" sz="1200" dirty="0">
                        <a:effectLst/>
                        <a:latin typeface="Calibri"/>
                        <a:ea typeface="Calibri"/>
                      </a:endParaRPr>
                    </a:p>
                  </a:txBody>
                  <a:tcPr marL="3136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CO" sz="1000" dirty="0">
                          <a:effectLst/>
                          <a:latin typeface="Calibri"/>
                          <a:ea typeface="Calibri"/>
                        </a:rPr>
                        <a:t>Hasta la fecha  se han generado $ 198.521.00 M(COP)  de ingresos operacionales , se espera sobrepasar la meta con respecto al año anterior de $ 272.535.00 M(COP)</a:t>
                      </a:r>
                    </a:p>
                  </a:txBody>
                  <a:tcPr marL="3136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6797">
                <a:tc>
                  <a:txBody>
                    <a:bodyPr/>
                    <a:lstStyle/>
                    <a:p>
                      <a:pPr>
                        <a:spcAft>
                          <a:spcPts val="0"/>
                        </a:spcAft>
                      </a:pPr>
                      <a:r>
                        <a:rPr lang="es-CO" sz="1100" kern="1200" dirty="0">
                          <a:solidFill>
                            <a:srgbClr val="000000"/>
                          </a:solidFill>
                          <a:effectLst/>
                          <a:latin typeface="Calibri"/>
                          <a:ea typeface="Calibri"/>
                          <a:cs typeface="+mn-cs"/>
                        </a:rPr>
                        <a:t>Disminuir costos de producción de biodiesel</a:t>
                      </a: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spcAft>
                          <a:spcPts val="0"/>
                        </a:spcAft>
                      </a:pPr>
                      <a:r>
                        <a:rPr lang="es-CO" sz="1100" kern="1200" dirty="0">
                          <a:solidFill>
                            <a:schemeClr val="tx1"/>
                          </a:solidFill>
                          <a:effectLst/>
                          <a:latin typeface="Calibri"/>
                          <a:ea typeface="Calibri"/>
                          <a:cs typeface="+mn-cs"/>
                        </a:rPr>
                        <a:t>% de disminución de costos con A.S</a:t>
                      </a: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100" kern="1200" dirty="0">
                          <a:solidFill>
                            <a:schemeClr val="tx1"/>
                          </a:solidFill>
                          <a:effectLst/>
                          <a:latin typeface="Calibri"/>
                          <a:ea typeface="Calibri"/>
                          <a:cs typeface="+mn-cs"/>
                        </a:rPr>
                        <a:t>10%</a:t>
                      </a: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200" dirty="0" smtClean="0">
                          <a:effectLst/>
                          <a:latin typeface="Calibri"/>
                          <a:ea typeface="Calibri"/>
                        </a:rPr>
                        <a:t>9,39</a:t>
                      </a:r>
                      <a:endParaRPr lang="es-CO" sz="1200" dirty="0">
                        <a:effectLst/>
                        <a:latin typeface="Calibri"/>
                        <a:ea typeface="Calibri"/>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CO" sz="1000" kern="1200" dirty="0">
                          <a:solidFill>
                            <a:schemeClr val="tx1"/>
                          </a:solidFill>
                          <a:effectLst/>
                          <a:latin typeface="+mn-lt"/>
                          <a:ea typeface="Calibri"/>
                          <a:cs typeface="+mn-cs"/>
                        </a:rPr>
                        <a:t>A la fecha el consumo acumulado de AS en el año es de </a:t>
                      </a:r>
                      <a:r>
                        <a:rPr lang="es-CO" sz="1000" kern="1200" dirty="0" smtClean="0">
                          <a:solidFill>
                            <a:schemeClr val="tx1"/>
                          </a:solidFill>
                          <a:effectLst/>
                          <a:latin typeface="+mn-lt"/>
                          <a:ea typeface="Calibri"/>
                          <a:cs typeface="+mn-cs"/>
                        </a:rPr>
                        <a:t>9,39%</a:t>
                      </a:r>
                      <a:endParaRPr lang="es-CO" sz="1000" kern="1200" dirty="0">
                        <a:solidFill>
                          <a:schemeClr val="tx1"/>
                        </a:solidFill>
                        <a:effectLst/>
                        <a:latin typeface="+mn-lt"/>
                        <a:ea typeface="Calibri"/>
                        <a:cs typeface="+mn-cs"/>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1590">
                <a:tc>
                  <a:txBody>
                    <a:bodyPr/>
                    <a:lstStyle/>
                    <a:p>
                      <a:pPr>
                        <a:spcAft>
                          <a:spcPts val="0"/>
                        </a:spcAft>
                      </a:pPr>
                      <a:r>
                        <a:rPr lang="es-CO" sz="1050" dirty="0" smtClean="0">
                          <a:effectLst/>
                          <a:latin typeface="+mn-lt"/>
                          <a:ea typeface="Calibri"/>
                        </a:rPr>
                        <a:t>Disminuir índice de accidentalidad</a:t>
                      </a:r>
                      <a:endParaRPr lang="es-CO" sz="1050" dirty="0">
                        <a:effectLst/>
                        <a:latin typeface="Calibri"/>
                        <a:ea typeface="Calibri"/>
                      </a:endParaRP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spcAft>
                          <a:spcPts val="0"/>
                        </a:spcAft>
                      </a:pPr>
                      <a:r>
                        <a:rPr lang="es-CO" sz="1050" dirty="0" smtClean="0">
                          <a:effectLst/>
                          <a:latin typeface="Calibri"/>
                          <a:ea typeface="Calibri"/>
                        </a:rPr>
                        <a:t>Tasa de accidentalidad</a:t>
                      </a:r>
                      <a:endParaRPr lang="es-CO" sz="1050" dirty="0">
                        <a:effectLst/>
                        <a:latin typeface="Calibri"/>
                        <a:ea typeface="Calibri"/>
                      </a:endParaRP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050" dirty="0" smtClean="0">
                          <a:effectLst/>
                          <a:latin typeface="Calibri"/>
                          <a:ea typeface="Calibri"/>
                        </a:rPr>
                        <a:t>0</a:t>
                      </a:r>
                      <a:endParaRPr lang="es-CO" sz="1050" dirty="0">
                        <a:effectLst/>
                        <a:latin typeface="Calibri"/>
                        <a:ea typeface="Calibri"/>
                      </a:endParaRP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000" baseline="0" dirty="0" smtClean="0">
                          <a:effectLst/>
                          <a:latin typeface="Calibri"/>
                          <a:ea typeface="Calibri"/>
                        </a:rPr>
                        <a:t>3</a:t>
                      </a: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ES" altLang="es-CO" sz="1000" dirty="0" smtClean="0">
                          <a:latin typeface="Tahoma" panose="020B0604030504040204" pitchFamily="34" charset="0"/>
                          <a:ea typeface="Tahoma" panose="020B0604030504040204" pitchFamily="34" charset="0"/>
                          <a:cs typeface="Tahoma" panose="020B0604030504040204" pitchFamily="34" charset="0"/>
                        </a:rPr>
                        <a:t>En comparación al año 2019 la tendencia de accidentalidad aumentó en 1 evento, en el 2020 cerramos con un total de </a:t>
                      </a:r>
                      <a:r>
                        <a:rPr lang="es-ES" altLang="es-CO" sz="1000" b="1" dirty="0" smtClean="0">
                          <a:latin typeface="Tahoma" panose="020B0604030504040204" pitchFamily="34" charset="0"/>
                          <a:ea typeface="Tahoma" panose="020B0604030504040204" pitchFamily="34" charset="0"/>
                          <a:cs typeface="Tahoma" panose="020B0604030504040204" pitchFamily="34" charset="0"/>
                        </a:rPr>
                        <a:t>3</a:t>
                      </a:r>
                      <a:r>
                        <a:rPr lang="es-ES" altLang="es-CO" sz="1000" dirty="0" smtClean="0">
                          <a:latin typeface="Tahoma" panose="020B0604030504040204" pitchFamily="34" charset="0"/>
                          <a:ea typeface="Tahoma" panose="020B0604030504040204" pitchFamily="34" charset="0"/>
                          <a:cs typeface="Tahoma" panose="020B0604030504040204" pitchFamily="34" charset="0"/>
                        </a:rPr>
                        <a:t> AT</a:t>
                      </a:r>
                      <a:endParaRPr lang="es-CO" sz="1000" baseline="0" dirty="0" smtClean="0">
                        <a:effectLst/>
                        <a:latin typeface="Calibri"/>
                        <a:ea typeface="Calibri"/>
                      </a:endParaRP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2048">
                <a:tc>
                  <a:txBody>
                    <a:bodyPr/>
                    <a:lstStyle/>
                    <a:p>
                      <a:pPr>
                        <a:spcAft>
                          <a:spcPts val="0"/>
                        </a:spcAft>
                      </a:pPr>
                      <a:r>
                        <a:rPr lang="es-CO" sz="1050" dirty="0" smtClean="0">
                          <a:effectLst/>
                          <a:latin typeface="+mn-lt"/>
                          <a:ea typeface="Calibri"/>
                        </a:rPr>
                        <a:t>Prevenir enfermedades laborales</a:t>
                      </a:r>
                      <a:endParaRPr lang="es-CO" sz="1050" dirty="0">
                        <a:effectLst/>
                        <a:latin typeface="Calibri"/>
                        <a:ea typeface="Calibri"/>
                      </a:endParaRP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spcAft>
                          <a:spcPts val="0"/>
                        </a:spcAft>
                      </a:pPr>
                      <a:r>
                        <a:rPr lang="es-CO" sz="1050" dirty="0" smtClean="0">
                          <a:effectLst/>
                          <a:latin typeface="Calibri"/>
                          <a:ea typeface="Calibri"/>
                        </a:rPr>
                        <a:t>Índice de ausentismo</a:t>
                      </a:r>
                      <a:endParaRPr lang="es-CO" sz="1050" dirty="0">
                        <a:effectLst/>
                        <a:latin typeface="Calibri"/>
                        <a:ea typeface="Calibri"/>
                      </a:endParaRP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050" dirty="0" smtClean="0">
                          <a:effectLst/>
                          <a:latin typeface="Calibri"/>
                          <a:ea typeface="Calibri"/>
                        </a:rPr>
                        <a:t>2,6</a:t>
                      </a:r>
                      <a:endParaRPr lang="es-CO" sz="1050" dirty="0">
                        <a:effectLst/>
                        <a:latin typeface="Calibri"/>
                        <a:ea typeface="Calibri"/>
                      </a:endParaRP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000" baseline="0" dirty="0" smtClean="0">
                          <a:effectLst/>
                          <a:latin typeface="Calibri"/>
                          <a:ea typeface="Calibri"/>
                        </a:rPr>
                        <a:t>0,10</a:t>
                      </a:r>
                      <a:endParaRPr lang="es-CO" sz="1000" baseline="0" dirty="0" smtClean="0">
                        <a:effectLst/>
                        <a:latin typeface="Calibri"/>
                        <a:ea typeface="Calibri"/>
                      </a:endParaRP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CO" sz="1000" baseline="0" dirty="0" smtClean="0">
                          <a:effectLst/>
                          <a:latin typeface="Calibri"/>
                          <a:ea typeface="Calibri"/>
                        </a:rPr>
                        <a:t>Las horas hombres trabajadas en el mes de noviembre fuer de 15736</a:t>
                      </a:r>
                      <a:endParaRPr lang="es-CO" sz="1000" baseline="0" dirty="0" smtClean="0">
                        <a:effectLst/>
                        <a:latin typeface="Calibri"/>
                        <a:ea typeface="Calibri"/>
                      </a:endParaRP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4056">
                <a:tc rowSpan="2">
                  <a:txBody>
                    <a:bodyPr/>
                    <a:lstStyle/>
                    <a:p>
                      <a:pPr>
                        <a:spcAft>
                          <a:spcPts val="0"/>
                        </a:spcAft>
                      </a:pPr>
                      <a:r>
                        <a:rPr lang="es-CO" sz="1050" kern="1200" dirty="0">
                          <a:solidFill>
                            <a:srgbClr val="000000"/>
                          </a:solidFill>
                          <a:effectLst/>
                          <a:latin typeface="Calibri"/>
                          <a:ea typeface="Calibri"/>
                          <a:cs typeface="+mn-cs"/>
                        </a:rPr>
                        <a:t>Mejorar los estándares de calidad del B100 a través de la incorporación de nuevas tecnologías</a:t>
                      </a: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spcAft>
                          <a:spcPts val="0"/>
                        </a:spcAft>
                      </a:pPr>
                      <a:r>
                        <a:rPr lang="es-CO" sz="1050" kern="1200" dirty="0">
                          <a:solidFill>
                            <a:srgbClr val="000000"/>
                          </a:solidFill>
                          <a:effectLst/>
                          <a:latin typeface="Calibri"/>
                          <a:ea typeface="Calibri"/>
                          <a:cs typeface="+mn-cs"/>
                        </a:rPr>
                        <a:t>%Monoglicéridos </a:t>
                      </a: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050" kern="1200" dirty="0">
                          <a:solidFill>
                            <a:srgbClr val="000000"/>
                          </a:solidFill>
                          <a:effectLst/>
                          <a:latin typeface="Calibri"/>
                          <a:ea typeface="Calibri"/>
                          <a:cs typeface="+mn-cs"/>
                        </a:rPr>
                        <a:t>0,35%</a:t>
                      </a: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000" kern="1200" baseline="0" dirty="0" smtClean="0">
                          <a:solidFill>
                            <a:schemeClr val="tx1"/>
                          </a:solidFill>
                          <a:effectLst/>
                          <a:latin typeface="Calibri"/>
                          <a:ea typeface="Calibri"/>
                          <a:cs typeface="+mn-cs"/>
                        </a:rPr>
                        <a:t>0,29%</a:t>
                      </a:r>
                      <a:endParaRPr lang="es-CO" sz="1000" kern="1200" baseline="0" dirty="0">
                        <a:solidFill>
                          <a:schemeClr val="tx1"/>
                        </a:solidFill>
                        <a:effectLst/>
                        <a:latin typeface="Calibri"/>
                        <a:ea typeface="Calibri"/>
                        <a:cs typeface="+mn-cs"/>
                      </a:endParaRP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CO" sz="1000" kern="1200" baseline="0" dirty="0">
                          <a:solidFill>
                            <a:schemeClr val="tx1"/>
                          </a:solidFill>
                          <a:effectLst/>
                          <a:latin typeface="Calibri"/>
                          <a:ea typeface="Calibri"/>
                          <a:cs typeface="+mn-cs"/>
                        </a:rPr>
                        <a:t>A la fecha el contenido de monoglicéridos  en el año es de </a:t>
                      </a:r>
                      <a:r>
                        <a:rPr lang="es-CO" sz="1000" kern="1200" baseline="0" dirty="0" smtClean="0">
                          <a:solidFill>
                            <a:schemeClr val="tx1"/>
                          </a:solidFill>
                          <a:effectLst/>
                          <a:latin typeface="Calibri"/>
                          <a:ea typeface="Calibri"/>
                          <a:cs typeface="+mn-cs"/>
                        </a:rPr>
                        <a:t>0,29%</a:t>
                      </a:r>
                      <a:endParaRPr lang="es-CO" sz="1000" kern="1200" baseline="0" dirty="0">
                        <a:solidFill>
                          <a:schemeClr val="tx1"/>
                        </a:solidFill>
                        <a:effectLst/>
                        <a:latin typeface="Calibri"/>
                        <a:ea typeface="Calibri"/>
                        <a:cs typeface="+mn-cs"/>
                      </a:endParaRP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4056">
                <a:tc vMerge="1">
                  <a:txBody>
                    <a:bodyPr/>
                    <a:lstStyle/>
                    <a:p>
                      <a:endParaRPr lang="es-CO"/>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spcAft>
                          <a:spcPts val="0"/>
                        </a:spcAft>
                      </a:pPr>
                      <a:r>
                        <a:rPr lang="es-CO" sz="1050" kern="1200" dirty="0" smtClean="0">
                          <a:solidFill>
                            <a:srgbClr val="000000"/>
                          </a:solidFill>
                          <a:effectLst/>
                          <a:latin typeface="Calibri"/>
                          <a:ea typeface="Calibri"/>
                          <a:cs typeface="+mn-cs"/>
                        </a:rPr>
                        <a:t>CSFT Filtrabilidad en frio</a:t>
                      </a:r>
                      <a:endParaRPr lang="es-CO" sz="1050" kern="1200" dirty="0">
                        <a:solidFill>
                          <a:srgbClr val="000000"/>
                        </a:solidFill>
                        <a:effectLst/>
                        <a:latin typeface="Calibri"/>
                        <a:ea typeface="Calibri"/>
                        <a:cs typeface="+mn-cs"/>
                      </a:endParaRP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050" kern="1200" dirty="0">
                          <a:solidFill>
                            <a:srgbClr val="000000"/>
                          </a:solidFill>
                          <a:effectLst/>
                          <a:latin typeface="Calibri"/>
                          <a:ea typeface="Calibri"/>
                          <a:cs typeface="+mn-cs"/>
                        </a:rPr>
                        <a:t>360 segundos</a:t>
                      </a: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000" kern="1200" baseline="0" dirty="0" smtClean="0">
                          <a:solidFill>
                            <a:schemeClr val="tx1"/>
                          </a:solidFill>
                          <a:effectLst/>
                          <a:latin typeface="Calibri"/>
                          <a:ea typeface="Calibri"/>
                          <a:cs typeface="+mn-cs"/>
                        </a:rPr>
                        <a:t>-</a:t>
                      </a:r>
                      <a:endParaRPr lang="es-CO" sz="1000" kern="1200" baseline="0" dirty="0">
                        <a:solidFill>
                          <a:schemeClr val="tx1"/>
                        </a:solidFill>
                        <a:effectLst/>
                        <a:latin typeface="Calibri"/>
                        <a:ea typeface="Calibri"/>
                        <a:cs typeface="+mn-cs"/>
                      </a:endParaRP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CO" sz="1000" kern="1200" baseline="0" dirty="0">
                          <a:solidFill>
                            <a:schemeClr val="tx1"/>
                          </a:solidFill>
                          <a:effectLst/>
                          <a:latin typeface="Calibri"/>
                          <a:ea typeface="Calibri"/>
                          <a:cs typeface="+mn-cs"/>
                        </a:rPr>
                        <a:t>El proyecto de la planta para lograr el CSFT está atrasado debido a la suspensión de actividades de los contratistas de montaje por efecto de la pandemia Covid-19</a:t>
                      </a: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3 Rectángulo"/>
          <p:cNvSpPr/>
          <p:nvPr/>
        </p:nvSpPr>
        <p:spPr>
          <a:xfrm>
            <a:off x="6518" y="-6527"/>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4 Rectángulo"/>
          <p:cNvSpPr/>
          <p:nvPr/>
        </p:nvSpPr>
        <p:spPr>
          <a:xfrm>
            <a:off x="1556671" y="45027"/>
            <a:ext cx="8060028" cy="523220"/>
          </a:xfrm>
          <a:prstGeom prst="rect">
            <a:avLst/>
          </a:prstGeom>
        </p:spPr>
        <p:txBody>
          <a:bodyPr wrap="none">
            <a:spAutoFit/>
          </a:bodyPr>
          <a:lstStyle/>
          <a:p>
            <a:pPr algn="ctr"/>
            <a:r>
              <a:rPr lang="es-CO" sz="2800" b="1" dirty="0" smtClean="0">
                <a:solidFill>
                  <a:schemeClr val="bg1"/>
                </a:solidFill>
              </a:rPr>
              <a:t>12. Grado de cumplimiento de Objetivos Estratégicos</a:t>
            </a:r>
            <a:endParaRPr lang="es-CO" sz="2800" b="1" dirty="0">
              <a:solidFill>
                <a:schemeClr val="bg1"/>
              </a:solidFill>
            </a:endParaRPr>
          </a:p>
        </p:txBody>
      </p:sp>
      <p:sp>
        <p:nvSpPr>
          <p:cNvPr id="7" name="6 Marcador de número de diapositiva"/>
          <p:cNvSpPr>
            <a:spLocks noGrp="1"/>
          </p:cNvSpPr>
          <p:nvPr>
            <p:ph type="sldNum" sz="quarter" idx="12"/>
          </p:nvPr>
        </p:nvSpPr>
        <p:spPr/>
        <p:txBody>
          <a:bodyPr/>
          <a:lstStyle/>
          <a:p>
            <a:fld id="{FFCAED88-EA73-4BA6-A286-B18324E965BC}" type="slidenum">
              <a:rPr lang="es-CO" smtClean="0"/>
              <a:t>70</a:t>
            </a:fld>
            <a:endParaRPr lang="es-CO" dirty="0"/>
          </a:p>
        </p:txBody>
      </p:sp>
      <p:sp>
        <p:nvSpPr>
          <p:cNvPr id="8" name="2 Marcador de contenido"/>
          <p:cNvSpPr txBox="1">
            <a:spLocks/>
          </p:cNvSpPr>
          <p:nvPr/>
        </p:nvSpPr>
        <p:spPr>
          <a:xfrm>
            <a:off x="594043" y="692697"/>
            <a:ext cx="10692765" cy="5040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CO" sz="2400" dirty="0" smtClean="0"/>
              <a:t>Perspectiva Procesos</a:t>
            </a:r>
          </a:p>
          <a:p>
            <a:pPr marL="0" indent="0">
              <a:buFont typeface="Arial" panose="020B0604020202020204" pitchFamily="34" charset="0"/>
              <a:buNone/>
            </a:pPr>
            <a:endParaRPr lang="es-CO" dirty="0"/>
          </a:p>
        </p:txBody>
      </p:sp>
    </p:spTree>
    <p:extLst>
      <p:ext uri="{BB962C8B-B14F-4D97-AF65-F5344CB8AC3E}">
        <p14:creationId xmlns:p14="http://schemas.microsoft.com/office/powerpoint/2010/main" val="28500769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5 Marcador de contenido"/>
          <p:cNvGraphicFramePr>
            <a:graphicFrameLocks noGrp="1"/>
          </p:cNvGraphicFramePr>
          <p:nvPr>
            <p:ph idx="1"/>
            <p:extLst>
              <p:ext uri="{D42A27DB-BD31-4B8C-83A1-F6EECF244321}">
                <p14:modId xmlns:p14="http://schemas.microsoft.com/office/powerpoint/2010/main" val="3063464392"/>
              </p:ext>
            </p:extLst>
          </p:nvPr>
        </p:nvGraphicFramePr>
        <p:xfrm>
          <a:off x="510339" y="1196752"/>
          <a:ext cx="10873208" cy="3544301"/>
        </p:xfrm>
        <a:graphic>
          <a:graphicData uri="http://schemas.openxmlformats.org/drawingml/2006/table">
            <a:tbl>
              <a:tblPr firstRow="1" firstCol="1" bandRow="1"/>
              <a:tblGrid>
                <a:gridCol w="1910160"/>
                <a:gridCol w="1616289"/>
                <a:gridCol w="1111549"/>
                <a:gridCol w="2121026"/>
                <a:gridCol w="4114184"/>
              </a:tblGrid>
              <a:tr h="127172">
                <a:tc gridSpan="5">
                  <a:txBody>
                    <a:bodyPr/>
                    <a:lstStyle/>
                    <a:p>
                      <a:pPr>
                        <a:spcAft>
                          <a:spcPts val="0"/>
                        </a:spcAft>
                      </a:pPr>
                      <a:r>
                        <a:rPr lang="es-CO" sz="1050" b="1" dirty="0">
                          <a:effectLst/>
                          <a:latin typeface="Calibri"/>
                          <a:ea typeface="Calibri"/>
                        </a:rPr>
                        <a:t>CUMPLIMIENTO DE OBJETIVOS </a:t>
                      </a:r>
                      <a:endParaRPr lang="es-CO" sz="1050" dirty="0">
                        <a:effectLst/>
                        <a:latin typeface="Calibri"/>
                        <a:ea typeface="Calibri"/>
                      </a:endParaRPr>
                    </a:p>
                  </a:txBody>
                  <a:tcPr marL="4919" marR="4919" marT="4919"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r>
              <a:tr h="224527">
                <a:tc>
                  <a:txBody>
                    <a:bodyPr/>
                    <a:lstStyle/>
                    <a:p>
                      <a:pPr algn="ctr">
                        <a:spcAft>
                          <a:spcPts val="0"/>
                        </a:spcAft>
                      </a:pPr>
                      <a:r>
                        <a:rPr lang="es-CO" sz="1400" dirty="0">
                          <a:solidFill>
                            <a:srgbClr val="000000"/>
                          </a:solidFill>
                          <a:effectLst/>
                          <a:latin typeface="Calibri"/>
                          <a:ea typeface="Calibri"/>
                        </a:rPr>
                        <a:t>Objetivo</a:t>
                      </a:r>
                      <a:endParaRPr lang="es-CO" sz="1400" dirty="0">
                        <a:effectLst/>
                        <a:latin typeface="Calibri"/>
                        <a:ea typeface="Calibri"/>
                      </a:endParaRP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924A"/>
                    </a:solidFill>
                  </a:tcPr>
                </a:tc>
                <a:tc>
                  <a:txBody>
                    <a:bodyPr/>
                    <a:lstStyle/>
                    <a:p>
                      <a:pPr algn="ctr">
                        <a:spcAft>
                          <a:spcPts val="0"/>
                        </a:spcAft>
                      </a:pPr>
                      <a:r>
                        <a:rPr lang="es-CO" sz="1400" dirty="0">
                          <a:solidFill>
                            <a:srgbClr val="000000"/>
                          </a:solidFill>
                          <a:effectLst/>
                          <a:latin typeface="Calibri"/>
                          <a:ea typeface="Calibri"/>
                        </a:rPr>
                        <a:t>Indicador</a:t>
                      </a:r>
                      <a:endParaRPr lang="es-CO" sz="1400" dirty="0">
                        <a:effectLst/>
                        <a:latin typeface="Calibri"/>
                        <a:ea typeface="Calibri"/>
                      </a:endParaRP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924A"/>
                    </a:solidFill>
                  </a:tcPr>
                </a:tc>
                <a:tc>
                  <a:txBody>
                    <a:bodyPr/>
                    <a:lstStyle/>
                    <a:p>
                      <a:pPr algn="ctr">
                        <a:spcAft>
                          <a:spcPts val="0"/>
                        </a:spcAft>
                      </a:pPr>
                      <a:r>
                        <a:rPr lang="es-CO" sz="1400" dirty="0">
                          <a:solidFill>
                            <a:srgbClr val="000000"/>
                          </a:solidFill>
                          <a:effectLst/>
                          <a:latin typeface="Calibri"/>
                          <a:ea typeface="Calibri"/>
                        </a:rPr>
                        <a:t>Meta </a:t>
                      </a:r>
                      <a:endParaRPr lang="es-CO" sz="1400" dirty="0">
                        <a:effectLst/>
                        <a:latin typeface="Calibri"/>
                        <a:ea typeface="Calibri"/>
                      </a:endParaRP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924A"/>
                    </a:solidFill>
                  </a:tcPr>
                </a:tc>
                <a:tc>
                  <a:txBody>
                    <a:bodyPr/>
                    <a:lstStyle/>
                    <a:p>
                      <a:pPr algn="ctr">
                        <a:spcAft>
                          <a:spcPts val="0"/>
                        </a:spcAft>
                      </a:pPr>
                      <a:r>
                        <a:rPr lang="es-CO" sz="1400" dirty="0" smtClean="0">
                          <a:effectLst/>
                          <a:latin typeface="Calibri"/>
                          <a:ea typeface="Calibri"/>
                        </a:rPr>
                        <a:t>Resultados</a:t>
                      </a:r>
                      <a:endParaRPr lang="es-CO" sz="1400" dirty="0">
                        <a:effectLst/>
                        <a:latin typeface="Calibri"/>
                        <a:ea typeface="Calibri"/>
                      </a:endParaRP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924A"/>
                    </a:solidFill>
                  </a:tcPr>
                </a:tc>
                <a:tc>
                  <a:txBody>
                    <a:bodyPr/>
                    <a:lstStyle/>
                    <a:p>
                      <a:pPr algn="ctr">
                        <a:spcAft>
                          <a:spcPts val="0"/>
                        </a:spcAft>
                      </a:pPr>
                      <a:r>
                        <a:rPr lang="es-CO" sz="1400" dirty="0">
                          <a:solidFill>
                            <a:srgbClr val="000000"/>
                          </a:solidFill>
                          <a:effectLst/>
                          <a:latin typeface="Calibri"/>
                          <a:ea typeface="Calibri"/>
                        </a:rPr>
                        <a:t>Comentarios de cumplimiento</a:t>
                      </a:r>
                      <a:endParaRPr lang="es-CO" sz="1400" dirty="0">
                        <a:effectLst/>
                        <a:latin typeface="Calibri"/>
                        <a:ea typeface="Calibri"/>
                      </a:endParaRP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924A"/>
                    </a:solidFill>
                  </a:tcPr>
                </a:tc>
              </a:tr>
              <a:tr h="994832">
                <a:tc>
                  <a:txBody>
                    <a:bodyPr/>
                    <a:lstStyle/>
                    <a:p>
                      <a:pPr>
                        <a:spcAft>
                          <a:spcPts val="0"/>
                        </a:spcAft>
                      </a:pPr>
                      <a:r>
                        <a:rPr lang="es-CO" sz="1200" dirty="0">
                          <a:solidFill>
                            <a:srgbClr val="000000"/>
                          </a:solidFill>
                          <a:effectLst/>
                          <a:latin typeface="Calibri"/>
                          <a:ea typeface="Calibri"/>
                        </a:rPr>
                        <a:t>Gestionar el desempeño ambiental de la organización</a:t>
                      </a:r>
                      <a:endParaRPr lang="es-CO" sz="1200" dirty="0">
                        <a:effectLst/>
                        <a:latin typeface="Calibri"/>
                        <a:ea typeface="Calibri"/>
                      </a:endParaRP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spcAft>
                          <a:spcPts val="0"/>
                        </a:spcAft>
                      </a:pPr>
                      <a:r>
                        <a:rPr lang="es-CO" sz="1200" dirty="0">
                          <a:effectLst/>
                          <a:latin typeface="Calibri"/>
                          <a:ea typeface="Calibri"/>
                        </a:rPr>
                        <a:t>EDA (Evaluación de cumplimiento ambiental)</a:t>
                      </a: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200" dirty="0" smtClean="0">
                          <a:effectLst/>
                          <a:latin typeface="Calibri"/>
                          <a:ea typeface="Calibri"/>
                        </a:rPr>
                        <a:t>80%</a:t>
                      </a:r>
                      <a:endParaRPr lang="es-CO" sz="1200" dirty="0">
                        <a:effectLst/>
                        <a:latin typeface="Calibri"/>
                        <a:ea typeface="Calibri"/>
                      </a:endParaRP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200" dirty="0" smtClean="0">
                          <a:effectLst/>
                          <a:latin typeface="Calibri"/>
                          <a:ea typeface="Calibri"/>
                        </a:rPr>
                        <a:t>93%</a:t>
                      </a:r>
                      <a:endParaRPr lang="es-CO" sz="1200" dirty="0">
                        <a:effectLst/>
                        <a:latin typeface="Calibri"/>
                        <a:ea typeface="Calibri"/>
                      </a:endParaRPr>
                    </a:p>
                  </a:txBody>
                  <a:tcPr marL="42926"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CO" sz="1100" baseline="0" dirty="0" smtClean="0">
                          <a:effectLst/>
                          <a:latin typeface="+mn-lt"/>
                          <a:ea typeface="Calibri"/>
                        </a:rPr>
                        <a:t>Mayo no se</a:t>
                      </a:r>
                    </a:p>
                    <a:p>
                      <a:pPr algn="just">
                        <a:spcAft>
                          <a:spcPts val="0"/>
                        </a:spcAft>
                      </a:pPr>
                      <a:r>
                        <a:rPr lang="es-CO" sz="1100" baseline="0" dirty="0" smtClean="0">
                          <a:effectLst/>
                          <a:latin typeface="+mn-lt"/>
                          <a:ea typeface="Calibri"/>
                        </a:rPr>
                        <a:t>Mayo  se tuvo incumplimientos por el aumento de consumo de energía de la red, el agua extraída del pozo, Además por parte del IGA no se realizaron espacio de formación ambiental lo cual se </a:t>
                      </a:r>
                      <a:endParaRPr lang="es-CO" sz="1100" dirty="0" smtClean="0">
                        <a:effectLst/>
                        <a:latin typeface="+mn-lt"/>
                        <a:ea typeface="Calibri"/>
                      </a:endParaRPr>
                    </a:p>
                    <a:p>
                      <a:pPr algn="just">
                        <a:spcAft>
                          <a:spcPts val="0"/>
                        </a:spcAft>
                      </a:pPr>
                      <a:r>
                        <a:rPr lang="es-CO" sz="1100" dirty="0" smtClean="0">
                          <a:effectLst/>
                          <a:latin typeface="Calibri"/>
                          <a:ea typeface="Calibri"/>
                        </a:rPr>
                        <a:t>Enero</a:t>
                      </a:r>
                      <a:r>
                        <a:rPr lang="es-CO" sz="1100" baseline="0" dirty="0" smtClean="0">
                          <a:effectLst/>
                          <a:latin typeface="Calibri"/>
                          <a:ea typeface="Calibri"/>
                        </a:rPr>
                        <a:t> Febrero abril y Noviembre no se le dio un cumplimiento del 100%, </a:t>
                      </a:r>
                      <a:endParaRPr lang="es-CO" sz="1100" dirty="0">
                        <a:effectLst/>
                        <a:latin typeface="Calibri"/>
                        <a:ea typeface="Calibri"/>
                      </a:endParaRPr>
                    </a:p>
                  </a:txBody>
                  <a:tcPr marL="42926"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19957">
                <a:tc>
                  <a:txBody>
                    <a:bodyPr/>
                    <a:lstStyle/>
                    <a:p>
                      <a:pPr>
                        <a:spcAft>
                          <a:spcPts val="0"/>
                        </a:spcAft>
                      </a:pPr>
                      <a:r>
                        <a:rPr lang="es-CO" sz="1200" dirty="0">
                          <a:solidFill>
                            <a:srgbClr val="000000"/>
                          </a:solidFill>
                          <a:effectLst/>
                          <a:latin typeface="Calibri"/>
                          <a:ea typeface="Calibri"/>
                        </a:rPr>
                        <a:t>Mantener y mejorar los procesos del sistema de gestión.</a:t>
                      </a:r>
                      <a:endParaRPr lang="es-CO" sz="1200" dirty="0">
                        <a:effectLst/>
                        <a:latin typeface="Calibri"/>
                        <a:ea typeface="Calibri"/>
                      </a:endParaRP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spcAft>
                          <a:spcPts val="0"/>
                        </a:spcAft>
                      </a:pPr>
                      <a:r>
                        <a:rPr lang="es-CO" sz="1200" dirty="0">
                          <a:effectLst/>
                          <a:latin typeface="Calibri"/>
                          <a:ea typeface="Calibri"/>
                        </a:rPr>
                        <a:t>Certificación  del Sistema de gestión </a:t>
                      </a: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200" dirty="0">
                          <a:effectLst/>
                          <a:latin typeface="Calibri"/>
                          <a:ea typeface="Calibri"/>
                        </a:rPr>
                        <a:t>1</a:t>
                      </a: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200" baseline="0" dirty="0" smtClean="0">
                          <a:effectLst/>
                          <a:latin typeface="Calibri"/>
                          <a:ea typeface="Calibri"/>
                        </a:rPr>
                        <a:t>-</a:t>
                      </a: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CO" sz="1100" dirty="0" smtClean="0">
                          <a:effectLst/>
                          <a:latin typeface="Calibri"/>
                          <a:ea typeface="Calibri"/>
                        </a:rPr>
                        <a:t>La</a:t>
                      </a:r>
                      <a:r>
                        <a:rPr lang="es-CO" sz="1100" baseline="0" dirty="0" smtClean="0">
                          <a:effectLst/>
                          <a:latin typeface="Calibri"/>
                          <a:ea typeface="Calibri"/>
                        </a:rPr>
                        <a:t> fecha probable para realizar la auditoria es en la semana del 25 al 29 de enero del 2021</a:t>
                      </a: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08819">
                <a:tc>
                  <a:txBody>
                    <a:bodyPr/>
                    <a:lstStyle/>
                    <a:p>
                      <a:pPr>
                        <a:spcAft>
                          <a:spcPts val="0"/>
                        </a:spcAft>
                      </a:pPr>
                      <a:r>
                        <a:rPr lang="es-CO" sz="1200" dirty="0">
                          <a:solidFill>
                            <a:srgbClr val="000000"/>
                          </a:solidFill>
                          <a:effectLst/>
                          <a:latin typeface="Calibri"/>
                          <a:ea typeface="Calibri"/>
                        </a:rPr>
                        <a:t>Cumplir a cabalidad con los requisitos legales aplicables vigentes</a:t>
                      </a:r>
                      <a:endParaRPr lang="es-CO" sz="1200" dirty="0">
                        <a:effectLst/>
                        <a:latin typeface="Calibri"/>
                        <a:ea typeface="Calibri"/>
                      </a:endParaRP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spcAft>
                          <a:spcPts val="0"/>
                        </a:spcAft>
                      </a:pPr>
                      <a:r>
                        <a:rPr lang="es-CO" sz="1200" dirty="0">
                          <a:effectLst/>
                          <a:latin typeface="Calibri"/>
                          <a:ea typeface="Calibri"/>
                        </a:rPr>
                        <a:t>Nivel de cumplimiento de requisitos legales</a:t>
                      </a: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200" dirty="0">
                          <a:effectLst/>
                          <a:latin typeface="Calibri"/>
                          <a:ea typeface="Calibri"/>
                        </a:rPr>
                        <a:t>100%</a:t>
                      </a: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200" dirty="0" smtClean="0">
                          <a:effectLst/>
                          <a:latin typeface="Calibri"/>
                          <a:ea typeface="Calibri"/>
                        </a:rPr>
                        <a:t>97% SST</a:t>
                      </a:r>
                    </a:p>
                    <a:p>
                      <a:pPr algn="ctr">
                        <a:spcAft>
                          <a:spcPts val="0"/>
                        </a:spcAft>
                      </a:pPr>
                      <a:r>
                        <a:rPr lang="es-CO" sz="1200" dirty="0" smtClean="0">
                          <a:effectLst/>
                          <a:latin typeface="Calibri"/>
                          <a:ea typeface="Calibri"/>
                        </a:rPr>
                        <a:t>100% SIG</a:t>
                      </a:r>
                      <a:endParaRPr lang="es-CO" sz="1200" dirty="0">
                        <a:effectLst/>
                        <a:latin typeface="Calibri"/>
                        <a:ea typeface="Calibri"/>
                      </a:endParaRPr>
                    </a:p>
                  </a:txBody>
                  <a:tcPr marL="42926"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CO" sz="1000" dirty="0">
                          <a:effectLst/>
                          <a:latin typeface="Calibri"/>
                          <a:ea typeface="Calibri"/>
                        </a:rPr>
                        <a:t>Se realiza la evaluación  el mes de agosto de 2020  del cumplimiento de la matriz legal componente SST realizada por la ARL SURA, obteniendo un resultado del 97% de cumplimiento . Quedando pendiente la certificación de los trabajadores en espacios confinando siendo expedida esta normativa a principios de año 2020 , debido a la pandemia no se pudo ejecutar por centros de entrenamientos cerrados. </a:t>
                      </a:r>
                      <a:endParaRPr lang="es-CO" sz="1000" dirty="0" smtClean="0">
                        <a:effectLst/>
                        <a:latin typeface="Calibri"/>
                        <a:ea typeface="Calibri"/>
                      </a:endParaRPr>
                    </a:p>
                    <a:p>
                      <a:pPr algn="just">
                        <a:spcAft>
                          <a:spcPts val="0"/>
                        </a:spcAft>
                      </a:pPr>
                      <a:r>
                        <a:rPr lang="es-CO" sz="1000" dirty="0" smtClean="0">
                          <a:effectLst/>
                          <a:latin typeface="Calibri"/>
                          <a:ea typeface="Calibri"/>
                        </a:rPr>
                        <a:t>Actualmente se tienen contemplados 10 requisitos</a:t>
                      </a:r>
                      <a:r>
                        <a:rPr lang="es-CO" sz="1000" baseline="0" dirty="0" smtClean="0">
                          <a:effectLst/>
                          <a:latin typeface="Calibri"/>
                          <a:ea typeface="Calibri"/>
                        </a:rPr>
                        <a:t> legales, de los cuales se le esta dando cumplimiento a los 10.</a:t>
                      </a:r>
                      <a:endParaRPr lang="es-CO" sz="1000" dirty="0">
                        <a:effectLst/>
                        <a:latin typeface="Calibri"/>
                        <a:ea typeface="Calibri"/>
                      </a:endParaRPr>
                    </a:p>
                  </a:txBody>
                  <a:tcPr marL="42926"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3 Rectángulo"/>
          <p:cNvSpPr/>
          <p:nvPr/>
        </p:nvSpPr>
        <p:spPr>
          <a:xfrm>
            <a:off x="6518" y="-6527"/>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4 Rectángulo"/>
          <p:cNvSpPr/>
          <p:nvPr/>
        </p:nvSpPr>
        <p:spPr>
          <a:xfrm>
            <a:off x="1556671" y="45027"/>
            <a:ext cx="8060028" cy="523220"/>
          </a:xfrm>
          <a:prstGeom prst="rect">
            <a:avLst/>
          </a:prstGeom>
        </p:spPr>
        <p:txBody>
          <a:bodyPr wrap="none">
            <a:spAutoFit/>
          </a:bodyPr>
          <a:lstStyle/>
          <a:p>
            <a:pPr algn="ctr"/>
            <a:r>
              <a:rPr lang="es-CO" sz="2800" b="1" dirty="0" smtClean="0">
                <a:solidFill>
                  <a:schemeClr val="bg1"/>
                </a:solidFill>
              </a:rPr>
              <a:t>12. Grado de cumplimiento de Objetivos Estratégicos</a:t>
            </a:r>
            <a:endParaRPr lang="es-CO" sz="2800" b="1" dirty="0">
              <a:solidFill>
                <a:schemeClr val="bg1"/>
              </a:solidFill>
            </a:endParaRPr>
          </a:p>
        </p:txBody>
      </p:sp>
      <p:sp>
        <p:nvSpPr>
          <p:cNvPr id="7" name="6 Marcador de número de diapositiva"/>
          <p:cNvSpPr>
            <a:spLocks noGrp="1"/>
          </p:cNvSpPr>
          <p:nvPr>
            <p:ph type="sldNum" sz="quarter" idx="12"/>
          </p:nvPr>
        </p:nvSpPr>
        <p:spPr/>
        <p:txBody>
          <a:bodyPr/>
          <a:lstStyle/>
          <a:p>
            <a:fld id="{FFCAED88-EA73-4BA6-A286-B18324E965BC}" type="slidenum">
              <a:rPr lang="es-CO" smtClean="0"/>
              <a:t>71</a:t>
            </a:fld>
            <a:endParaRPr lang="es-CO" dirty="0"/>
          </a:p>
        </p:txBody>
      </p:sp>
      <p:sp>
        <p:nvSpPr>
          <p:cNvPr id="8" name="2 Marcador de contenido"/>
          <p:cNvSpPr txBox="1">
            <a:spLocks/>
          </p:cNvSpPr>
          <p:nvPr/>
        </p:nvSpPr>
        <p:spPr>
          <a:xfrm>
            <a:off x="594043" y="692697"/>
            <a:ext cx="10692765" cy="324035"/>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CO" sz="2400" dirty="0" smtClean="0"/>
              <a:t>Perspectiva Procesos</a:t>
            </a:r>
          </a:p>
          <a:p>
            <a:pPr marL="0" indent="0">
              <a:buFont typeface="Arial" panose="020B0604020202020204" pitchFamily="34" charset="0"/>
              <a:buNone/>
            </a:pPr>
            <a:endParaRPr lang="es-CO" dirty="0"/>
          </a:p>
        </p:txBody>
      </p:sp>
      <p:sp>
        <p:nvSpPr>
          <p:cNvPr id="9" name="2 Marcador de contenido"/>
          <p:cNvSpPr txBox="1">
            <a:spLocks/>
          </p:cNvSpPr>
          <p:nvPr/>
        </p:nvSpPr>
        <p:spPr>
          <a:xfrm>
            <a:off x="771992" y="4941168"/>
            <a:ext cx="3008193" cy="432047"/>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CO" sz="2400" dirty="0" smtClean="0"/>
              <a:t>Perspectiva  RRHH</a:t>
            </a:r>
          </a:p>
          <a:p>
            <a:pPr marL="0" indent="0">
              <a:buFont typeface="Arial" panose="020B0604020202020204" pitchFamily="34" charset="0"/>
              <a:buNone/>
            </a:pPr>
            <a:endParaRPr lang="es-CO" dirty="0"/>
          </a:p>
        </p:txBody>
      </p:sp>
      <p:graphicFrame>
        <p:nvGraphicFramePr>
          <p:cNvPr id="10" name="9 Tabla"/>
          <p:cNvGraphicFramePr>
            <a:graphicFrameLocks noGrp="1"/>
          </p:cNvGraphicFramePr>
          <p:nvPr>
            <p:extLst>
              <p:ext uri="{D42A27DB-BD31-4B8C-83A1-F6EECF244321}">
                <p14:modId xmlns:p14="http://schemas.microsoft.com/office/powerpoint/2010/main" val="729927669"/>
              </p:ext>
            </p:extLst>
          </p:nvPr>
        </p:nvGraphicFramePr>
        <p:xfrm>
          <a:off x="417569" y="5355207"/>
          <a:ext cx="10873208" cy="1219359"/>
        </p:xfrm>
        <a:graphic>
          <a:graphicData uri="http://schemas.openxmlformats.org/drawingml/2006/table">
            <a:tbl>
              <a:tblPr firstRow="1" firstCol="1" bandRow="1"/>
              <a:tblGrid>
                <a:gridCol w="1910160"/>
                <a:gridCol w="1616289"/>
                <a:gridCol w="1111549"/>
                <a:gridCol w="2121026"/>
                <a:gridCol w="4114184"/>
              </a:tblGrid>
              <a:tr h="224527">
                <a:tc>
                  <a:txBody>
                    <a:bodyPr/>
                    <a:lstStyle/>
                    <a:p>
                      <a:pPr algn="ctr">
                        <a:spcAft>
                          <a:spcPts val="0"/>
                        </a:spcAft>
                      </a:pPr>
                      <a:r>
                        <a:rPr lang="es-CO" sz="1400" dirty="0">
                          <a:solidFill>
                            <a:srgbClr val="000000"/>
                          </a:solidFill>
                          <a:effectLst/>
                          <a:latin typeface="Calibri"/>
                          <a:ea typeface="Calibri"/>
                        </a:rPr>
                        <a:t>Objetivo</a:t>
                      </a:r>
                      <a:endParaRPr lang="es-CO" sz="1400" dirty="0">
                        <a:effectLst/>
                        <a:latin typeface="Calibri"/>
                        <a:ea typeface="Calibri"/>
                      </a:endParaRP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924A"/>
                    </a:solidFill>
                  </a:tcPr>
                </a:tc>
                <a:tc>
                  <a:txBody>
                    <a:bodyPr/>
                    <a:lstStyle/>
                    <a:p>
                      <a:pPr algn="ctr">
                        <a:spcAft>
                          <a:spcPts val="0"/>
                        </a:spcAft>
                      </a:pPr>
                      <a:r>
                        <a:rPr lang="es-CO" sz="1400" dirty="0">
                          <a:solidFill>
                            <a:srgbClr val="000000"/>
                          </a:solidFill>
                          <a:effectLst/>
                          <a:latin typeface="Calibri"/>
                          <a:ea typeface="Calibri"/>
                        </a:rPr>
                        <a:t>Indicador</a:t>
                      </a:r>
                      <a:endParaRPr lang="es-CO" sz="1400" dirty="0">
                        <a:effectLst/>
                        <a:latin typeface="Calibri"/>
                        <a:ea typeface="Calibri"/>
                      </a:endParaRP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924A"/>
                    </a:solidFill>
                  </a:tcPr>
                </a:tc>
                <a:tc>
                  <a:txBody>
                    <a:bodyPr/>
                    <a:lstStyle/>
                    <a:p>
                      <a:pPr algn="ctr">
                        <a:spcAft>
                          <a:spcPts val="0"/>
                        </a:spcAft>
                      </a:pPr>
                      <a:r>
                        <a:rPr lang="es-CO" sz="1400" dirty="0">
                          <a:solidFill>
                            <a:srgbClr val="000000"/>
                          </a:solidFill>
                          <a:effectLst/>
                          <a:latin typeface="Calibri"/>
                          <a:ea typeface="Calibri"/>
                        </a:rPr>
                        <a:t>Meta </a:t>
                      </a:r>
                      <a:endParaRPr lang="es-CO" sz="1400" dirty="0">
                        <a:effectLst/>
                        <a:latin typeface="Calibri"/>
                        <a:ea typeface="Calibri"/>
                      </a:endParaRP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924A"/>
                    </a:solidFill>
                  </a:tcPr>
                </a:tc>
                <a:tc>
                  <a:txBody>
                    <a:bodyPr/>
                    <a:lstStyle/>
                    <a:p>
                      <a:pPr algn="ctr">
                        <a:spcAft>
                          <a:spcPts val="0"/>
                        </a:spcAft>
                      </a:pPr>
                      <a:r>
                        <a:rPr lang="es-CO" sz="1400" dirty="0" smtClean="0">
                          <a:effectLst/>
                          <a:latin typeface="Calibri"/>
                          <a:ea typeface="Calibri"/>
                        </a:rPr>
                        <a:t>Resultados</a:t>
                      </a:r>
                      <a:endParaRPr lang="es-CO" sz="1400" dirty="0">
                        <a:effectLst/>
                        <a:latin typeface="Calibri"/>
                        <a:ea typeface="Calibri"/>
                      </a:endParaRP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924A"/>
                    </a:solidFill>
                  </a:tcPr>
                </a:tc>
                <a:tc>
                  <a:txBody>
                    <a:bodyPr/>
                    <a:lstStyle/>
                    <a:p>
                      <a:pPr algn="ctr">
                        <a:spcAft>
                          <a:spcPts val="0"/>
                        </a:spcAft>
                      </a:pPr>
                      <a:r>
                        <a:rPr lang="es-CO" sz="1400" dirty="0">
                          <a:solidFill>
                            <a:srgbClr val="000000"/>
                          </a:solidFill>
                          <a:effectLst/>
                          <a:latin typeface="Calibri"/>
                          <a:ea typeface="Calibri"/>
                        </a:rPr>
                        <a:t>Comentarios de cumplimiento</a:t>
                      </a:r>
                      <a:endParaRPr lang="es-CO" sz="1400" dirty="0">
                        <a:effectLst/>
                        <a:latin typeface="Calibri"/>
                        <a:ea typeface="Calibri"/>
                      </a:endParaRPr>
                    </a:p>
                  </a:txBody>
                  <a:tcPr marL="4919" marR="4919" marT="49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924A"/>
                    </a:solidFill>
                  </a:tcPr>
                </a:tc>
              </a:tr>
              <a:tr h="994832">
                <a:tc>
                  <a:txBody>
                    <a:bodyPr/>
                    <a:lstStyle/>
                    <a:p>
                      <a:pPr>
                        <a:spcAft>
                          <a:spcPts val="0"/>
                        </a:spcAft>
                      </a:pPr>
                      <a:r>
                        <a:rPr lang="es-CO" sz="1400" dirty="0">
                          <a:solidFill>
                            <a:srgbClr val="000000"/>
                          </a:solidFill>
                          <a:effectLst/>
                          <a:latin typeface="Calibri"/>
                          <a:ea typeface="Calibri"/>
                        </a:rPr>
                        <a:t>Mejorar nivel de competencias</a:t>
                      </a:r>
                      <a:endParaRPr lang="es-CO" sz="1400" dirty="0">
                        <a:effectLst/>
                        <a:latin typeface="Calibri"/>
                        <a:ea typeface="Calibri"/>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l">
                        <a:spcAft>
                          <a:spcPts val="0"/>
                        </a:spcAft>
                      </a:pPr>
                      <a:r>
                        <a:rPr lang="es-CO" sz="1400" dirty="0">
                          <a:effectLst/>
                          <a:latin typeface="Calibri"/>
                          <a:ea typeface="Calibri"/>
                        </a:rPr>
                        <a:t>Evaluación de desempeño</a:t>
                      </a: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400" dirty="0">
                          <a:effectLst/>
                          <a:latin typeface="Calibri"/>
                          <a:ea typeface="Calibri"/>
                        </a:rPr>
                        <a:t>95%</a:t>
                      </a: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600" dirty="0" smtClean="0">
                          <a:effectLst/>
                          <a:latin typeface="Calibri"/>
                          <a:ea typeface="Calibri"/>
                        </a:rPr>
                        <a:t>-</a:t>
                      </a:r>
                      <a:endParaRPr lang="es-CO" sz="1600" dirty="0">
                        <a:effectLst/>
                        <a:latin typeface="Calibri"/>
                        <a:ea typeface="Calibri"/>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CO" sz="1200" dirty="0" smtClean="0">
                          <a:effectLst/>
                          <a:latin typeface="Calibri"/>
                          <a:ea typeface="Calibri"/>
                        </a:rPr>
                        <a:t>Esta</a:t>
                      </a:r>
                      <a:r>
                        <a:rPr lang="es-CO" sz="1200" baseline="0" dirty="0" smtClean="0">
                          <a:effectLst/>
                          <a:latin typeface="Calibri"/>
                          <a:ea typeface="Calibri"/>
                        </a:rPr>
                        <a:t> evaluación de desempeño según informa el área de Desarrollo humano será realizada  a finales del mes de Diciembre. </a:t>
                      </a:r>
                      <a:endParaRPr lang="es-CO" sz="1200" dirty="0">
                        <a:effectLst/>
                        <a:latin typeface="Calibri"/>
                        <a:ea typeface="Calibri"/>
                      </a:endParaRPr>
                    </a:p>
                  </a:txBody>
                  <a:tcPr marL="3594" marR="3594" marT="3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909008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FFCAED88-EA73-4BA6-A286-B18324E965BC}" type="slidenum">
              <a:rPr lang="es-CO" smtClean="0"/>
              <a:t>72</a:t>
            </a:fld>
            <a:endParaRPr lang="es-CO" dirty="0"/>
          </a:p>
        </p:txBody>
      </p:sp>
      <p:sp>
        <p:nvSpPr>
          <p:cNvPr id="5" name="4 Rectángulo"/>
          <p:cNvSpPr/>
          <p:nvPr/>
        </p:nvSpPr>
        <p:spPr>
          <a:xfrm>
            <a:off x="1837717" y="1844824"/>
            <a:ext cx="7992888" cy="1077218"/>
          </a:xfrm>
          <a:prstGeom prst="rect">
            <a:avLst/>
          </a:prstGeom>
        </p:spPr>
        <p:txBody>
          <a:bodyPr wrap="square">
            <a:spAutoFit/>
          </a:bodyPr>
          <a:lstStyle/>
          <a:p>
            <a:pPr algn="ctr"/>
            <a:r>
              <a:rPr lang="es-CO" sz="3200" b="1" dirty="0" smtClean="0"/>
              <a:t>14. </a:t>
            </a:r>
            <a:r>
              <a:rPr lang="es-ES" sz="3200" dirty="0" smtClean="0"/>
              <a:t>REVISIÓN DE PROGRAMAS DE GESTIÓN Y SISTEMAS DE VIGILANCIA EPIDEMIOLÓGICA.</a:t>
            </a:r>
            <a:r>
              <a:rPr lang="es-CO" sz="3200" b="1" dirty="0" smtClean="0"/>
              <a:t> </a:t>
            </a:r>
            <a:endParaRPr lang="es-CO" sz="3200" b="1" dirty="0"/>
          </a:p>
        </p:txBody>
      </p:sp>
      <p:sp>
        <p:nvSpPr>
          <p:cNvPr id="6" name="5 Redondear rectángulo de esquina del mismo lado"/>
          <p:cNvSpPr/>
          <p:nvPr/>
        </p:nvSpPr>
        <p:spPr>
          <a:xfrm>
            <a:off x="6096048" y="3821810"/>
            <a:ext cx="3734557" cy="2232248"/>
          </a:xfrm>
          <a:prstGeom prst="round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6 Redondear rectángulo de esquina del mismo lado"/>
          <p:cNvSpPr/>
          <p:nvPr/>
        </p:nvSpPr>
        <p:spPr>
          <a:xfrm>
            <a:off x="1943683" y="3821810"/>
            <a:ext cx="3734557" cy="2232248"/>
          </a:xfrm>
          <a:prstGeom prst="round2Same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8" name="Picture 2" descr="C:\Users\hcotes\Downloads\unnam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44" y="4006001"/>
            <a:ext cx="2654437" cy="17416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172" b="100000" l="0" r="100000">
                        <a14:foregroundMark x1="6787" y1="33724" x2="90769" y2="32292"/>
                        <a14:foregroundMark x1="87149" y1="45573" x2="181" y2="43229"/>
                        <a14:foregroundMark x1="2172" y1="89583" x2="18462" y2="96484"/>
                        <a14:foregroundMark x1="2443" y1="97005" x2="18009" y2="92188"/>
                        <a14:foregroundMark x1="21991" y1="92578" x2="31403" y2="92448"/>
                        <a14:foregroundMark x1="26968" y1="95703" x2="31403" y2="96484"/>
                        <a14:foregroundMark x1="35747" y1="92318" x2="45339" y2="96875"/>
                        <a14:foregroundMark x1="35928" y1="96615" x2="35023" y2="93229"/>
                        <a14:foregroundMark x1="48145" y1="91406" x2="52127" y2="96224"/>
                        <a14:foregroundMark x1="52489" y1="92969" x2="54661" y2="94271"/>
                        <a14:foregroundMark x1="56742" y1="93880" x2="92127" y2="93490"/>
                      </a14:backgroundRemoval>
                    </a14:imgEffect>
                  </a14:imgLayer>
                </a14:imgProps>
              </a:ext>
              <a:ext uri="{28A0092B-C50C-407E-A947-70E740481C1C}">
                <a14:useLocalDpi xmlns:a14="http://schemas.microsoft.com/office/drawing/2010/main" val="0"/>
              </a:ext>
            </a:extLst>
          </a:blip>
          <a:srcRect b="16325"/>
          <a:stretch/>
        </p:blipFill>
        <p:spPr bwMode="auto">
          <a:xfrm>
            <a:off x="6588497" y="4302092"/>
            <a:ext cx="2697230" cy="1445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pic>
    </p:spTree>
    <p:extLst>
      <p:ext uri="{BB962C8B-B14F-4D97-AF65-F5344CB8AC3E}">
        <p14:creationId xmlns:p14="http://schemas.microsoft.com/office/powerpoint/2010/main" val="363120206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914" y="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2 Título"/>
          <p:cNvSpPr txBox="1">
            <a:spLocks/>
          </p:cNvSpPr>
          <p:nvPr/>
        </p:nvSpPr>
        <p:spPr>
          <a:xfrm>
            <a:off x="2268017" y="-111470"/>
            <a:ext cx="7920880" cy="888589"/>
          </a:xfrm>
          <a:prstGeom prst="rect">
            <a:avLst/>
          </a:prstGeom>
        </p:spPr>
        <p:txBody>
          <a:bodyPr vert="horz" lIns="119924" tIns="59962" rIns="119924" bIns="59962"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s-CO" sz="2400" dirty="0" smtClean="0">
                <a:solidFill>
                  <a:schemeClr val="bg1"/>
                </a:solidFill>
                <a:effectLst/>
                <a:latin typeface="+mn-lt"/>
                <a:cs typeface="Arial" panose="020B0604020202020204" pitchFamily="34" charset="0"/>
              </a:rPr>
              <a:t>14. </a:t>
            </a:r>
            <a:r>
              <a:rPr lang="es-CO" sz="2400" dirty="0">
                <a:solidFill>
                  <a:schemeClr val="bg1"/>
                </a:solidFill>
                <a:effectLst/>
                <a:latin typeface="+mn-lt"/>
                <a:cs typeface="Arial" panose="020B0604020202020204" pitchFamily="34" charset="0"/>
              </a:rPr>
              <a:t>Reporte de cumplimiento de los programas de gestión </a:t>
            </a:r>
            <a:endParaRPr lang="es-CO" sz="2400" dirty="0">
              <a:solidFill>
                <a:schemeClr val="bg1"/>
              </a:solidFill>
              <a:effectLst/>
              <a:latin typeface="+mn-lt"/>
              <a:ea typeface="Tahoma" panose="020B0604030504040204" pitchFamily="34" charset="0"/>
              <a:cs typeface="Tahoma" panose="020B0604030504040204" pitchFamily="34" charset="0"/>
            </a:endParaRPr>
          </a:p>
        </p:txBody>
      </p:sp>
      <p:sp>
        <p:nvSpPr>
          <p:cNvPr id="15" name="2 Título"/>
          <p:cNvSpPr txBox="1">
            <a:spLocks/>
          </p:cNvSpPr>
          <p:nvPr/>
        </p:nvSpPr>
        <p:spPr>
          <a:xfrm>
            <a:off x="1447909" y="4583012"/>
            <a:ext cx="8747459" cy="888589"/>
          </a:xfrm>
          <a:prstGeom prst="rect">
            <a:avLst/>
          </a:prstGeom>
        </p:spPr>
        <p:txBody>
          <a:bodyPr vert="horz" lIns="119924" tIns="59962" rIns="119924" bIns="59962"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marL="466369" indent="-466369" algn="just"/>
            <a:r>
              <a:rPr lang="es-CO" sz="1800" b="0" dirty="0">
                <a:solidFill>
                  <a:schemeClr val="tx1"/>
                </a:solidFill>
                <a:effectLst/>
                <a:latin typeface="Arial" panose="020B0604020202020204" pitchFamily="34" charset="0"/>
                <a:cs typeface="Arial" panose="020B0604020202020204" pitchFamily="34" charset="0"/>
              </a:rPr>
              <a:t>14. Análisis de la suficiencia de la adecuación de recursos asignados para la implementación del sistema y el cumplimiento de los resultados esperados </a:t>
            </a:r>
            <a:endParaRPr lang="es-CO" sz="1800" b="0"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graphicFrame>
        <p:nvGraphicFramePr>
          <p:cNvPr id="2" name="Tabla 1"/>
          <p:cNvGraphicFramePr>
            <a:graphicFrameLocks noGrp="1"/>
          </p:cNvGraphicFramePr>
          <p:nvPr>
            <p:extLst>
              <p:ext uri="{D42A27DB-BD31-4B8C-83A1-F6EECF244321}">
                <p14:modId xmlns:p14="http://schemas.microsoft.com/office/powerpoint/2010/main" val="1727841904"/>
              </p:ext>
            </p:extLst>
          </p:nvPr>
        </p:nvGraphicFramePr>
        <p:xfrm>
          <a:off x="2204480" y="1568465"/>
          <a:ext cx="7920566" cy="3036012"/>
        </p:xfrm>
        <a:graphic>
          <a:graphicData uri="http://schemas.openxmlformats.org/drawingml/2006/table">
            <a:tbl>
              <a:tblPr firstRow="1" bandRow="1">
                <a:tableStyleId>{073A0DAA-6AF3-43AB-8588-CEC1D06C72B9}</a:tableStyleId>
              </a:tblPr>
              <a:tblGrid>
                <a:gridCol w="3960283">
                  <a:extLst>
                    <a:ext uri="{9D8B030D-6E8A-4147-A177-3AD203B41FA5}">
                      <a16:colId xmlns:a16="http://schemas.microsoft.com/office/drawing/2014/main" xmlns="" val="20000"/>
                    </a:ext>
                  </a:extLst>
                </a:gridCol>
                <a:gridCol w="3960283">
                  <a:extLst>
                    <a:ext uri="{9D8B030D-6E8A-4147-A177-3AD203B41FA5}">
                      <a16:colId xmlns:a16="http://schemas.microsoft.com/office/drawing/2014/main" xmlns="" val="20001"/>
                    </a:ext>
                  </a:extLst>
                </a:gridCol>
              </a:tblGrid>
              <a:tr h="425132">
                <a:tc>
                  <a:txBody>
                    <a:bodyPr/>
                    <a:lstStyle/>
                    <a:p>
                      <a:r>
                        <a:rPr lang="es-CO" sz="1900" dirty="0"/>
                        <a:t>Programas</a:t>
                      </a:r>
                    </a:p>
                  </a:txBody>
                  <a:tcPr marL="118809" marR="118809" marT="60960" marB="60960">
                    <a:solidFill>
                      <a:srgbClr val="00B050"/>
                    </a:solidFill>
                  </a:tcPr>
                </a:tc>
                <a:tc>
                  <a:txBody>
                    <a:bodyPr/>
                    <a:lstStyle/>
                    <a:p>
                      <a:r>
                        <a:rPr lang="es-CO" sz="1900" dirty="0"/>
                        <a:t>Porcentaje</a:t>
                      </a:r>
                      <a:r>
                        <a:rPr lang="es-CO" sz="1900" baseline="0" dirty="0"/>
                        <a:t> de cumplimiento</a:t>
                      </a:r>
                      <a:endParaRPr lang="es-CO" sz="1900" dirty="0"/>
                    </a:p>
                  </a:txBody>
                  <a:tcPr marL="118809" marR="118809" marT="60960" marB="60960">
                    <a:solidFill>
                      <a:srgbClr val="00B050"/>
                    </a:solidFill>
                  </a:tcPr>
                </a:tc>
                <a:extLst>
                  <a:ext uri="{0D108BD9-81ED-4DB2-BD59-A6C34878D82A}">
                    <a16:rowId xmlns:a16="http://schemas.microsoft.com/office/drawing/2014/main" xmlns="" val="10000"/>
                  </a:ext>
                </a:extLst>
              </a:tr>
              <a:tr h="406400">
                <a:tc>
                  <a:txBody>
                    <a:bodyPr/>
                    <a:lstStyle/>
                    <a:p>
                      <a:r>
                        <a:rPr lang="es-CO" sz="1900" dirty="0" smtClean="0"/>
                        <a:t>Protocolo</a:t>
                      </a:r>
                      <a:r>
                        <a:rPr lang="es-CO" sz="1900" baseline="0" dirty="0" smtClean="0"/>
                        <a:t> Covid-19</a:t>
                      </a:r>
                      <a:endParaRPr lang="es-CO" sz="1900" dirty="0"/>
                    </a:p>
                  </a:txBody>
                  <a:tcPr marL="118809" marR="118809" marT="60960" marB="60960"/>
                </a:tc>
                <a:tc>
                  <a:txBody>
                    <a:bodyPr/>
                    <a:lstStyle/>
                    <a:p>
                      <a:pPr algn="ctr"/>
                      <a:r>
                        <a:rPr lang="es-CO" sz="1900" dirty="0" smtClean="0"/>
                        <a:t>100%</a:t>
                      </a:r>
                      <a:endParaRPr lang="es-CO" sz="1900" dirty="0"/>
                    </a:p>
                  </a:txBody>
                  <a:tcPr marL="118809" marR="118809" marT="60960" marB="60960"/>
                </a:tc>
                <a:extLst>
                  <a:ext uri="{0D108BD9-81ED-4DB2-BD59-A6C34878D82A}">
                    <a16:rowId xmlns:a16="http://schemas.microsoft.com/office/drawing/2014/main" xmlns="" val="10001"/>
                  </a:ext>
                </a:extLst>
              </a:tr>
              <a:tr h="406400">
                <a:tc>
                  <a:txBody>
                    <a:bodyPr/>
                    <a:lstStyle/>
                    <a:p>
                      <a:r>
                        <a:rPr lang="es-CO" sz="1900" dirty="0"/>
                        <a:t>PVE Osteomuscular</a:t>
                      </a:r>
                    </a:p>
                  </a:txBody>
                  <a:tcPr marL="118809" marR="118809" marT="60960" marB="60960"/>
                </a:tc>
                <a:tc>
                  <a:txBody>
                    <a:bodyPr/>
                    <a:lstStyle/>
                    <a:p>
                      <a:pPr algn="ctr"/>
                      <a:r>
                        <a:rPr lang="es-CO" sz="1900" dirty="0" smtClean="0"/>
                        <a:t>62%</a:t>
                      </a:r>
                      <a:endParaRPr lang="es-CO" sz="1900" dirty="0"/>
                    </a:p>
                  </a:txBody>
                  <a:tcPr marL="118809" marR="118809" marT="60960" marB="60960"/>
                </a:tc>
                <a:extLst>
                  <a:ext uri="{0D108BD9-81ED-4DB2-BD59-A6C34878D82A}">
                    <a16:rowId xmlns:a16="http://schemas.microsoft.com/office/drawing/2014/main" xmlns="" val="10002"/>
                  </a:ext>
                </a:extLst>
              </a:tr>
              <a:tr h="406400">
                <a:tc>
                  <a:txBody>
                    <a:bodyPr/>
                    <a:lstStyle/>
                    <a:p>
                      <a:r>
                        <a:rPr lang="es-CO" sz="1900" dirty="0" smtClean="0"/>
                        <a:t>Programa de Energías Peligrosas</a:t>
                      </a:r>
                      <a:endParaRPr lang="es-CO" sz="1900" dirty="0"/>
                    </a:p>
                  </a:txBody>
                  <a:tcPr marL="118809" marR="118809" marT="60960" marB="60960"/>
                </a:tc>
                <a:tc>
                  <a:txBody>
                    <a:bodyPr/>
                    <a:lstStyle/>
                    <a:p>
                      <a:pPr algn="ctr"/>
                      <a:r>
                        <a:rPr lang="es-CO" sz="1900" dirty="0" smtClean="0"/>
                        <a:t>90%</a:t>
                      </a:r>
                      <a:endParaRPr lang="es-CO" sz="1900" dirty="0"/>
                    </a:p>
                  </a:txBody>
                  <a:tcPr marL="118809" marR="118809" marT="60960" marB="60960"/>
                </a:tc>
              </a:tr>
              <a:tr h="406400">
                <a:tc>
                  <a:txBody>
                    <a:bodyPr/>
                    <a:lstStyle/>
                    <a:p>
                      <a:r>
                        <a:rPr lang="es-CO" sz="1900" dirty="0"/>
                        <a:t>Programa de inspecciones</a:t>
                      </a:r>
                    </a:p>
                  </a:txBody>
                  <a:tcPr marL="118809" marR="118809" marT="60960" marB="60960"/>
                </a:tc>
                <a:tc>
                  <a:txBody>
                    <a:bodyPr/>
                    <a:lstStyle/>
                    <a:p>
                      <a:pPr algn="ctr"/>
                      <a:r>
                        <a:rPr lang="es-CO" sz="1900" dirty="0" smtClean="0"/>
                        <a:t>90,2%</a:t>
                      </a:r>
                      <a:endParaRPr lang="es-CO" sz="1900" dirty="0"/>
                    </a:p>
                  </a:txBody>
                  <a:tcPr marL="118809" marR="118809" marT="60960" marB="60960"/>
                </a:tc>
                <a:extLst>
                  <a:ext uri="{0D108BD9-81ED-4DB2-BD59-A6C34878D82A}">
                    <a16:rowId xmlns:a16="http://schemas.microsoft.com/office/drawing/2014/main" xmlns="" val="10003"/>
                  </a:ext>
                </a:extLst>
              </a:tr>
              <a:tr h="482480">
                <a:tc>
                  <a:txBody>
                    <a:bodyPr/>
                    <a:lstStyle/>
                    <a:p>
                      <a:r>
                        <a:rPr lang="es-CO" sz="1900" dirty="0" smtClean="0"/>
                        <a:t>Seguridad Basada</a:t>
                      </a:r>
                      <a:r>
                        <a:rPr lang="es-CO" sz="1900" baseline="0" dirty="0" smtClean="0"/>
                        <a:t> en Procesos</a:t>
                      </a:r>
                      <a:endParaRPr lang="es-CO" sz="1900" dirty="0"/>
                    </a:p>
                  </a:txBody>
                  <a:tcPr marL="118809" marR="118809" marT="60960" marB="60960"/>
                </a:tc>
                <a:tc>
                  <a:txBody>
                    <a:bodyPr/>
                    <a:lstStyle/>
                    <a:p>
                      <a:pPr algn="ctr"/>
                      <a:r>
                        <a:rPr lang="es-CO" sz="1900" dirty="0" smtClean="0"/>
                        <a:t>66%</a:t>
                      </a:r>
                      <a:endParaRPr lang="es-CO" sz="1900" dirty="0"/>
                    </a:p>
                  </a:txBody>
                  <a:tcPr marL="118809" marR="118809" marT="60960" marB="60960"/>
                </a:tc>
              </a:tr>
              <a:tr h="482480">
                <a:tc>
                  <a:txBody>
                    <a:bodyPr/>
                    <a:lstStyle/>
                    <a:p>
                      <a:r>
                        <a:rPr lang="es-CO" sz="1900" dirty="0" smtClean="0"/>
                        <a:t>Programa</a:t>
                      </a:r>
                      <a:r>
                        <a:rPr lang="es-CO" sz="1900" baseline="0" dirty="0" smtClean="0"/>
                        <a:t> Estilo de Vida Saludable</a:t>
                      </a:r>
                      <a:endParaRPr lang="es-CO" sz="1900" dirty="0"/>
                    </a:p>
                  </a:txBody>
                  <a:tcPr marL="118809" marR="118809" marT="60960" marB="60960"/>
                </a:tc>
                <a:tc>
                  <a:txBody>
                    <a:bodyPr/>
                    <a:lstStyle/>
                    <a:p>
                      <a:pPr algn="ctr"/>
                      <a:r>
                        <a:rPr lang="es-CO" sz="1900" dirty="0" smtClean="0"/>
                        <a:t>94,7%</a:t>
                      </a:r>
                      <a:endParaRPr lang="es-CO" sz="1900" dirty="0"/>
                    </a:p>
                  </a:txBody>
                  <a:tcPr marL="118809" marR="118809" marT="60960" marB="60960"/>
                </a:tc>
                <a:extLst>
                  <a:ext uri="{0D108BD9-81ED-4DB2-BD59-A6C34878D82A}">
                    <a16:rowId xmlns:a16="http://schemas.microsoft.com/office/drawing/2014/main" xmlns="" val="10004"/>
                  </a:ext>
                </a:extLst>
              </a:tr>
            </a:tbl>
          </a:graphicData>
        </a:graphic>
      </p:graphicFrame>
      <p:sp>
        <p:nvSpPr>
          <p:cNvPr id="3" name="2 Marcador de número de diapositiva"/>
          <p:cNvSpPr>
            <a:spLocks noGrp="1"/>
          </p:cNvSpPr>
          <p:nvPr>
            <p:ph type="sldNum" sz="quarter" idx="12"/>
          </p:nvPr>
        </p:nvSpPr>
        <p:spPr/>
        <p:txBody>
          <a:bodyPr/>
          <a:lstStyle/>
          <a:p>
            <a:fld id="{FFCAED88-EA73-4BA6-A286-B18324E965BC}" type="slidenum">
              <a:rPr lang="es-CO" smtClean="0"/>
              <a:t>73</a:t>
            </a:fld>
            <a:endParaRPr lang="es-CO" dirty="0"/>
          </a:p>
        </p:txBody>
      </p:sp>
    </p:spTree>
    <p:extLst>
      <p:ext uri="{BB962C8B-B14F-4D97-AF65-F5344CB8AC3E}">
        <p14:creationId xmlns:p14="http://schemas.microsoft.com/office/powerpoint/2010/main" val="147275253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FFCAED88-EA73-4BA6-A286-B18324E965BC}" type="slidenum">
              <a:rPr lang="es-CO" smtClean="0"/>
              <a:t>74</a:t>
            </a:fld>
            <a:endParaRPr lang="es-CO" dirty="0"/>
          </a:p>
        </p:txBody>
      </p:sp>
      <p:sp>
        <p:nvSpPr>
          <p:cNvPr id="5" name="4 Rectángulo"/>
          <p:cNvSpPr/>
          <p:nvPr/>
        </p:nvSpPr>
        <p:spPr>
          <a:xfrm>
            <a:off x="1837717" y="1844824"/>
            <a:ext cx="7992888" cy="584775"/>
          </a:xfrm>
          <a:prstGeom prst="rect">
            <a:avLst/>
          </a:prstGeom>
        </p:spPr>
        <p:txBody>
          <a:bodyPr wrap="square">
            <a:spAutoFit/>
          </a:bodyPr>
          <a:lstStyle/>
          <a:p>
            <a:pPr algn="ctr"/>
            <a:r>
              <a:rPr lang="es-CO" sz="3200" b="1" dirty="0" smtClean="0"/>
              <a:t>14. </a:t>
            </a:r>
            <a:r>
              <a:rPr lang="es-ES" sz="3200" dirty="0" smtClean="0"/>
              <a:t>ADECUACIÓN DE RECURSOS.</a:t>
            </a:r>
            <a:r>
              <a:rPr lang="es-CO" sz="3200" b="1" dirty="0" smtClean="0"/>
              <a:t> </a:t>
            </a:r>
            <a:endParaRPr lang="es-CO" sz="3200" b="1" dirty="0"/>
          </a:p>
        </p:txBody>
      </p:sp>
      <p:sp>
        <p:nvSpPr>
          <p:cNvPr id="6" name="5 Redondear rectángulo de esquina del mismo lado"/>
          <p:cNvSpPr/>
          <p:nvPr/>
        </p:nvSpPr>
        <p:spPr>
          <a:xfrm>
            <a:off x="6096048" y="3821810"/>
            <a:ext cx="3734557" cy="2232248"/>
          </a:xfrm>
          <a:prstGeom prst="round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6 Redondear rectángulo de esquina del mismo lado"/>
          <p:cNvSpPr/>
          <p:nvPr/>
        </p:nvSpPr>
        <p:spPr>
          <a:xfrm>
            <a:off x="1943683" y="3821810"/>
            <a:ext cx="3734557" cy="2232248"/>
          </a:xfrm>
          <a:prstGeom prst="round2Same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8" name="Picture 2" descr="C:\Users\hcotes\Downloads\unnam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44" y="4006001"/>
            <a:ext cx="2654437" cy="17416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172" b="100000" l="0" r="100000">
                        <a14:foregroundMark x1="6787" y1="33724" x2="90769" y2="32292"/>
                        <a14:foregroundMark x1="87149" y1="45573" x2="181" y2="43229"/>
                        <a14:foregroundMark x1="2172" y1="89583" x2="18462" y2="96484"/>
                        <a14:foregroundMark x1="2443" y1="97005" x2="18009" y2="92188"/>
                        <a14:foregroundMark x1="21991" y1="92578" x2="31403" y2="92448"/>
                        <a14:foregroundMark x1="26968" y1="95703" x2="31403" y2="96484"/>
                        <a14:foregroundMark x1="35747" y1="92318" x2="45339" y2="96875"/>
                        <a14:foregroundMark x1="35928" y1="96615" x2="35023" y2="93229"/>
                        <a14:foregroundMark x1="48145" y1="91406" x2="52127" y2="96224"/>
                        <a14:foregroundMark x1="52489" y1="92969" x2="54661" y2="94271"/>
                        <a14:foregroundMark x1="56742" y1="93880" x2="92127" y2="93490"/>
                      </a14:backgroundRemoval>
                    </a14:imgEffect>
                  </a14:imgLayer>
                </a14:imgProps>
              </a:ext>
              <a:ext uri="{28A0092B-C50C-407E-A947-70E740481C1C}">
                <a14:useLocalDpi xmlns:a14="http://schemas.microsoft.com/office/drawing/2010/main" val="0"/>
              </a:ext>
            </a:extLst>
          </a:blip>
          <a:srcRect b="16325"/>
          <a:stretch/>
        </p:blipFill>
        <p:spPr bwMode="auto">
          <a:xfrm>
            <a:off x="6588497" y="4302092"/>
            <a:ext cx="2697230" cy="1445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pic>
    </p:spTree>
    <p:extLst>
      <p:ext uri="{BB962C8B-B14F-4D97-AF65-F5344CB8AC3E}">
        <p14:creationId xmlns:p14="http://schemas.microsoft.com/office/powerpoint/2010/main" val="329245703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18827" y="1084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1 Título"/>
          <p:cNvSpPr>
            <a:spLocks noGrp="1"/>
          </p:cNvSpPr>
          <p:nvPr>
            <p:ph type="title"/>
          </p:nvPr>
        </p:nvSpPr>
        <p:spPr>
          <a:xfrm>
            <a:off x="575215" y="10840"/>
            <a:ext cx="10692765" cy="562074"/>
          </a:xfrm>
        </p:spPr>
        <p:txBody>
          <a:bodyPr>
            <a:normAutofit fontScale="90000"/>
          </a:bodyPr>
          <a:lstStyle/>
          <a:p>
            <a:r>
              <a:rPr lang="es-CO" b="1" dirty="0" smtClean="0">
                <a:solidFill>
                  <a:schemeClr val="bg1"/>
                </a:solidFill>
              </a:rPr>
              <a:t>Adecuación de presupuesto</a:t>
            </a:r>
            <a:endParaRPr lang="es-CO" b="1" dirty="0">
              <a:solidFill>
                <a:schemeClr val="bg1"/>
              </a:solidFill>
            </a:endParaRPr>
          </a:p>
        </p:txBody>
      </p:sp>
      <p:sp>
        <p:nvSpPr>
          <p:cNvPr id="3" name="2 Marcador de número de diapositiva"/>
          <p:cNvSpPr>
            <a:spLocks noGrp="1"/>
          </p:cNvSpPr>
          <p:nvPr>
            <p:ph type="sldNum" sz="quarter" idx="12"/>
          </p:nvPr>
        </p:nvSpPr>
        <p:spPr/>
        <p:txBody>
          <a:bodyPr/>
          <a:lstStyle/>
          <a:p>
            <a:fld id="{FFCAED88-EA73-4BA6-A286-B18324E965BC}" type="slidenum">
              <a:rPr lang="es-CO" smtClean="0"/>
              <a:t>75</a:t>
            </a:fld>
            <a:endParaRPr lang="es-CO" dirty="0"/>
          </a:p>
        </p:txBody>
      </p:sp>
      <p:graphicFrame>
        <p:nvGraphicFramePr>
          <p:cNvPr id="8" name="7 Tabla"/>
          <p:cNvGraphicFramePr>
            <a:graphicFrameLocks noGrp="1"/>
          </p:cNvGraphicFramePr>
          <p:nvPr>
            <p:extLst>
              <p:ext uri="{D42A27DB-BD31-4B8C-83A1-F6EECF244321}">
                <p14:modId xmlns:p14="http://schemas.microsoft.com/office/powerpoint/2010/main" val="777708142"/>
              </p:ext>
            </p:extLst>
          </p:nvPr>
        </p:nvGraphicFramePr>
        <p:xfrm>
          <a:off x="539825" y="2420888"/>
          <a:ext cx="10585175" cy="2169160"/>
        </p:xfrm>
        <a:graphic>
          <a:graphicData uri="http://schemas.openxmlformats.org/drawingml/2006/table">
            <a:tbl>
              <a:tblPr firstRow="1" bandRow="1">
                <a:tableStyleId>{1FECB4D8-DB02-4DC6-A0A2-4F2EBAE1DC90}</a:tableStyleId>
              </a:tblPr>
              <a:tblGrid>
                <a:gridCol w="6029806"/>
                <a:gridCol w="2413708"/>
                <a:gridCol w="2141661"/>
              </a:tblGrid>
              <a:tr h="370840">
                <a:tc>
                  <a:txBody>
                    <a:bodyPr/>
                    <a:lstStyle/>
                    <a:p>
                      <a:pPr algn="ctr"/>
                      <a:r>
                        <a:rPr lang="es-MX" sz="1600" dirty="0" smtClean="0"/>
                        <a:t>Económico </a:t>
                      </a:r>
                      <a:endParaRPr lang="es-CO" sz="1600" dirty="0">
                        <a:latin typeface="Arial" panose="020B0604020202020204" pitchFamily="34" charset="0"/>
                        <a:cs typeface="Arial" panose="020B0604020202020204" pitchFamily="34" charset="0"/>
                      </a:endParaRPr>
                    </a:p>
                  </a:txBody>
                  <a:tcPr>
                    <a:solidFill>
                      <a:srgbClr val="00B050"/>
                    </a:solidFill>
                  </a:tcPr>
                </a:tc>
                <a:tc>
                  <a:txBody>
                    <a:bodyPr/>
                    <a:lstStyle/>
                    <a:p>
                      <a:pPr algn="ctr"/>
                      <a:r>
                        <a:rPr lang="es-MX" sz="1600" dirty="0" smtClean="0"/>
                        <a:t>Humano</a:t>
                      </a:r>
                      <a:endParaRPr lang="es-CO" sz="1600" dirty="0">
                        <a:latin typeface="Arial" panose="020B0604020202020204" pitchFamily="34" charset="0"/>
                        <a:cs typeface="Arial" panose="020B0604020202020204" pitchFamily="34" charset="0"/>
                      </a:endParaRPr>
                    </a:p>
                  </a:txBody>
                  <a:tcPr>
                    <a:solidFill>
                      <a:srgbClr val="00B050"/>
                    </a:solidFill>
                  </a:tcPr>
                </a:tc>
                <a:tc>
                  <a:txBody>
                    <a:bodyPr/>
                    <a:lstStyle/>
                    <a:p>
                      <a:pPr algn="ctr"/>
                      <a:r>
                        <a:rPr lang="es-MX" sz="1600" dirty="0" smtClean="0"/>
                        <a:t>Infraestructura</a:t>
                      </a:r>
                      <a:endParaRPr lang="es-CO" sz="1600" dirty="0">
                        <a:latin typeface="Arial" panose="020B0604020202020204" pitchFamily="34" charset="0"/>
                        <a:cs typeface="Arial" panose="020B0604020202020204" pitchFamily="34" charset="0"/>
                      </a:endParaRPr>
                    </a:p>
                  </a:txBody>
                  <a:tcPr>
                    <a:solidFill>
                      <a:srgbClr val="00B050"/>
                    </a:solidFill>
                  </a:tcPr>
                </a:tc>
              </a:tr>
              <a:tr h="370840">
                <a:tc>
                  <a:txBody>
                    <a:bodyPr/>
                    <a:lstStyle/>
                    <a:p>
                      <a:pPr algn="just"/>
                      <a:r>
                        <a:rPr lang="es-CO" sz="1600" dirty="0" smtClean="0"/>
                        <a:t>Para el año 2020 los procesos productivos de la compañía cumplieron con las proyecciones y presupuestos anuales logrando así cumplir objetivos de incremento de ingresos. </a:t>
                      </a:r>
                    </a:p>
                    <a:p>
                      <a:pPr marL="0" marR="0" indent="0" algn="just" defTabSz="914400" rtl="0" eaLnBrk="1" fontAlgn="auto" latinLnBrk="0" hangingPunct="1">
                        <a:lnSpc>
                          <a:spcPct val="100000"/>
                        </a:lnSpc>
                        <a:spcBef>
                          <a:spcPts val="0"/>
                        </a:spcBef>
                        <a:spcAft>
                          <a:spcPts val="0"/>
                        </a:spcAft>
                        <a:buClrTx/>
                        <a:buSzTx/>
                        <a:buFontTx/>
                        <a:buNone/>
                        <a:tabLst/>
                        <a:defRPr/>
                      </a:pPr>
                      <a:r>
                        <a:rPr lang="es-CO" sz="1600" dirty="0" smtClean="0"/>
                        <a:t>Durante el año se realizaron asignaciones presupuestales para la ejecución de auditoria</a:t>
                      </a:r>
                      <a:r>
                        <a:rPr lang="es-CO" sz="1600" baseline="0" dirty="0" smtClean="0"/>
                        <a:t> interna y servicio de soporte Daruma Anual</a:t>
                      </a:r>
                      <a:r>
                        <a:rPr lang="es-CO" sz="1600" dirty="0" smtClean="0"/>
                        <a:t>. </a:t>
                      </a:r>
                    </a:p>
                    <a:p>
                      <a:pPr marL="0" marR="0" indent="0" algn="just" defTabSz="914400" rtl="0" eaLnBrk="1" fontAlgn="auto" latinLnBrk="0" hangingPunct="1">
                        <a:lnSpc>
                          <a:spcPct val="100000"/>
                        </a:lnSpc>
                        <a:spcBef>
                          <a:spcPts val="0"/>
                        </a:spcBef>
                        <a:spcAft>
                          <a:spcPts val="0"/>
                        </a:spcAft>
                        <a:buClrTx/>
                        <a:buSzTx/>
                        <a:buFontTx/>
                        <a:buNone/>
                        <a:tabLst/>
                        <a:defRPr/>
                      </a:pPr>
                      <a:r>
                        <a:rPr lang="es-CO" sz="1600" dirty="0" smtClean="0"/>
                        <a:t>Presupuestado:</a:t>
                      </a:r>
                      <a:r>
                        <a:rPr lang="es-CO" sz="1600" baseline="0" dirty="0" smtClean="0"/>
                        <a:t> 15.244.000</a:t>
                      </a:r>
                    </a:p>
                    <a:p>
                      <a:pPr marL="0" marR="0" indent="0" algn="just" defTabSz="914400" rtl="0" eaLnBrk="1" fontAlgn="auto" latinLnBrk="0" hangingPunct="1">
                        <a:lnSpc>
                          <a:spcPct val="100000"/>
                        </a:lnSpc>
                        <a:spcBef>
                          <a:spcPts val="0"/>
                        </a:spcBef>
                        <a:spcAft>
                          <a:spcPts val="0"/>
                        </a:spcAft>
                        <a:buClrTx/>
                        <a:buSzTx/>
                        <a:buFontTx/>
                        <a:buNone/>
                        <a:tabLst/>
                        <a:defRPr/>
                      </a:pPr>
                      <a:r>
                        <a:rPr lang="es-CO" sz="1600" baseline="0" dirty="0" smtClean="0"/>
                        <a:t>Ejecutado: 12.420.963</a:t>
                      </a:r>
                      <a:endParaRPr lang="es-CO" sz="1600" b="0" dirty="0" smtClean="0">
                        <a:solidFill>
                          <a:schemeClr val="tx1"/>
                        </a:solidFill>
                        <a:latin typeface="Arial" panose="020B0604020202020204" pitchFamily="34" charset="0"/>
                        <a:cs typeface="Arial" panose="020B0604020202020204" pitchFamily="34" charset="0"/>
                      </a:endParaRPr>
                    </a:p>
                  </a:txBody>
                  <a:tcPr/>
                </a:tc>
                <a:tc>
                  <a:txBody>
                    <a:bodyPr/>
                    <a:lstStyle/>
                    <a:p>
                      <a:r>
                        <a:rPr lang="es-MX" sz="1600" dirty="0" smtClean="0"/>
                        <a:t>Se cuenta con el personal suficiente para el desarrollo </a:t>
                      </a:r>
                      <a:r>
                        <a:rPr lang="es-MX" sz="1600" baseline="0" dirty="0" smtClean="0"/>
                        <a:t> de las operaciones </a:t>
                      </a:r>
                      <a:endParaRPr lang="es-CO" sz="1600" dirty="0">
                        <a:latin typeface="Arial" panose="020B0604020202020204" pitchFamily="34" charset="0"/>
                        <a:cs typeface="Arial" panose="020B0604020202020204" pitchFamily="34" charset="0"/>
                      </a:endParaRPr>
                    </a:p>
                  </a:txBody>
                  <a:tcPr/>
                </a:tc>
                <a:tc>
                  <a:txBody>
                    <a:bodyPr/>
                    <a:lstStyle/>
                    <a:p>
                      <a:r>
                        <a:rPr lang="es-MX" sz="1600" baseline="0" dirty="0" smtClean="0"/>
                        <a:t>Aun se esta implementando la construcción de planta 4 para realizar Filtrabilidad en Frio al Biodiesel</a:t>
                      </a:r>
                      <a:endParaRPr lang="es-MX" sz="1600" baseline="0" dirty="0" smtClean="0">
                        <a:latin typeface="Arial" panose="020B0604020202020204" pitchFamily="34" charset="0"/>
                        <a:cs typeface="Arial" panose="020B0604020202020204" pitchFamily="34" charset="0"/>
                      </a:endParaRPr>
                    </a:p>
                  </a:txBody>
                  <a:tcPr/>
                </a:tc>
              </a:tr>
            </a:tbl>
          </a:graphicData>
        </a:graphic>
      </p:graphicFrame>
      <p:sp>
        <p:nvSpPr>
          <p:cNvPr id="4" name="3 Rectángulo"/>
          <p:cNvSpPr/>
          <p:nvPr/>
        </p:nvSpPr>
        <p:spPr>
          <a:xfrm>
            <a:off x="395809" y="1190973"/>
            <a:ext cx="10873208" cy="923330"/>
          </a:xfrm>
          <a:prstGeom prst="rect">
            <a:avLst/>
          </a:prstGeom>
        </p:spPr>
        <p:txBody>
          <a:bodyPr wrap="square">
            <a:spAutoFit/>
          </a:bodyPr>
          <a:lstStyle/>
          <a:p>
            <a:pPr algn="just"/>
            <a:r>
              <a:rPr lang="es-MX" dirty="0">
                <a:latin typeface="Arial" panose="020B0604020202020204" pitchFamily="34" charset="0"/>
                <a:cs typeface="Arial" panose="020B0604020202020204" pitchFamily="34" charset="0"/>
              </a:rPr>
              <a:t>La adecuación de recursos se evalúa a través de la eficacia de los recursos asignados para la realización de actividades asociados a la </a:t>
            </a:r>
            <a:r>
              <a:rPr lang="es-MX" b="1" dirty="0">
                <a:latin typeface="Arial" panose="020B0604020202020204" pitchFamily="34" charset="0"/>
                <a:cs typeface="Arial" panose="020B0604020202020204" pitchFamily="34" charset="0"/>
              </a:rPr>
              <a:t>salidas de la revisión por la dirección. </a:t>
            </a:r>
            <a:r>
              <a:rPr lang="es-MX" dirty="0">
                <a:latin typeface="Arial" panose="020B0604020202020204" pitchFamily="34" charset="0"/>
                <a:cs typeface="Arial" panose="020B0604020202020204" pitchFamily="34" charset="0"/>
              </a:rPr>
              <a:t>Para el componente SIG los recursos asignados fueron </a:t>
            </a:r>
            <a:r>
              <a:rPr lang="es-MX" dirty="0" smtClean="0">
                <a:latin typeface="Arial" panose="020B0604020202020204" pitchFamily="34" charset="0"/>
                <a:cs typeface="Arial" panose="020B0604020202020204" pitchFamily="34" charset="0"/>
              </a:rPr>
              <a:t>adecuados. </a:t>
            </a:r>
            <a:endParaRPr lang="es-MX"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035348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8827" y="1084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1 Título"/>
          <p:cNvSpPr>
            <a:spLocks noGrp="1"/>
          </p:cNvSpPr>
          <p:nvPr>
            <p:ph type="title"/>
          </p:nvPr>
        </p:nvSpPr>
        <p:spPr>
          <a:xfrm>
            <a:off x="1835969" y="0"/>
            <a:ext cx="7506622" cy="706090"/>
          </a:xfrm>
        </p:spPr>
        <p:txBody>
          <a:bodyPr>
            <a:normAutofit/>
          </a:bodyPr>
          <a:lstStyle/>
          <a:p>
            <a:r>
              <a:rPr lang="es-CO" sz="3200" b="1" dirty="0" smtClean="0">
                <a:solidFill>
                  <a:schemeClr val="bg1"/>
                </a:solidFill>
              </a:rPr>
              <a:t>Cambios del sistema de gestión </a:t>
            </a:r>
            <a:endParaRPr lang="es-CO" sz="3200" b="1" dirty="0">
              <a:solidFill>
                <a:schemeClr val="bg1"/>
              </a:solidFill>
            </a:endParaRPr>
          </a:p>
        </p:txBody>
      </p:sp>
      <p:pic>
        <p:nvPicPr>
          <p:cNvPr id="3074" name="Picture 2" descr="C:\Users\hcotes\Downloads\4542_57297477.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825" y="2711422"/>
            <a:ext cx="4762500" cy="3895725"/>
          </a:xfrm>
          <a:prstGeom prst="rect">
            <a:avLst/>
          </a:prstGeom>
          <a:noFill/>
          <a:extLst>
            <a:ext uri="{909E8E84-426E-40DD-AFC4-6F175D3DCCD1}">
              <a14:hiddenFill xmlns:a14="http://schemas.microsoft.com/office/drawing/2010/main">
                <a:solidFill>
                  <a:srgbClr val="FFFFFF"/>
                </a:solidFill>
              </a14:hiddenFill>
            </a:ext>
          </a:extLst>
        </p:spPr>
      </p:pic>
      <p:sp>
        <p:nvSpPr>
          <p:cNvPr id="6" name="5 Rectángulo"/>
          <p:cNvSpPr/>
          <p:nvPr/>
        </p:nvSpPr>
        <p:spPr>
          <a:xfrm>
            <a:off x="395809" y="1788092"/>
            <a:ext cx="5148337" cy="923330"/>
          </a:xfrm>
          <a:prstGeom prst="rect">
            <a:avLst/>
          </a:prstGeom>
        </p:spPr>
        <p:txBody>
          <a:bodyPr wrap="square">
            <a:spAutoFit/>
          </a:bodyPr>
          <a:lstStyle/>
          <a:p>
            <a:r>
              <a:rPr lang="es-ES" dirty="0"/>
              <a:t>Reemplazar bomba 166p5 actualmente en material plástico por acero inoxidable para aumentar su vida útil.</a:t>
            </a:r>
            <a:endParaRPr lang="es-CO" dirty="0"/>
          </a:p>
        </p:txBody>
      </p:sp>
      <p:pic>
        <p:nvPicPr>
          <p:cNvPr id="3075" name="Picture 3" descr="C:\Users\hcotes\Downloads\9217_5729747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481" y="2711422"/>
            <a:ext cx="4330173" cy="3986240"/>
          </a:xfrm>
          <a:prstGeom prst="rect">
            <a:avLst/>
          </a:prstGeom>
          <a:noFill/>
          <a:extLst>
            <a:ext uri="{909E8E84-426E-40DD-AFC4-6F175D3DCCD1}">
              <a14:hiddenFill xmlns:a14="http://schemas.microsoft.com/office/drawing/2010/main">
                <a:solidFill>
                  <a:srgbClr val="FFFFFF"/>
                </a:solidFill>
              </a14:hiddenFill>
            </a:ext>
          </a:extLst>
        </p:spPr>
      </p:pic>
      <p:sp>
        <p:nvSpPr>
          <p:cNvPr id="7" name="6 Rectángulo"/>
          <p:cNvSpPr/>
          <p:nvPr/>
        </p:nvSpPr>
        <p:spPr>
          <a:xfrm>
            <a:off x="6261333" y="1788092"/>
            <a:ext cx="4477535" cy="923330"/>
          </a:xfrm>
          <a:prstGeom prst="rect">
            <a:avLst/>
          </a:prstGeom>
        </p:spPr>
        <p:txBody>
          <a:bodyPr wrap="square">
            <a:spAutoFit/>
          </a:bodyPr>
          <a:lstStyle/>
          <a:p>
            <a:r>
              <a:rPr lang="es-ES" dirty="0"/>
              <a:t>Reemplazar el impulsor plástico de la bomba por uno en acero inoxidable compatible con la aplicación.</a:t>
            </a:r>
            <a:endParaRPr lang="es-CO" dirty="0"/>
          </a:p>
        </p:txBody>
      </p:sp>
      <p:sp>
        <p:nvSpPr>
          <p:cNvPr id="8" name="7 Redondear rectángulo de esquina del mismo lado"/>
          <p:cNvSpPr/>
          <p:nvPr/>
        </p:nvSpPr>
        <p:spPr>
          <a:xfrm>
            <a:off x="2574168" y="692696"/>
            <a:ext cx="6390593" cy="648072"/>
          </a:xfrm>
          <a:prstGeom prst="round2Same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CO" sz="2400" b="1" dirty="0" smtClean="0"/>
              <a:t>Oportunidad de Mejora</a:t>
            </a:r>
            <a:endParaRPr lang="es-CO" sz="2400" b="1" dirty="0"/>
          </a:p>
        </p:txBody>
      </p:sp>
      <p:sp>
        <p:nvSpPr>
          <p:cNvPr id="2" name="1 Marcador de número de diapositiva"/>
          <p:cNvSpPr>
            <a:spLocks noGrp="1"/>
          </p:cNvSpPr>
          <p:nvPr>
            <p:ph type="sldNum" sz="quarter" idx="12"/>
          </p:nvPr>
        </p:nvSpPr>
        <p:spPr/>
        <p:txBody>
          <a:bodyPr/>
          <a:lstStyle/>
          <a:p>
            <a:fld id="{FFCAED88-EA73-4BA6-A286-B18324E965BC}" type="slidenum">
              <a:rPr lang="es-CO" smtClean="0"/>
              <a:t>76</a:t>
            </a:fld>
            <a:endParaRPr lang="es-CO" dirty="0"/>
          </a:p>
        </p:txBody>
      </p:sp>
    </p:spTree>
    <p:extLst>
      <p:ext uri="{BB962C8B-B14F-4D97-AF65-F5344CB8AC3E}">
        <p14:creationId xmlns:p14="http://schemas.microsoft.com/office/powerpoint/2010/main" val="240151782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8828" y="10840"/>
            <a:ext cx="11899677"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1 Título"/>
          <p:cNvSpPr>
            <a:spLocks noGrp="1"/>
          </p:cNvSpPr>
          <p:nvPr>
            <p:ph type="title"/>
          </p:nvPr>
        </p:nvSpPr>
        <p:spPr>
          <a:xfrm>
            <a:off x="3130981" y="10840"/>
            <a:ext cx="5581234" cy="581246"/>
          </a:xfrm>
        </p:spPr>
        <p:txBody>
          <a:bodyPr>
            <a:noAutofit/>
          </a:bodyPr>
          <a:lstStyle/>
          <a:p>
            <a:r>
              <a:rPr lang="es-CO" sz="2800" b="1" dirty="0" smtClean="0">
                <a:solidFill>
                  <a:schemeClr val="bg1"/>
                </a:solidFill>
              </a:rPr>
              <a:t>Oportunidades de mejora</a:t>
            </a:r>
            <a:endParaRPr lang="es-CO" sz="2800" b="1" dirty="0">
              <a:solidFill>
                <a:schemeClr val="bg1"/>
              </a:solidFill>
            </a:endParaRPr>
          </a:p>
        </p:txBody>
      </p:sp>
      <p:sp>
        <p:nvSpPr>
          <p:cNvPr id="3" name="2 Marcador de contenido"/>
          <p:cNvSpPr>
            <a:spLocks noGrp="1"/>
          </p:cNvSpPr>
          <p:nvPr>
            <p:ph idx="1"/>
          </p:nvPr>
        </p:nvSpPr>
        <p:spPr/>
        <p:txBody>
          <a:bodyPr>
            <a:normAutofit/>
          </a:bodyPr>
          <a:lstStyle/>
          <a:p>
            <a:pPr algn="just">
              <a:buFont typeface="Wingdings" panose="05000000000000000000" pitchFamily="2" charset="2"/>
              <a:buChar char="ü"/>
            </a:pPr>
            <a:r>
              <a:rPr lang="es-CO" sz="2400" dirty="0">
                <a:ea typeface="Tahoma" panose="020B0604030504040204" pitchFamily="34" charset="0"/>
                <a:cs typeface="Tahoma" panose="020B0604030504040204" pitchFamily="34" charset="0"/>
              </a:rPr>
              <a:t>Fortalecimiento del riesgo mecánico en las operaciones.</a:t>
            </a:r>
          </a:p>
          <a:p>
            <a:pPr algn="just">
              <a:buFont typeface="Wingdings" panose="05000000000000000000" pitchFamily="2" charset="2"/>
              <a:buChar char="ü"/>
            </a:pPr>
            <a:r>
              <a:rPr lang="es-CO" sz="2400" dirty="0">
                <a:ea typeface="Tahoma" panose="020B0604030504040204" pitchFamily="34" charset="0"/>
                <a:cs typeface="Tahoma" panose="020B0604030504040204" pitchFamily="34" charset="0"/>
              </a:rPr>
              <a:t>Fortalecimiento en la implementación del Bloqueo y etiquetado en las labores donde se generen trabajos con Energías Peligrosas.</a:t>
            </a:r>
          </a:p>
          <a:p>
            <a:pPr algn="just">
              <a:buFont typeface="Wingdings" panose="05000000000000000000" pitchFamily="2" charset="2"/>
              <a:buChar char="ü"/>
            </a:pPr>
            <a:r>
              <a:rPr lang="es-CO" sz="2400" dirty="0">
                <a:ea typeface="Tahoma" panose="020B0604030504040204" pitchFamily="34" charset="0"/>
                <a:cs typeface="Tahoma" panose="020B0604030504040204" pitchFamily="34" charset="0"/>
              </a:rPr>
              <a:t>Participación activa en las inspecciones por parte del COPASST y líderes del proceso.</a:t>
            </a:r>
          </a:p>
          <a:p>
            <a:pPr algn="just">
              <a:buFont typeface="Wingdings" panose="05000000000000000000" pitchFamily="2" charset="2"/>
              <a:buChar char="ü"/>
            </a:pPr>
            <a:r>
              <a:rPr lang="es-CO" sz="2400" dirty="0">
                <a:ea typeface="Tahoma" panose="020B0604030504040204" pitchFamily="34" charset="0"/>
                <a:cs typeface="Tahoma" panose="020B0604030504040204" pitchFamily="34" charset="0"/>
              </a:rPr>
              <a:t>Estructura documental y formatos de acuerdo a los lineamientos del Grupo Daabon</a:t>
            </a:r>
          </a:p>
          <a:p>
            <a:pPr algn="just">
              <a:buFont typeface="Wingdings" panose="05000000000000000000" pitchFamily="2" charset="2"/>
              <a:buChar char="ü"/>
            </a:pPr>
            <a:r>
              <a:rPr lang="es-CO" sz="2400" dirty="0">
                <a:ea typeface="Tahoma" panose="020B0604030504040204" pitchFamily="34" charset="0"/>
                <a:cs typeface="Tahoma" panose="020B0604030504040204" pitchFamily="34" charset="0"/>
              </a:rPr>
              <a:t>Aprobación curso de trabajo en altura y rescatista trabajo en altura.</a:t>
            </a:r>
          </a:p>
          <a:p>
            <a:pPr marL="0" indent="0" algn="just">
              <a:buNone/>
            </a:pPr>
            <a:endParaRPr lang="es-CO" dirty="0" smtClean="0"/>
          </a:p>
        </p:txBody>
      </p:sp>
      <p:sp>
        <p:nvSpPr>
          <p:cNvPr id="5" name="4 Redondear rectángulo de esquina del mismo lado"/>
          <p:cNvSpPr/>
          <p:nvPr/>
        </p:nvSpPr>
        <p:spPr>
          <a:xfrm>
            <a:off x="2574168" y="692696"/>
            <a:ext cx="6390593" cy="648072"/>
          </a:xfrm>
          <a:prstGeom prst="round2Same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CO" sz="2400" b="1" dirty="0" smtClean="0"/>
              <a:t>Oportunidad de Mejora SST</a:t>
            </a:r>
            <a:endParaRPr lang="es-CO" sz="2400" b="1" dirty="0"/>
          </a:p>
        </p:txBody>
      </p:sp>
      <p:sp>
        <p:nvSpPr>
          <p:cNvPr id="7" name="6 Marcador de número de diapositiva"/>
          <p:cNvSpPr>
            <a:spLocks noGrp="1"/>
          </p:cNvSpPr>
          <p:nvPr>
            <p:ph type="sldNum" sz="quarter" idx="12"/>
          </p:nvPr>
        </p:nvSpPr>
        <p:spPr/>
        <p:txBody>
          <a:bodyPr/>
          <a:lstStyle/>
          <a:p>
            <a:fld id="{FFCAED88-EA73-4BA6-A286-B18324E965BC}" type="slidenum">
              <a:rPr lang="es-CO" smtClean="0"/>
              <a:t>77</a:t>
            </a:fld>
            <a:endParaRPr lang="es-CO" dirty="0"/>
          </a:p>
        </p:txBody>
      </p:sp>
    </p:spTree>
    <p:extLst>
      <p:ext uri="{BB962C8B-B14F-4D97-AF65-F5344CB8AC3E}">
        <p14:creationId xmlns:p14="http://schemas.microsoft.com/office/powerpoint/2010/main" val="120072672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8828" y="10840"/>
            <a:ext cx="11899677"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1 Título"/>
          <p:cNvSpPr>
            <a:spLocks noGrp="1"/>
          </p:cNvSpPr>
          <p:nvPr>
            <p:ph type="title"/>
          </p:nvPr>
        </p:nvSpPr>
        <p:spPr>
          <a:xfrm>
            <a:off x="3130981" y="10840"/>
            <a:ext cx="5581234" cy="581246"/>
          </a:xfrm>
        </p:spPr>
        <p:txBody>
          <a:bodyPr>
            <a:noAutofit/>
          </a:bodyPr>
          <a:lstStyle/>
          <a:p>
            <a:r>
              <a:rPr lang="es-CO" sz="2800" b="1" dirty="0" smtClean="0">
                <a:solidFill>
                  <a:schemeClr val="bg1"/>
                </a:solidFill>
              </a:rPr>
              <a:t>Oportunidades de mejora</a:t>
            </a:r>
            <a:endParaRPr lang="es-CO" sz="2800" b="1" dirty="0">
              <a:solidFill>
                <a:schemeClr val="bg1"/>
              </a:solidFill>
            </a:endParaRPr>
          </a:p>
        </p:txBody>
      </p:sp>
      <p:sp>
        <p:nvSpPr>
          <p:cNvPr id="3" name="2 Marcador de contenido"/>
          <p:cNvSpPr>
            <a:spLocks noGrp="1"/>
          </p:cNvSpPr>
          <p:nvPr>
            <p:ph idx="1"/>
          </p:nvPr>
        </p:nvSpPr>
        <p:spPr/>
        <p:txBody>
          <a:bodyPr/>
          <a:lstStyle/>
          <a:p>
            <a:pPr>
              <a:buFont typeface="Wingdings" panose="05000000000000000000" pitchFamily="2" charset="2"/>
              <a:buChar char="ü"/>
            </a:pPr>
            <a:r>
              <a:rPr lang="es-CO" sz="2400" dirty="0" smtClean="0"/>
              <a:t>Actualización de la matriz integral de riesgos con enfoque a procesos. </a:t>
            </a:r>
          </a:p>
          <a:p>
            <a:pPr>
              <a:buFont typeface="Wingdings" panose="05000000000000000000" pitchFamily="2" charset="2"/>
              <a:buChar char="ü"/>
            </a:pPr>
            <a:r>
              <a:rPr lang="es-CO" sz="2400" dirty="0" smtClean="0"/>
              <a:t>Reinducción SIG, lo cual se ha realizado  27% del personal BIOSC. </a:t>
            </a:r>
          </a:p>
          <a:p>
            <a:pPr>
              <a:buFont typeface="Wingdings" panose="05000000000000000000" pitchFamily="2" charset="2"/>
              <a:buChar char="ü"/>
            </a:pPr>
            <a:r>
              <a:rPr lang="es-CO" sz="2400" dirty="0"/>
              <a:t>Actualización Documental de forma y de fondo (cambios en actividades, cargo del responsable, periodicidad.</a:t>
            </a:r>
          </a:p>
          <a:p>
            <a:pPr>
              <a:buFont typeface="Wingdings" panose="05000000000000000000" pitchFamily="2" charset="2"/>
              <a:buChar char="ü"/>
            </a:pPr>
            <a:r>
              <a:rPr lang="es-CO" sz="2400" dirty="0"/>
              <a:t>Auditorias Internas con personal interdisciplinario del grupo Daabon</a:t>
            </a:r>
            <a:r>
              <a:rPr lang="es-CO" sz="2400" dirty="0" smtClean="0"/>
              <a:t>.</a:t>
            </a:r>
            <a:endParaRPr lang="es-CO" sz="2000" dirty="0" smtClean="0"/>
          </a:p>
          <a:p>
            <a:pPr>
              <a:buFont typeface="Wingdings" panose="05000000000000000000" pitchFamily="2" charset="2"/>
              <a:buChar char="ü"/>
            </a:pPr>
            <a:r>
              <a:rPr lang="es-CO" sz="2400" dirty="0" smtClean="0"/>
              <a:t>Actualización </a:t>
            </a:r>
            <a:r>
              <a:rPr lang="es-CO" sz="2400" dirty="0"/>
              <a:t>documental del proceso de aseguramiento de la </a:t>
            </a:r>
            <a:r>
              <a:rPr lang="es-CO" sz="2400" dirty="0" smtClean="0"/>
              <a:t>calidad</a:t>
            </a:r>
          </a:p>
          <a:p>
            <a:pPr>
              <a:buFont typeface="Wingdings" panose="05000000000000000000" pitchFamily="2" charset="2"/>
              <a:buChar char="ü"/>
            </a:pPr>
            <a:r>
              <a:rPr lang="es-CO" sz="2400" dirty="0"/>
              <a:t>Creación de herramienta que permita identificar a tiempo los requisitos legales y de otra índole aplicable al tipo de operación.</a:t>
            </a:r>
          </a:p>
          <a:p>
            <a:pPr>
              <a:buFont typeface="Wingdings" panose="05000000000000000000" pitchFamily="2" charset="2"/>
              <a:buChar char="ü"/>
            </a:pPr>
            <a:r>
              <a:rPr lang="es-CO" sz="2400" dirty="0" smtClean="0"/>
              <a:t>Creación de Herramienta que permita tener un control de los documentos cargados en el portal Daabon</a:t>
            </a:r>
            <a:endParaRPr lang="es-CO" sz="2400" dirty="0"/>
          </a:p>
          <a:p>
            <a:pPr>
              <a:buFont typeface="Wingdings" panose="05000000000000000000" pitchFamily="2" charset="2"/>
              <a:buChar char="ü"/>
            </a:pPr>
            <a:endParaRPr lang="es-CO" sz="2400" dirty="0"/>
          </a:p>
          <a:p>
            <a:pPr marL="0" indent="0">
              <a:buNone/>
            </a:pPr>
            <a:endParaRPr lang="es-CO" dirty="0" smtClean="0"/>
          </a:p>
        </p:txBody>
      </p:sp>
      <p:sp>
        <p:nvSpPr>
          <p:cNvPr id="5" name="4 Redondear rectángulo de esquina del mismo lado"/>
          <p:cNvSpPr/>
          <p:nvPr/>
        </p:nvSpPr>
        <p:spPr>
          <a:xfrm>
            <a:off x="2574168" y="692696"/>
            <a:ext cx="6390593" cy="648072"/>
          </a:xfrm>
          <a:prstGeom prst="round2Same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CO" sz="2400" b="1" dirty="0" smtClean="0"/>
              <a:t>Oportunidad de Mejora</a:t>
            </a:r>
            <a:endParaRPr lang="es-CO" sz="2400" b="1" dirty="0"/>
          </a:p>
        </p:txBody>
      </p:sp>
      <p:sp>
        <p:nvSpPr>
          <p:cNvPr id="6" name="5 Marcador de número de diapositiva"/>
          <p:cNvSpPr>
            <a:spLocks noGrp="1"/>
          </p:cNvSpPr>
          <p:nvPr>
            <p:ph type="sldNum" sz="quarter" idx="12"/>
          </p:nvPr>
        </p:nvSpPr>
        <p:spPr/>
        <p:txBody>
          <a:bodyPr/>
          <a:lstStyle/>
          <a:p>
            <a:fld id="{FFCAED88-EA73-4BA6-A286-B18324E965BC}" type="slidenum">
              <a:rPr lang="es-CO" smtClean="0"/>
              <a:t>78</a:t>
            </a:fld>
            <a:endParaRPr lang="es-CO" dirty="0"/>
          </a:p>
        </p:txBody>
      </p:sp>
    </p:spTree>
    <p:extLst>
      <p:ext uri="{BB962C8B-B14F-4D97-AF65-F5344CB8AC3E}">
        <p14:creationId xmlns:p14="http://schemas.microsoft.com/office/powerpoint/2010/main" val="110480287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8828" y="10840"/>
            <a:ext cx="11899677"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1 Título"/>
          <p:cNvSpPr>
            <a:spLocks noGrp="1"/>
          </p:cNvSpPr>
          <p:nvPr>
            <p:ph type="title"/>
          </p:nvPr>
        </p:nvSpPr>
        <p:spPr>
          <a:xfrm>
            <a:off x="3130981" y="10840"/>
            <a:ext cx="5581234" cy="581246"/>
          </a:xfrm>
        </p:spPr>
        <p:txBody>
          <a:bodyPr>
            <a:noAutofit/>
          </a:bodyPr>
          <a:lstStyle/>
          <a:p>
            <a:r>
              <a:rPr lang="es-CO" sz="2800" b="1" dirty="0" smtClean="0">
                <a:solidFill>
                  <a:schemeClr val="bg1"/>
                </a:solidFill>
              </a:rPr>
              <a:t>Oportunidades de mejora</a:t>
            </a:r>
            <a:endParaRPr lang="es-CO" sz="2800" b="1" dirty="0">
              <a:solidFill>
                <a:schemeClr val="bg1"/>
              </a:solidFill>
            </a:endParaRPr>
          </a:p>
        </p:txBody>
      </p:sp>
      <p:sp>
        <p:nvSpPr>
          <p:cNvPr id="3" name="2 Marcador de contenido"/>
          <p:cNvSpPr>
            <a:spLocks noGrp="1"/>
          </p:cNvSpPr>
          <p:nvPr>
            <p:ph idx="1"/>
          </p:nvPr>
        </p:nvSpPr>
        <p:spPr/>
        <p:txBody>
          <a:bodyPr/>
          <a:lstStyle/>
          <a:p>
            <a:pPr algn="just">
              <a:buFont typeface="Wingdings" panose="05000000000000000000" pitchFamily="2" charset="2"/>
              <a:buChar char="ü"/>
            </a:pPr>
            <a:r>
              <a:rPr lang="es-CO" dirty="0"/>
              <a:t>Implementación de Fichas Técnicas  (CPO, RBD, AS, MeOH, HCl, etc</a:t>
            </a:r>
            <a:r>
              <a:rPr lang="es-CO" dirty="0" smtClean="0"/>
              <a:t>.)</a:t>
            </a:r>
          </a:p>
          <a:p>
            <a:pPr algn="just">
              <a:buFont typeface="Wingdings" panose="05000000000000000000" pitchFamily="2" charset="2"/>
              <a:buChar char="ü"/>
            </a:pPr>
            <a:r>
              <a:rPr lang="es-CO" dirty="0" smtClean="0"/>
              <a:t>Migración a nuevo software para integridad de datos que permita llevar toda la trazabilidad de los resultados emitidos por el laboratorio hacia el cliente interno. (Se realizaron cotizaciones con LIMS y se esta evaluando un desarrollo interno de la compañía Q-Helper)</a:t>
            </a:r>
            <a:endParaRPr lang="es-CO" dirty="0"/>
          </a:p>
          <a:p>
            <a:endParaRPr lang="es-CO" dirty="0"/>
          </a:p>
        </p:txBody>
      </p:sp>
      <p:sp>
        <p:nvSpPr>
          <p:cNvPr id="5" name="4 Redondear rectángulo de esquina del mismo lado"/>
          <p:cNvSpPr/>
          <p:nvPr/>
        </p:nvSpPr>
        <p:spPr>
          <a:xfrm>
            <a:off x="2574168" y="692696"/>
            <a:ext cx="6390593" cy="648072"/>
          </a:xfrm>
          <a:prstGeom prst="round2Same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CO" sz="2400" b="1" dirty="0" smtClean="0"/>
              <a:t>Oportunidad de Mejora</a:t>
            </a:r>
            <a:endParaRPr lang="es-CO" sz="2400" b="1" dirty="0"/>
          </a:p>
        </p:txBody>
      </p:sp>
      <p:sp>
        <p:nvSpPr>
          <p:cNvPr id="6" name="5 Marcador de número de diapositiva"/>
          <p:cNvSpPr>
            <a:spLocks noGrp="1"/>
          </p:cNvSpPr>
          <p:nvPr>
            <p:ph type="sldNum" sz="quarter" idx="12"/>
          </p:nvPr>
        </p:nvSpPr>
        <p:spPr/>
        <p:txBody>
          <a:bodyPr/>
          <a:lstStyle/>
          <a:p>
            <a:fld id="{FFCAED88-EA73-4BA6-A286-B18324E965BC}" type="slidenum">
              <a:rPr lang="es-CO" smtClean="0"/>
              <a:t>79</a:t>
            </a:fld>
            <a:endParaRPr lang="es-CO" dirty="0"/>
          </a:p>
        </p:txBody>
      </p:sp>
    </p:spTree>
    <p:extLst>
      <p:ext uri="{BB962C8B-B14F-4D97-AF65-F5344CB8AC3E}">
        <p14:creationId xmlns:p14="http://schemas.microsoft.com/office/powerpoint/2010/main" val="22983816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xmlns="" id="{E17159AB-9D98-4035-982F-08BD06856E2B}"/>
              </a:ext>
            </a:extLst>
          </p:cNvPr>
          <p:cNvSpPr>
            <a:spLocks noChangeArrowheads="1"/>
          </p:cNvSpPr>
          <p:nvPr/>
        </p:nvSpPr>
        <p:spPr bwMode="auto">
          <a:xfrm>
            <a:off x="877142" y="1621009"/>
            <a:ext cx="965464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fontAlgn="base">
              <a:spcBef>
                <a:spcPct val="0"/>
              </a:spcBef>
              <a:spcAft>
                <a:spcPct val="0"/>
              </a:spcAft>
            </a:pPr>
            <a:r>
              <a:rPr lang="es-CO" kern="0" dirty="0">
                <a:solidFill>
                  <a:srgbClr val="145A75"/>
                </a:solidFill>
              </a:rPr>
              <a:t>Para el  análisis de la encuesta de servicio, que correspondiente al año 2019, se establecieron  porcentajes de peso para cada uno de los ítems a evaluar</a:t>
            </a:r>
            <a:r>
              <a:rPr lang="es-CO" dirty="0">
                <a:ea typeface="Times New Roman" pitchFamily="18" charset="0"/>
                <a:cs typeface="Times New Roman" pitchFamily="18" charset="0"/>
              </a:rPr>
              <a:t>.</a:t>
            </a:r>
            <a:endParaRPr lang="es-CO" dirty="0">
              <a:cs typeface="Arial" pitchFamily="34" charset="0"/>
            </a:endParaRPr>
          </a:p>
          <a:p>
            <a:pPr defTabSz="914400" eaLnBrk="0" fontAlgn="base" hangingPunct="0">
              <a:spcBef>
                <a:spcPct val="0"/>
              </a:spcBef>
              <a:spcAft>
                <a:spcPct val="0"/>
              </a:spcAft>
            </a:pPr>
            <a:endParaRPr lang="es-CO" sz="2400" dirty="0">
              <a:cs typeface="Arial" pitchFamily="34" charset="0"/>
            </a:endParaRPr>
          </a:p>
        </p:txBody>
      </p:sp>
      <p:sp>
        <p:nvSpPr>
          <p:cNvPr id="7" name="6 Rectángulo">
            <a:extLst>
              <a:ext uri="{FF2B5EF4-FFF2-40B4-BE49-F238E27FC236}">
                <a16:creationId xmlns:a16="http://schemas.microsoft.com/office/drawing/2014/main" xmlns="" id="{056C886F-E85F-4DB6-80A5-EE5E2B5A733F}"/>
              </a:ext>
            </a:extLst>
          </p:cNvPr>
          <p:cNvSpPr/>
          <p:nvPr/>
        </p:nvSpPr>
        <p:spPr>
          <a:xfrm>
            <a:off x="877142" y="5631020"/>
            <a:ext cx="9654642" cy="923330"/>
          </a:xfrm>
          <a:prstGeom prst="rect">
            <a:avLst/>
          </a:prstGeom>
        </p:spPr>
        <p:txBody>
          <a:bodyPr wrap="square">
            <a:spAutoFit/>
          </a:bodyPr>
          <a:lstStyle/>
          <a:p>
            <a:pPr lvl="0" algn="just"/>
            <a:r>
              <a:rPr lang="es-CO" kern="0" dirty="0">
                <a:solidFill>
                  <a:srgbClr val="145A75"/>
                </a:solidFill>
              </a:rPr>
              <a:t>En los casos donde se presentó más de una  encuesta de la misma empresa se aplicó un promedio de los resultados. Luego se realizó la ponderación de las participaciones en ventas de cada cliente por los resultados de cada uno de los atributos evaluados obteniendo los siguientes resultados.</a:t>
            </a:r>
          </a:p>
        </p:txBody>
      </p:sp>
      <p:sp>
        <p:nvSpPr>
          <p:cNvPr id="8" name="Rectángulo 7">
            <a:extLst>
              <a:ext uri="{FF2B5EF4-FFF2-40B4-BE49-F238E27FC236}">
                <a16:creationId xmlns:a16="http://schemas.microsoft.com/office/drawing/2014/main" xmlns="" id="{70E108EC-27D4-48EA-8F1E-9FA15223C4F3}"/>
              </a:ext>
            </a:extLst>
          </p:cNvPr>
          <p:cNvSpPr/>
          <p:nvPr/>
        </p:nvSpPr>
        <p:spPr>
          <a:xfrm>
            <a:off x="1891648" y="572328"/>
            <a:ext cx="8162318" cy="1077218"/>
          </a:xfrm>
          <a:prstGeom prst="rect">
            <a:avLst/>
          </a:prstGeom>
        </p:spPr>
        <p:txBody>
          <a:bodyPr wrap="square">
            <a:spAutoFit/>
          </a:bodyPr>
          <a:lstStyle/>
          <a:p>
            <a:r>
              <a:rPr lang="es-CO" sz="3200" kern="0" dirty="0">
                <a:solidFill>
                  <a:srgbClr val="00B665"/>
                </a:solidFill>
              </a:rPr>
              <a:t> METODOLOGÍA Y RESULTADOS DE LA ENCUESTA</a:t>
            </a:r>
          </a:p>
        </p:txBody>
      </p:sp>
      <p:sp>
        <p:nvSpPr>
          <p:cNvPr id="9" name="8 Rectángulo"/>
          <p:cNvSpPr/>
          <p:nvPr/>
        </p:nvSpPr>
        <p:spPr>
          <a:xfrm>
            <a:off x="0" y="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00" dirty="0"/>
          </a:p>
        </p:txBody>
      </p:sp>
      <p:sp>
        <p:nvSpPr>
          <p:cNvPr id="10" name="1 Título"/>
          <p:cNvSpPr txBox="1">
            <a:spLocks/>
          </p:cNvSpPr>
          <p:nvPr/>
        </p:nvSpPr>
        <p:spPr>
          <a:xfrm>
            <a:off x="602938" y="-13394"/>
            <a:ext cx="10674974" cy="562074"/>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4000" dirty="0" smtClean="0">
                <a:solidFill>
                  <a:schemeClr val="bg1"/>
                </a:solidFill>
                <a:latin typeface="+mn-lt"/>
              </a:rPr>
              <a:t>2. Satisfacción de clientes</a:t>
            </a:r>
            <a:endParaRPr lang="es-CO" sz="4000" dirty="0">
              <a:solidFill>
                <a:schemeClr val="bg1"/>
              </a:solidFill>
              <a:latin typeface="+mn-lt"/>
            </a:endParaRPr>
          </a:p>
        </p:txBody>
      </p:sp>
      <p:graphicFrame>
        <p:nvGraphicFramePr>
          <p:cNvPr id="11" name="1 Gráfico"/>
          <p:cNvGraphicFramePr>
            <a:graphicFrameLocks/>
          </p:cNvGraphicFramePr>
          <p:nvPr>
            <p:extLst>
              <p:ext uri="{D42A27DB-BD31-4B8C-83A1-F6EECF244321}">
                <p14:modId xmlns:p14="http://schemas.microsoft.com/office/powerpoint/2010/main" val="669336066"/>
              </p:ext>
            </p:extLst>
          </p:nvPr>
        </p:nvGraphicFramePr>
        <p:xfrm>
          <a:off x="2772073" y="2128840"/>
          <a:ext cx="6706670" cy="3218715"/>
        </p:xfrm>
        <a:graphic>
          <a:graphicData uri="http://schemas.openxmlformats.org/drawingml/2006/chart">
            <c:chart xmlns:c="http://schemas.openxmlformats.org/drawingml/2006/chart" xmlns:r="http://schemas.openxmlformats.org/officeDocument/2006/relationships" r:id="rId2"/>
          </a:graphicData>
        </a:graphic>
      </p:graphicFrame>
      <p:sp>
        <p:nvSpPr>
          <p:cNvPr id="2" name="1 Marcador de número de diapositiva"/>
          <p:cNvSpPr>
            <a:spLocks noGrp="1"/>
          </p:cNvSpPr>
          <p:nvPr>
            <p:ph type="sldNum" sz="quarter" idx="2"/>
          </p:nvPr>
        </p:nvSpPr>
        <p:spPr/>
        <p:txBody>
          <a:bodyPr/>
          <a:lstStyle/>
          <a:p>
            <a:fld id="{86CB4B4D-7CA3-9044-876B-883B54F8677D}" type="slidenum">
              <a:rPr lang="es-CO" sz="1400" smtClean="0"/>
              <a:t>8</a:t>
            </a:fld>
            <a:endParaRPr lang="es-CO" sz="1400" dirty="0"/>
          </a:p>
        </p:txBody>
      </p:sp>
    </p:spTree>
    <p:extLst>
      <p:ext uri="{BB962C8B-B14F-4D97-AF65-F5344CB8AC3E}">
        <p14:creationId xmlns:p14="http://schemas.microsoft.com/office/powerpoint/2010/main" val="3365281050"/>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xmlns="" id="{9ACA46B5-DA97-473C-9409-E389DB317CA5}"/>
              </a:ext>
            </a:extLst>
          </p:cNvPr>
          <p:cNvSpPr/>
          <p:nvPr/>
        </p:nvSpPr>
        <p:spPr>
          <a:xfrm>
            <a:off x="2087089" y="600019"/>
            <a:ext cx="8050373" cy="523220"/>
          </a:xfrm>
          <a:prstGeom prst="rect">
            <a:avLst/>
          </a:prstGeom>
        </p:spPr>
        <p:txBody>
          <a:bodyPr wrap="square">
            <a:spAutoFit/>
          </a:bodyPr>
          <a:lstStyle/>
          <a:p>
            <a:r>
              <a:rPr lang="es-CO" sz="2800" kern="0" dirty="0">
                <a:solidFill>
                  <a:srgbClr val="00B665"/>
                </a:solidFill>
              </a:rPr>
              <a:t> RESULTADO ENCUESTA SATISFACCIÓN DEL CLIENTE</a:t>
            </a:r>
          </a:p>
        </p:txBody>
      </p:sp>
      <p:sp>
        <p:nvSpPr>
          <p:cNvPr id="3" name="7 CuadroTexto">
            <a:extLst>
              <a:ext uri="{FF2B5EF4-FFF2-40B4-BE49-F238E27FC236}">
                <a16:creationId xmlns:a16="http://schemas.microsoft.com/office/drawing/2014/main" xmlns="" id="{E567ACDC-A0C8-4443-AD4E-20EFFDD8C898}"/>
              </a:ext>
            </a:extLst>
          </p:cNvPr>
          <p:cNvSpPr txBox="1"/>
          <p:nvPr/>
        </p:nvSpPr>
        <p:spPr>
          <a:xfrm>
            <a:off x="1311609" y="6289702"/>
            <a:ext cx="9420539" cy="461665"/>
          </a:xfrm>
          <a:prstGeom prst="rect">
            <a:avLst/>
          </a:prstGeom>
          <a:noFill/>
        </p:spPr>
        <p:txBody>
          <a:bodyPr wrap="square" rtlCol="0">
            <a:spAutoFit/>
          </a:bodyPr>
          <a:lstStyle/>
          <a:p>
            <a:r>
              <a:rPr lang="es-CO" sz="1600" kern="0" dirty="0">
                <a:solidFill>
                  <a:srgbClr val="145A75"/>
                </a:solidFill>
              </a:rPr>
              <a:t>El resultado obtenido de nivel de satisfacción para el año 2019 es de </a:t>
            </a:r>
            <a:r>
              <a:rPr lang="es-CO" sz="2400" b="1" kern="0" dirty="0">
                <a:solidFill>
                  <a:srgbClr val="145A75"/>
                </a:solidFill>
              </a:rPr>
              <a:t>98,2%.  </a:t>
            </a:r>
            <a:r>
              <a:rPr lang="es-CO" sz="1600" kern="0" dirty="0">
                <a:solidFill>
                  <a:srgbClr val="145A75"/>
                </a:solidFill>
              </a:rPr>
              <a:t>Superando la meta del 2019.  </a:t>
            </a:r>
          </a:p>
        </p:txBody>
      </p:sp>
      <p:graphicFrame>
        <p:nvGraphicFramePr>
          <p:cNvPr id="4" name="1 Gráfico">
            <a:extLst>
              <a:ext uri="{FF2B5EF4-FFF2-40B4-BE49-F238E27FC236}">
                <a16:creationId xmlns:a16="http://schemas.microsoft.com/office/drawing/2014/main" xmlns="" id="{4F5F73BB-C11B-46D1-86E0-468E5010D731}"/>
              </a:ext>
            </a:extLst>
          </p:cNvPr>
          <p:cNvGraphicFramePr>
            <a:graphicFrameLocks/>
          </p:cNvGraphicFramePr>
          <p:nvPr>
            <p:extLst>
              <p:ext uri="{D42A27DB-BD31-4B8C-83A1-F6EECF244321}">
                <p14:modId xmlns:p14="http://schemas.microsoft.com/office/powerpoint/2010/main" val="1334261756"/>
              </p:ext>
            </p:extLst>
          </p:nvPr>
        </p:nvGraphicFramePr>
        <p:xfrm>
          <a:off x="1497549" y="1475420"/>
          <a:ext cx="8885752" cy="4862948"/>
        </p:xfrm>
        <a:graphic>
          <a:graphicData uri="http://schemas.openxmlformats.org/drawingml/2006/chart">
            <c:chart xmlns:c="http://schemas.openxmlformats.org/drawingml/2006/chart" xmlns:r="http://schemas.openxmlformats.org/officeDocument/2006/relationships" r:id="rId2"/>
          </a:graphicData>
        </a:graphic>
      </p:graphicFrame>
      <p:sp>
        <p:nvSpPr>
          <p:cNvPr id="5" name="4 Rectángulo"/>
          <p:cNvSpPr/>
          <p:nvPr/>
        </p:nvSpPr>
        <p:spPr>
          <a:xfrm>
            <a:off x="0" y="0"/>
            <a:ext cx="11880850" cy="5486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1 Título"/>
          <p:cNvSpPr txBox="1">
            <a:spLocks/>
          </p:cNvSpPr>
          <p:nvPr/>
        </p:nvSpPr>
        <p:spPr>
          <a:xfrm>
            <a:off x="602938" y="-13394"/>
            <a:ext cx="10674974" cy="562074"/>
          </a:xfrm>
          <a:prstGeom prst="rect">
            <a:avLst/>
          </a:prstGeom>
        </p:spPr>
        <p:txBody>
          <a:bodyP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dirty="0" smtClean="0">
                <a:solidFill>
                  <a:schemeClr val="bg1"/>
                </a:solidFill>
                <a:latin typeface="+mn-lt"/>
              </a:rPr>
              <a:t>2. Satisfacción de clientes</a:t>
            </a:r>
            <a:endParaRPr lang="es-CO" dirty="0">
              <a:solidFill>
                <a:schemeClr val="bg1"/>
              </a:solidFill>
              <a:latin typeface="+mn-lt"/>
            </a:endParaRPr>
          </a:p>
        </p:txBody>
      </p:sp>
      <p:sp>
        <p:nvSpPr>
          <p:cNvPr id="7" name="6 Marcador de número de diapositiva"/>
          <p:cNvSpPr>
            <a:spLocks noGrp="1"/>
          </p:cNvSpPr>
          <p:nvPr>
            <p:ph type="sldNum" sz="quarter" idx="2"/>
          </p:nvPr>
        </p:nvSpPr>
        <p:spPr/>
        <p:txBody>
          <a:bodyPr/>
          <a:lstStyle/>
          <a:p>
            <a:fld id="{86CB4B4D-7CA3-9044-876B-883B54F8677D}" type="slidenum">
              <a:rPr lang="es-CO" smtClean="0"/>
              <a:t>9</a:t>
            </a:fld>
            <a:endParaRPr lang="es-CO" dirty="0"/>
          </a:p>
        </p:txBody>
      </p:sp>
    </p:spTree>
    <p:extLst>
      <p:ext uri="{BB962C8B-B14F-4D97-AF65-F5344CB8AC3E}">
        <p14:creationId xmlns:p14="http://schemas.microsoft.com/office/powerpoint/2010/main" val="1968221405"/>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4055</TotalTime>
  <Words>8346</Words>
  <Application>Microsoft Office PowerPoint</Application>
  <PresentationFormat>Personalizado</PresentationFormat>
  <Paragraphs>1643</Paragraphs>
  <Slides>79</Slides>
  <Notes>13</Notes>
  <HiddenSlides>0</HiddenSlides>
  <MMClips>0</MMClips>
  <ScaleCrop>false</ScaleCrop>
  <HeadingPairs>
    <vt:vector size="4" baseType="variant">
      <vt:variant>
        <vt:lpstr>Tema</vt:lpstr>
      </vt:variant>
      <vt:variant>
        <vt:i4>1</vt:i4>
      </vt:variant>
      <vt:variant>
        <vt:lpstr>Títulos de diapositiva</vt:lpstr>
      </vt:variant>
      <vt:variant>
        <vt:i4>79</vt:i4>
      </vt:variant>
    </vt:vector>
  </HeadingPairs>
  <TitlesOfParts>
    <vt:vector size="80" baseType="lpstr">
      <vt:lpstr>Tema de Office</vt:lpstr>
      <vt:lpstr>REVISIÓN POR LA DIRECCIÓN 2020 BIOCOMBUSTIBLES SOSTENIBLES DEL CARIBE</vt:lpstr>
      <vt:lpstr>Contenido</vt:lpstr>
      <vt:lpstr>1. Resultado auditorias - Externas</vt:lpstr>
      <vt:lpstr>Presentación de PowerPoint</vt:lpstr>
      <vt:lpstr>1. Resultado auditorias - Internas</vt:lpstr>
      <vt:lpstr>2. Satisfacción de clientes</vt:lpstr>
      <vt:lpstr>2. Satisfacción de clientes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Evaluaciones de proveedores BIOSC 2019</vt:lpstr>
      <vt:lpstr>Presentación de PowerPoint</vt:lpstr>
      <vt:lpstr>2.3 Participación y consulta  Comunicación con las partes interesadas </vt:lpstr>
      <vt:lpstr>2.3 Participación y consulta  Comunicación con las partes interesadas </vt:lpstr>
      <vt:lpstr>2.3 Participación y consulta  Comunicación con las partes interesadas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Abordar Riesgos u Oportunidad</vt:lpstr>
      <vt:lpstr>Abordar Riesgos u Oportunidad</vt:lpstr>
      <vt:lpstr>Presentación de PowerPoint</vt:lpstr>
      <vt:lpstr>Indicadores Gestión de Mantenimiento</vt:lpstr>
      <vt:lpstr>Presentación de PowerPoint</vt:lpstr>
      <vt:lpstr>Indicadores Gestión de la producción</vt:lpstr>
      <vt:lpstr>Presentación de PowerPoint</vt:lpstr>
      <vt:lpstr>Presentación de PowerPoint</vt:lpstr>
      <vt:lpstr>Indicadores Gestión Comercial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Compromisos Revisión por la dirección anterior</vt:lpstr>
      <vt:lpstr>Presentación de PowerPoint</vt:lpstr>
      <vt:lpstr>12. Cambios del sistema de gestión </vt:lpstr>
      <vt:lpstr>Actualización de contexto interno y externo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Adecuación de presupuesto</vt:lpstr>
      <vt:lpstr>Cambios del sistema de gestión </vt:lpstr>
      <vt:lpstr>Oportunidades de mejora</vt:lpstr>
      <vt:lpstr>Oportunidades de mejora</vt:lpstr>
      <vt:lpstr>Oportunidades de mejora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REVISIÓN POR LA DIRECCIÓN 2020 BIOCOMBUSTIBLES SOSTENIBLES DEL CARIBE</dc:title>
  <dc:creator>HERINELDO COTES</dc:creator>
  <cp:lastModifiedBy>HERINELDO COTES</cp:lastModifiedBy>
  <cp:revision>159</cp:revision>
  <dcterms:created xsi:type="dcterms:W3CDTF">2020-12-09T14:48:36Z</dcterms:created>
  <dcterms:modified xsi:type="dcterms:W3CDTF">2020-12-17T19:44:02Z</dcterms:modified>
</cp:coreProperties>
</file>